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2" r:id="rId6"/>
    <p:sldMasterId id="2147483674" r:id="rId7"/>
  </p:sldMasterIdLst>
  <p:notesMasterIdLst>
    <p:notesMasterId r:id="rId107"/>
  </p:notesMasterIdLst>
  <p:sldIdLst>
    <p:sldId id="1881839507" r:id="rId8"/>
    <p:sldId id="1881839621" r:id="rId9"/>
    <p:sldId id="1881839523" r:id="rId10"/>
    <p:sldId id="1881839509" r:id="rId11"/>
    <p:sldId id="284" r:id="rId12"/>
    <p:sldId id="1881839551" r:id="rId13"/>
    <p:sldId id="1881839529" r:id="rId14"/>
    <p:sldId id="1881839656" r:id="rId15"/>
    <p:sldId id="277" r:id="rId16"/>
    <p:sldId id="1881839602" r:id="rId17"/>
    <p:sldId id="1881839655" r:id="rId18"/>
    <p:sldId id="1881839622" r:id="rId19"/>
    <p:sldId id="1881839601" r:id="rId20"/>
    <p:sldId id="258" r:id="rId21"/>
    <p:sldId id="262" r:id="rId22"/>
    <p:sldId id="260" r:id="rId23"/>
    <p:sldId id="270" r:id="rId24"/>
    <p:sldId id="1881839603" r:id="rId25"/>
    <p:sldId id="278" r:id="rId26"/>
    <p:sldId id="1881839620" r:id="rId27"/>
    <p:sldId id="1881839635" r:id="rId28"/>
    <p:sldId id="1881839629" r:id="rId29"/>
    <p:sldId id="1881839623" r:id="rId30"/>
    <p:sldId id="257" r:id="rId31"/>
    <p:sldId id="1881839624" r:id="rId32"/>
    <p:sldId id="1881839625" r:id="rId33"/>
    <p:sldId id="269" r:id="rId34"/>
    <p:sldId id="272" r:id="rId35"/>
    <p:sldId id="268" r:id="rId36"/>
    <p:sldId id="266" r:id="rId37"/>
    <p:sldId id="275" r:id="rId38"/>
    <p:sldId id="1881839627" r:id="rId39"/>
    <p:sldId id="1881839657" r:id="rId40"/>
    <p:sldId id="1881839568" r:id="rId41"/>
    <p:sldId id="1881839606" r:id="rId42"/>
    <p:sldId id="1881839563" r:id="rId43"/>
    <p:sldId id="285" r:id="rId44"/>
    <p:sldId id="303" r:id="rId45"/>
    <p:sldId id="302" r:id="rId46"/>
    <p:sldId id="301" r:id="rId47"/>
    <p:sldId id="304" r:id="rId48"/>
    <p:sldId id="305" r:id="rId49"/>
    <p:sldId id="1881839564" r:id="rId50"/>
    <p:sldId id="1881839607" r:id="rId51"/>
    <p:sldId id="1881839530" r:id="rId52"/>
    <p:sldId id="1881839610" r:id="rId53"/>
    <p:sldId id="1881839608" r:id="rId54"/>
    <p:sldId id="1881839609" r:id="rId55"/>
    <p:sldId id="1881839604" r:id="rId56"/>
    <p:sldId id="1533" r:id="rId57"/>
    <p:sldId id="1536" r:id="rId58"/>
    <p:sldId id="1881839653" r:id="rId59"/>
    <p:sldId id="12852" r:id="rId60"/>
    <p:sldId id="12853" r:id="rId61"/>
    <p:sldId id="12854" r:id="rId62"/>
    <p:sldId id="12855" r:id="rId63"/>
    <p:sldId id="1881839543" r:id="rId64"/>
    <p:sldId id="1881839544" r:id="rId65"/>
    <p:sldId id="1881839542" r:id="rId66"/>
    <p:sldId id="1881839630" r:id="rId67"/>
    <p:sldId id="1881839547" r:id="rId68"/>
    <p:sldId id="1881839652" r:id="rId69"/>
    <p:sldId id="1881839605" r:id="rId70"/>
    <p:sldId id="1881839658" r:id="rId71"/>
    <p:sldId id="259" r:id="rId72"/>
    <p:sldId id="1881839565" r:id="rId73"/>
    <p:sldId id="1881839571" r:id="rId74"/>
    <p:sldId id="1881839537" r:id="rId75"/>
    <p:sldId id="1881839548" r:id="rId76"/>
    <p:sldId id="1881839654" r:id="rId77"/>
    <p:sldId id="1881839633" r:id="rId78"/>
    <p:sldId id="1881839634" r:id="rId79"/>
    <p:sldId id="1881839646" r:id="rId80"/>
    <p:sldId id="1881839647" r:id="rId81"/>
    <p:sldId id="1881839600" r:id="rId82"/>
    <p:sldId id="1881839570" r:id="rId83"/>
    <p:sldId id="1881839637" r:id="rId84"/>
    <p:sldId id="1881839638" r:id="rId85"/>
    <p:sldId id="1881839595" r:id="rId86"/>
    <p:sldId id="1881839639" r:id="rId87"/>
    <p:sldId id="1881839640" r:id="rId88"/>
    <p:sldId id="1881839641" r:id="rId89"/>
    <p:sldId id="1881839642" r:id="rId90"/>
    <p:sldId id="1881839643" r:id="rId91"/>
    <p:sldId id="1881839644" r:id="rId92"/>
    <p:sldId id="1881839599" r:id="rId93"/>
    <p:sldId id="1881839648" r:id="rId94"/>
    <p:sldId id="1881839649" r:id="rId95"/>
    <p:sldId id="1881839650" r:id="rId96"/>
    <p:sldId id="1881839651" r:id="rId97"/>
    <p:sldId id="1881839597" r:id="rId98"/>
    <p:sldId id="1881839567" r:id="rId99"/>
    <p:sldId id="1881839617" r:id="rId100"/>
    <p:sldId id="1881839631" r:id="rId101"/>
    <p:sldId id="1881839596" r:id="rId102"/>
    <p:sldId id="1881839619" r:id="rId103"/>
    <p:sldId id="1881839612" r:id="rId104"/>
    <p:sldId id="1881839632" r:id="rId105"/>
    <p:sldId id="1881839636"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D5321E-D209-4FA6-805D-825E3F7FF93F}" v="7" dt="2024-01-24T10:07:51.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microsoft.com/office/2016/11/relationships/changesInfo" Target="changesInfos/changesInfo1.xml"/><Relationship Id="rId16" Type="http://schemas.openxmlformats.org/officeDocument/2006/relationships/slide" Target="slides/slide9.xml"/><Relationship Id="rId107" Type="http://schemas.openxmlformats.org/officeDocument/2006/relationships/notesMaster" Target="notesMasters/notesMaster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microsoft.com/office/2015/10/relationships/revisionInfo" Target="revisionInfo.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presProps" Target="pres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Hare (NHS South East London ICB)" userId="b1c622de-f0e4-40f5-9a4c-788000bf25af" providerId="ADAL" clId="{D71CA9B4-5FEA-46F8-B058-3B86B25D41FE}"/>
    <pc:docChg chg="modSld">
      <pc:chgData name="Joanne Hare (NHS South East London ICB)" userId="b1c622de-f0e4-40f5-9a4c-788000bf25af" providerId="ADAL" clId="{D71CA9B4-5FEA-46F8-B058-3B86B25D41FE}" dt="2024-01-24T10:24:25.519" v="2" actId="6549"/>
      <pc:docMkLst>
        <pc:docMk/>
      </pc:docMkLst>
      <pc:sldChg chg="modSp mod">
        <pc:chgData name="Joanne Hare (NHS South East London ICB)" userId="b1c622de-f0e4-40f5-9a4c-788000bf25af" providerId="ADAL" clId="{D71CA9B4-5FEA-46F8-B058-3B86B25D41FE}" dt="2024-01-24T10:24:25.519" v="2" actId="6549"/>
        <pc:sldMkLst>
          <pc:docMk/>
          <pc:sldMk cId="4240249214" sldId="1881839565"/>
        </pc:sldMkLst>
        <pc:spChg chg="mod">
          <ac:chgData name="Joanne Hare (NHS South East London ICB)" userId="b1c622de-f0e4-40f5-9a4c-788000bf25af" providerId="ADAL" clId="{D71CA9B4-5FEA-46F8-B058-3B86B25D41FE}" dt="2024-01-24T10:24:25.519" v="2" actId="6549"/>
          <ac:spMkLst>
            <pc:docMk/>
            <pc:sldMk cId="4240249214" sldId="1881839565"/>
            <ac:spMk id="24" creationId="{07487577-0AFF-4008-9624-B4718EE6143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nity%20Projects\NDH\NDH%20Project%20Track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nity%20Projects\NDH\PL\Patient%20List-%20Ethnicity.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nity%20Projects\NDH\PL\Patient%20List-%20Ethnicity.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nity%20Projects\NDH\NDH%20Project%20Tracking.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[NDH Project Tracking.xlsx]Sheet4!PivotTable14</c:name>
    <c:fmtId val="28"/>
  </c:pivotSource>
  <c:chart>
    <c:autoTitleDeleted val="0"/>
    <c:pivotFmts>
      <c:pivotFmt>
        <c:idx val="0"/>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4.9243224280423777E-2"/>
          <c:y val="3.4881405532813312E-2"/>
          <c:w val="0.74231349065326668"/>
          <c:h val="0.88148380362057233"/>
        </c:manualLayout>
      </c:layout>
      <c:lineChart>
        <c:grouping val="standard"/>
        <c:varyColors val="0"/>
        <c:ser>
          <c:idx val="0"/>
          <c:order val="0"/>
          <c:tx>
            <c:strRef>
              <c:f>Sheet4!$B$10</c:f>
              <c:strCache>
                <c:ptCount val="1"/>
                <c:pt idx="0">
                  <c:v> HBA1C Test Done</c:v>
                </c:pt>
              </c:strCache>
            </c:strRef>
          </c:tx>
          <c:spPr>
            <a:ln w="63500" cap="rnd">
              <a:solidFill>
                <a:schemeClr val="accent1"/>
              </a:solidFill>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Sheet4!$A$11:$A$17</c:f>
              <c:strCache>
                <c:ptCount val="6"/>
                <c:pt idx="0">
                  <c:v>Januray</c:v>
                </c:pt>
                <c:pt idx="1">
                  <c:v>March</c:v>
                </c:pt>
                <c:pt idx="2">
                  <c:v>April</c:v>
                </c:pt>
                <c:pt idx="3">
                  <c:v>May</c:v>
                </c:pt>
                <c:pt idx="4">
                  <c:v>June</c:v>
                </c:pt>
                <c:pt idx="5">
                  <c:v>July</c:v>
                </c:pt>
              </c:strCache>
            </c:strRef>
          </c:cat>
          <c:val>
            <c:numRef>
              <c:f>Sheet4!$B$11:$B$17</c:f>
              <c:numCache>
                <c:formatCode>General</c:formatCode>
                <c:ptCount val="6"/>
                <c:pt idx="0">
                  <c:v>190</c:v>
                </c:pt>
                <c:pt idx="1">
                  <c:v>340</c:v>
                </c:pt>
                <c:pt idx="2">
                  <c:v>461</c:v>
                </c:pt>
                <c:pt idx="3">
                  <c:v>475</c:v>
                </c:pt>
                <c:pt idx="4">
                  <c:v>617</c:v>
                </c:pt>
                <c:pt idx="5">
                  <c:v>719</c:v>
                </c:pt>
              </c:numCache>
            </c:numRef>
          </c:val>
          <c:smooth val="0"/>
          <c:extLst>
            <c:ext xmlns:c16="http://schemas.microsoft.com/office/drawing/2014/chart" uri="{C3380CC4-5D6E-409C-BE32-E72D297353CC}">
              <c16:uniqueId val="{00000000-26CC-437F-B976-C90A8A4BA2C3}"/>
            </c:ext>
          </c:extLst>
        </c:ser>
        <c:ser>
          <c:idx val="1"/>
          <c:order val="1"/>
          <c:tx>
            <c:strRef>
              <c:f>Sheet4!$C$10</c:f>
              <c:strCache>
                <c:ptCount val="1"/>
                <c:pt idx="0">
                  <c:v> New Cases of NDH Identified</c:v>
                </c:pt>
              </c:strCache>
            </c:strRef>
          </c:tx>
          <c:spPr>
            <a:ln w="63500" cap="rnd">
              <a:solidFill>
                <a:schemeClr val="accent2"/>
              </a:solidFill>
            </a:ln>
            <a:effectLst>
              <a:glow rad="139700">
                <a:schemeClr val="accent2">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Sheet4!$A$11:$A$17</c:f>
              <c:strCache>
                <c:ptCount val="6"/>
                <c:pt idx="0">
                  <c:v>Januray</c:v>
                </c:pt>
                <c:pt idx="1">
                  <c:v>March</c:v>
                </c:pt>
                <c:pt idx="2">
                  <c:v>April</c:v>
                </c:pt>
                <c:pt idx="3">
                  <c:v>May</c:v>
                </c:pt>
                <c:pt idx="4">
                  <c:v>June</c:v>
                </c:pt>
                <c:pt idx="5">
                  <c:v>July</c:v>
                </c:pt>
              </c:strCache>
            </c:strRef>
          </c:cat>
          <c:val>
            <c:numRef>
              <c:f>Sheet4!$C$11:$C$17</c:f>
              <c:numCache>
                <c:formatCode>General</c:formatCode>
                <c:ptCount val="6"/>
                <c:pt idx="0">
                  <c:v>35</c:v>
                </c:pt>
                <c:pt idx="1">
                  <c:v>111</c:v>
                </c:pt>
                <c:pt idx="2">
                  <c:v>136</c:v>
                </c:pt>
                <c:pt idx="3">
                  <c:v>142</c:v>
                </c:pt>
                <c:pt idx="4">
                  <c:v>174</c:v>
                </c:pt>
                <c:pt idx="5">
                  <c:v>199</c:v>
                </c:pt>
              </c:numCache>
            </c:numRef>
          </c:val>
          <c:smooth val="0"/>
          <c:extLst>
            <c:ext xmlns:c16="http://schemas.microsoft.com/office/drawing/2014/chart" uri="{C3380CC4-5D6E-409C-BE32-E72D297353CC}">
              <c16:uniqueId val="{00000001-26CC-437F-B976-C90A8A4BA2C3}"/>
            </c:ext>
          </c:extLst>
        </c:ser>
        <c:ser>
          <c:idx val="2"/>
          <c:order val="2"/>
          <c:tx>
            <c:strRef>
              <c:f>Sheet4!$D$10</c:f>
              <c:strCache>
                <c:ptCount val="1"/>
                <c:pt idx="0">
                  <c:v> Percentage of New Cases of NDH Identfied against Blood Test Done</c:v>
                </c:pt>
              </c:strCache>
            </c:strRef>
          </c:tx>
          <c:spPr>
            <a:ln w="63500" cap="rnd">
              <a:solidFill>
                <a:srgbClr val="C00000"/>
              </a:solidFill>
            </a:ln>
            <a:effectLst>
              <a:glow rad="139700">
                <a:schemeClr val="accent3">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Sheet4!$A$11:$A$17</c:f>
              <c:strCache>
                <c:ptCount val="6"/>
                <c:pt idx="0">
                  <c:v>Januray</c:v>
                </c:pt>
                <c:pt idx="1">
                  <c:v>March</c:v>
                </c:pt>
                <c:pt idx="2">
                  <c:v>April</c:v>
                </c:pt>
                <c:pt idx="3">
                  <c:v>May</c:v>
                </c:pt>
                <c:pt idx="4">
                  <c:v>June</c:v>
                </c:pt>
                <c:pt idx="5">
                  <c:v>July</c:v>
                </c:pt>
              </c:strCache>
            </c:strRef>
          </c:cat>
          <c:val>
            <c:numRef>
              <c:f>Sheet4!$D$11:$D$17</c:f>
              <c:numCache>
                <c:formatCode>0%</c:formatCode>
                <c:ptCount val="6"/>
                <c:pt idx="0">
                  <c:v>0.18421052631578946</c:v>
                </c:pt>
                <c:pt idx="1">
                  <c:v>0.32647058823529412</c:v>
                </c:pt>
                <c:pt idx="2">
                  <c:v>0.29501084598698479</c:v>
                </c:pt>
                <c:pt idx="3">
                  <c:v>0.29894736842105263</c:v>
                </c:pt>
                <c:pt idx="4">
                  <c:v>0.28200972447325767</c:v>
                </c:pt>
                <c:pt idx="5">
                  <c:v>0.27677329624478442</c:v>
                </c:pt>
              </c:numCache>
            </c:numRef>
          </c:val>
          <c:smooth val="0"/>
          <c:extLst>
            <c:ext xmlns:c16="http://schemas.microsoft.com/office/drawing/2014/chart" uri="{C3380CC4-5D6E-409C-BE32-E72D297353CC}">
              <c16:uniqueId val="{00000002-26CC-437F-B976-C90A8A4BA2C3}"/>
            </c:ext>
          </c:extLst>
        </c:ser>
        <c:dLbls>
          <c:dLblPos val="t"/>
          <c:showLegendKey val="0"/>
          <c:showVal val="1"/>
          <c:showCatName val="0"/>
          <c:showSerName val="0"/>
          <c:showPercent val="0"/>
          <c:showBubbleSize val="0"/>
        </c:dLbls>
        <c:marker val="1"/>
        <c:smooth val="0"/>
        <c:axId val="1111430047"/>
        <c:axId val="1111459327"/>
      </c:lineChart>
      <c:catAx>
        <c:axId val="1111430047"/>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crossAx val="1111459327"/>
        <c:crosses val="autoZero"/>
        <c:auto val="1"/>
        <c:lblAlgn val="ctr"/>
        <c:lblOffset val="100"/>
        <c:noMultiLvlLbl val="0"/>
      </c:catAx>
      <c:valAx>
        <c:axId val="1111459327"/>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crossAx val="1111430047"/>
        <c:crosses val="autoZero"/>
        <c:crossBetween val="between"/>
      </c:valAx>
      <c:spPr>
        <a:noFill/>
        <a:ln>
          <a:noFill/>
        </a:ln>
        <a:effectLst/>
      </c:spPr>
    </c:plotArea>
    <c:legend>
      <c:legendPos val="r"/>
      <c:layout>
        <c:manualLayout>
          <c:xMode val="edge"/>
          <c:yMode val="edge"/>
          <c:x val="0.82452164636555658"/>
          <c:y val="9.2308250716400933E-2"/>
          <c:w val="0.16823197613374191"/>
          <c:h val="0.8565871981403180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solidFill>
    <a:ln w="19050" cap="flat" cmpd="sng" algn="ctr">
      <a:solidFill>
        <a:schemeClr val="lt1"/>
      </a:solidFill>
      <a:prstDash val="solid"/>
      <a:miter lim="800000"/>
    </a:ln>
    <a:effectLst/>
  </c:spPr>
  <c:txPr>
    <a:bodyPr/>
    <a:lstStyle/>
    <a:p>
      <a:pPr>
        <a:defRPr sz="1400">
          <a:solidFill>
            <a:schemeClr val="lt1"/>
          </a:solidFill>
          <a:latin typeface="+mn-lt"/>
          <a:ea typeface="+mn-ea"/>
          <a:cs typeface="+mn-cs"/>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[Patient List- Ethnicity.xls]Sheet3!PivotTable2</c:name>
    <c:fmtId val="7"/>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s>
    <c:plotArea>
      <c:layout>
        <c:manualLayout>
          <c:layoutTarget val="inner"/>
          <c:xMode val="edge"/>
          <c:yMode val="edge"/>
          <c:x val="5.8377174504783289E-2"/>
          <c:y val="7.5215512766983239E-2"/>
          <c:w val="0.82233033846370307"/>
          <c:h val="0.79097626072373539"/>
        </c:manualLayout>
      </c:layout>
      <c:pieChart>
        <c:varyColors val="1"/>
        <c:ser>
          <c:idx val="0"/>
          <c:order val="0"/>
          <c:tx>
            <c:strRef>
              <c:f>Sheet3!$B$3:$B$4</c:f>
              <c:strCache>
                <c:ptCount val="1"/>
                <c:pt idx="0">
                  <c:v>Total</c:v>
                </c:pt>
              </c:strCache>
            </c:strRef>
          </c:tx>
          <c:explosion val="7"/>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0FE-408F-9FB3-C45DF735D53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0FE-408F-9FB3-C45DF735D53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Sheet3!$A$5:$A$7</c:f>
              <c:strCache>
                <c:ptCount val="2"/>
                <c:pt idx="0">
                  <c:v>Female</c:v>
                </c:pt>
                <c:pt idx="1">
                  <c:v>Male</c:v>
                </c:pt>
              </c:strCache>
            </c:strRef>
          </c:cat>
          <c:val>
            <c:numRef>
              <c:f>Sheet3!$B$5:$B$7</c:f>
              <c:numCache>
                <c:formatCode>General</c:formatCode>
                <c:ptCount val="2"/>
                <c:pt idx="0">
                  <c:v>124</c:v>
                </c:pt>
                <c:pt idx="1">
                  <c:v>75</c:v>
                </c:pt>
              </c:numCache>
            </c:numRef>
          </c:val>
          <c:extLst>
            <c:ext xmlns:c16="http://schemas.microsoft.com/office/drawing/2014/chart" uri="{C3380CC4-5D6E-409C-BE32-E72D297353CC}">
              <c16:uniqueId val="{00000004-F0FE-408F-9FB3-C45DF735D535}"/>
            </c:ext>
          </c:extLst>
        </c:ser>
        <c:dLbls>
          <c:dLblPos val="ctr"/>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w="12700" cap="flat" cmpd="sng" algn="ctr">
      <a:solidFill>
        <a:schemeClr val="accent3">
          <a:shade val="15000"/>
        </a:schemeClr>
      </a:solidFill>
      <a:prstDash val="solid"/>
      <a:miter lim="800000"/>
    </a:ln>
    <a:effectLst/>
  </c:spPr>
  <c:txPr>
    <a:bodyPr/>
    <a:lstStyle/>
    <a:p>
      <a:pPr>
        <a:defRPr>
          <a:solidFill>
            <a:schemeClr val="lt1"/>
          </a:solidFill>
          <a:latin typeface="+mn-lt"/>
          <a:ea typeface="+mn-ea"/>
          <a:cs typeface="+mn-cs"/>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[Patient List- Ethnicity.xls]Sheet4!PivotTable5</c:name>
    <c:fmtId val="3"/>
  </c:pivotSource>
  <c:chart>
    <c:autoTitleDeleted val="1"/>
    <c:pivotFmts>
      <c:pivotFmt>
        <c:idx val="0"/>
        <c:spPr>
          <a:solidFill>
            <a:schemeClr val="accent6"/>
          </a:solidFill>
          <a:ln>
            <a:no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6"/>
          </a:solidFill>
          <a:ln>
            <a:no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6"/>
          </a:solidFill>
          <a:ln>
            <a:noFill/>
          </a:ln>
          <a:effectLst/>
          <a:sp3d contourW="25400">
            <a:contourClr>
              <a:schemeClr val="lt1"/>
            </a:contourClr>
          </a:sp3d>
        </c:spPr>
      </c:pivotFmt>
      <c:pivotFmt>
        <c:idx val="3"/>
        <c:spPr>
          <a:solidFill>
            <a:schemeClr val="accent6"/>
          </a:solidFill>
          <a:ln>
            <a:noFill/>
          </a:ln>
          <a:effectLst/>
          <a:sp3d contourW="25400">
            <a:contourClr>
              <a:schemeClr val="lt1"/>
            </a:contourClr>
          </a:sp3d>
        </c:spPr>
      </c:pivotFmt>
      <c:pivotFmt>
        <c:idx val="4"/>
        <c:spPr>
          <a:solidFill>
            <a:schemeClr val="accent6"/>
          </a:solidFill>
          <a:ln>
            <a:noFill/>
          </a:ln>
          <a:effectLst/>
          <a:sp3d contourW="25400">
            <a:contourClr>
              <a:schemeClr val="lt1"/>
            </a:contourClr>
          </a:sp3d>
        </c:spPr>
      </c:pivotFmt>
      <c:pivotFmt>
        <c:idx val="5"/>
        <c:spPr>
          <a:solidFill>
            <a:schemeClr val="accent6"/>
          </a:solidFill>
          <a:ln>
            <a:noFill/>
          </a:ln>
          <a:effectLst/>
          <a:sp3d contourW="25400">
            <a:contourClr>
              <a:schemeClr val="lt1"/>
            </a:contourClr>
          </a:sp3d>
        </c:spPr>
      </c:pivotFmt>
      <c:pivotFmt>
        <c:idx val="6"/>
        <c:spPr>
          <a:solidFill>
            <a:schemeClr val="accent6"/>
          </a:solidFill>
          <a:ln>
            <a:no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6"/>
          </a:solidFill>
          <a:ln>
            <a:noFill/>
          </a:ln>
          <a:effectLst/>
          <a:sp3d contourW="25400">
            <a:contourClr>
              <a:schemeClr val="lt1"/>
            </a:contourClr>
          </a:sp3d>
        </c:spPr>
      </c:pivotFmt>
      <c:pivotFmt>
        <c:idx val="8"/>
        <c:spPr>
          <a:solidFill>
            <a:schemeClr val="accent6"/>
          </a:solidFill>
          <a:ln>
            <a:noFill/>
          </a:ln>
          <a:effectLst/>
          <a:sp3d contourW="25400">
            <a:contourClr>
              <a:schemeClr val="lt1"/>
            </a:contourClr>
          </a:sp3d>
        </c:spPr>
      </c:pivotFmt>
      <c:pivotFmt>
        <c:idx val="9"/>
        <c:spPr>
          <a:solidFill>
            <a:schemeClr val="accent6"/>
          </a:solidFill>
          <a:ln>
            <a:noFill/>
          </a:ln>
          <a:effectLst/>
          <a:sp3d contourW="25400">
            <a:contourClr>
              <a:schemeClr val="lt1"/>
            </a:contourClr>
          </a:sp3d>
        </c:spPr>
      </c:pivotFmt>
      <c:pivotFmt>
        <c:idx val="10"/>
        <c:spPr>
          <a:solidFill>
            <a:schemeClr val="accent6"/>
          </a:solidFill>
          <a:ln>
            <a:noFill/>
          </a:ln>
          <a:effectLst/>
          <a:sp3d contourW="25400">
            <a:contourClr>
              <a:schemeClr val="lt1"/>
            </a:contourClr>
          </a:sp3d>
        </c:spPr>
      </c:pivotFmt>
    </c:pivotFmts>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Sheet4!$C$5:$C$6</c:f>
              <c:strCache>
                <c:ptCount val="1"/>
                <c:pt idx="0">
                  <c:v>Total</c:v>
                </c:pt>
              </c:strCache>
            </c:strRef>
          </c:tx>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3B6-4EC1-82AB-685F30769F3C}"/>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3B6-4EC1-82AB-685F30769F3C}"/>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3B6-4EC1-82AB-685F30769F3C}"/>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3B6-4EC1-82AB-685F30769F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Sheet4!$B$7:$B$11</c:f>
              <c:strCache>
                <c:ptCount val="4"/>
                <c:pt idx="0">
                  <c:v>Asian</c:v>
                </c:pt>
                <c:pt idx="1">
                  <c:v>Black</c:v>
                </c:pt>
                <c:pt idx="2">
                  <c:v>Others</c:v>
                </c:pt>
                <c:pt idx="3">
                  <c:v>White</c:v>
                </c:pt>
              </c:strCache>
            </c:strRef>
          </c:cat>
          <c:val>
            <c:numRef>
              <c:f>Sheet4!$C$7:$C$11</c:f>
              <c:numCache>
                <c:formatCode>General</c:formatCode>
                <c:ptCount val="4"/>
                <c:pt idx="0">
                  <c:v>28</c:v>
                </c:pt>
                <c:pt idx="1">
                  <c:v>68</c:v>
                </c:pt>
                <c:pt idx="2">
                  <c:v>6</c:v>
                </c:pt>
                <c:pt idx="3">
                  <c:v>97</c:v>
                </c:pt>
              </c:numCache>
            </c:numRef>
          </c:val>
          <c:extLst>
            <c:ext xmlns:c16="http://schemas.microsoft.com/office/drawing/2014/chart" uri="{C3380CC4-5D6E-409C-BE32-E72D297353CC}">
              <c16:uniqueId val="{00000008-F3B6-4EC1-82AB-685F30769F3C}"/>
            </c:ext>
          </c:extLst>
        </c:ser>
        <c:dLbls>
          <c:dLblPos val="ctr"/>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[NDH Project Tracking.xlsx]Sheet4!PivotTable16</c:name>
    <c:fmtId val="-1"/>
  </c:pivotSource>
  <c:chart>
    <c:autoTitleDeleted val="0"/>
    <c:pivotFmts>
      <c:pivotFmt>
        <c:idx val="0"/>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3"/>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6"/>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7"/>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8"/>
        <c:spPr>
          <a:noFill/>
          <a:ln w="22225" cap="rnd" cmpd="sng" algn="ctr">
            <a:solidFill>
              <a:schemeClr val="accent1"/>
            </a:solidFill>
            <a:miter lim="800000"/>
          </a:ln>
          <a:effectLst>
            <a:glow rad="139700">
              <a:schemeClr val="accent1">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5366750391321763E-2"/>
          <c:y val="4.5493831140706528E-2"/>
          <c:w val="0.72157955799003393"/>
          <c:h val="0.85856270756356923"/>
        </c:manualLayout>
      </c:layout>
      <c:lineChart>
        <c:grouping val="standard"/>
        <c:varyColors val="0"/>
        <c:ser>
          <c:idx val="0"/>
          <c:order val="0"/>
          <c:tx>
            <c:strRef>
              <c:f>Sheet4!$B$20</c:f>
              <c:strCache>
                <c:ptCount val="1"/>
                <c:pt idx="0">
                  <c:v> New Cases of NDH Identified</c:v>
                </c:pt>
              </c:strCache>
            </c:strRef>
          </c:tx>
          <c:spPr>
            <a:ln w="60325" cap="rnd" cmpd="sng">
              <a:solidFill>
                <a:schemeClr val="accent1"/>
              </a:solidFill>
            </a:ln>
            <a:effectLst>
              <a:glow rad="139700">
                <a:schemeClr val="accent1">
                  <a:satMod val="175000"/>
                  <a:alpha val="1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Sheet4!$A$21:$A$27</c:f>
              <c:strCache>
                <c:ptCount val="6"/>
                <c:pt idx="0">
                  <c:v>Januray</c:v>
                </c:pt>
                <c:pt idx="1">
                  <c:v>March</c:v>
                </c:pt>
                <c:pt idx="2">
                  <c:v>April</c:v>
                </c:pt>
                <c:pt idx="3">
                  <c:v>May</c:v>
                </c:pt>
                <c:pt idx="4">
                  <c:v>June</c:v>
                </c:pt>
                <c:pt idx="5">
                  <c:v>July</c:v>
                </c:pt>
              </c:strCache>
            </c:strRef>
          </c:cat>
          <c:val>
            <c:numRef>
              <c:f>Sheet4!$B$21:$B$27</c:f>
              <c:numCache>
                <c:formatCode>General</c:formatCode>
                <c:ptCount val="6"/>
                <c:pt idx="0">
                  <c:v>35</c:v>
                </c:pt>
                <c:pt idx="1">
                  <c:v>111</c:v>
                </c:pt>
                <c:pt idx="2">
                  <c:v>136</c:v>
                </c:pt>
                <c:pt idx="3">
                  <c:v>142</c:v>
                </c:pt>
                <c:pt idx="4">
                  <c:v>174</c:v>
                </c:pt>
                <c:pt idx="5">
                  <c:v>199</c:v>
                </c:pt>
              </c:numCache>
            </c:numRef>
          </c:val>
          <c:smooth val="0"/>
          <c:extLst>
            <c:ext xmlns:c16="http://schemas.microsoft.com/office/drawing/2014/chart" uri="{C3380CC4-5D6E-409C-BE32-E72D297353CC}">
              <c16:uniqueId val="{00000000-D6C8-47FB-9B0E-CDD3B17594D5}"/>
            </c:ext>
          </c:extLst>
        </c:ser>
        <c:ser>
          <c:idx val="1"/>
          <c:order val="1"/>
          <c:tx>
            <c:strRef>
              <c:f>Sheet4!$C$20</c:f>
              <c:strCache>
                <c:ptCount val="1"/>
                <c:pt idx="0">
                  <c:v> Referred to NDPP</c:v>
                </c:pt>
              </c:strCache>
            </c:strRef>
          </c:tx>
          <c:spPr>
            <a:ln w="63500" cap="rnd">
              <a:solidFill>
                <a:schemeClr val="accent2"/>
              </a:solidFill>
            </a:ln>
            <a:effectLst>
              <a:glow rad="139700">
                <a:schemeClr val="accent2">
                  <a:satMod val="175000"/>
                  <a:alpha val="1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Sheet4!$A$21:$A$27</c:f>
              <c:strCache>
                <c:ptCount val="6"/>
                <c:pt idx="0">
                  <c:v>Januray</c:v>
                </c:pt>
                <c:pt idx="1">
                  <c:v>March</c:v>
                </c:pt>
                <c:pt idx="2">
                  <c:v>April</c:v>
                </c:pt>
                <c:pt idx="3">
                  <c:v>May</c:v>
                </c:pt>
                <c:pt idx="4">
                  <c:v>June</c:v>
                </c:pt>
                <c:pt idx="5">
                  <c:v>July</c:v>
                </c:pt>
              </c:strCache>
            </c:strRef>
          </c:cat>
          <c:val>
            <c:numRef>
              <c:f>Sheet4!$C$21:$C$27</c:f>
              <c:numCache>
                <c:formatCode>General</c:formatCode>
                <c:ptCount val="6"/>
                <c:pt idx="0">
                  <c:v>15</c:v>
                </c:pt>
                <c:pt idx="1">
                  <c:v>47</c:v>
                </c:pt>
                <c:pt idx="2">
                  <c:v>60</c:v>
                </c:pt>
                <c:pt idx="3">
                  <c:v>61</c:v>
                </c:pt>
                <c:pt idx="4">
                  <c:v>75</c:v>
                </c:pt>
                <c:pt idx="5">
                  <c:v>85</c:v>
                </c:pt>
              </c:numCache>
            </c:numRef>
          </c:val>
          <c:smooth val="0"/>
          <c:extLst>
            <c:ext xmlns:c16="http://schemas.microsoft.com/office/drawing/2014/chart" uri="{C3380CC4-5D6E-409C-BE32-E72D297353CC}">
              <c16:uniqueId val="{00000001-E94F-4627-AB4D-7411E2302A29}"/>
            </c:ext>
          </c:extLst>
        </c:ser>
        <c:ser>
          <c:idx val="2"/>
          <c:order val="2"/>
          <c:tx>
            <c:strRef>
              <c:f>Sheet4!$D$20</c:f>
              <c:strCache>
                <c:ptCount val="1"/>
                <c:pt idx="0">
                  <c:v> Percentage of NDPP referrals against New Cases of NDH identified</c:v>
                </c:pt>
              </c:strCache>
            </c:strRef>
          </c:tx>
          <c:spPr>
            <a:ln w="63500" cap="rnd">
              <a:solidFill>
                <a:srgbClr val="FF0000"/>
              </a:solidFill>
            </a:ln>
            <a:effectLst>
              <a:glow rad="139700">
                <a:schemeClr val="accent3">
                  <a:satMod val="175000"/>
                  <a:alpha val="14000"/>
                </a:schemeClr>
              </a:glow>
            </a:effectLst>
          </c:spPr>
          <c:marker>
            <c:symbol val="circle"/>
            <c:size val="4"/>
            <c:spPr>
              <a:solidFill>
                <a:schemeClr val="accent3">
                  <a:lumMod val="60000"/>
                  <a:lumOff val="40000"/>
                </a:schemeClr>
              </a:solidFill>
              <a:ln>
                <a:noFill/>
              </a:ln>
              <a:effectLst>
                <a:glow rad="63500">
                  <a:schemeClr val="accent3">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Sheet4!$A$21:$A$27</c:f>
              <c:strCache>
                <c:ptCount val="6"/>
                <c:pt idx="0">
                  <c:v>Januray</c:v>
                </c:pt>
                <c:pt idx="1">
                  <c:v>March</c:v>
                </c:pt>
                <c:pt idx="2">
                  <c:v>April</c:v>
                </c:pt>
                <c:pt idx="3">
                  <c:v>May</c:v>
                </c:pt>
                <c:pt idx="4">
                  <c:v>June</c:v>
                </c:pt>
                <c:pt idx="5">
                  <c:v>July</c:v>
                </c:pt>
              </c:strCache>
            </c:strRef>
          </c:cat>
          <c:val>
            <c:numRef>
              <c:f>Sheet4!$D$21:$D$27</c:f>
              <c:numCache>
                <c:formatCode>0%</c:formatCode>
                <c:ptCount val="6"/>
                <c:pt idx="0">
                  <c:v>0.42857142857142855</c:v>
                </c:pt>
                <c:pt idx="1">
                  <c:v>0.42342342342342343</c:v>
                </c:pt>
                <c:pt idx="2">
                  <c:v>0.44117647058823528</c:v>
                </c:pt>
                <c:pt idx="3">
                  <c:v>0.42957746478873238</c:v>
                </c:pt>
                <c:pt idx="4">
                  <c:v>0.43103448275862066</c:v>
                </c:pt>
                <c:pt idx="5">
                  <c:v>0.42713567839195982</c:v>
                </c:pt>
              </c:numCache>
            </c:numRef>
          </c:val>
          <c:smooth val="0"/>
          <c:extLst>
            <c:ext xmlns:c16="http://schemas.microsoft.com/office/drawing/2014/chart" uri="{C3380CC4-5D6E-409C-BE32-E72D297353CC}">
              <c16:uniqueId val="{00000002-E94F-4627-AB4D-7411E2302A29}"/>
            </c:ext>
          </c:extLst>
        </c:ser>
        <c:dLbls>
          <c:dLblPos val="t"/>
          <c:showLegendKey val="0"/>
          <c:showVal val="1"/>
          <c:showCatName val="0"/>
          <c:showSerName val="0"/>
          <c:showPercent val="0"/>
          <c:showBubbleSize val="0"/>
        </c:dLbls>
        <c:marker val="1"/>
        <c:smooth val="0"/>
        <c:axId val="1116295167"/>
        <c:axId val="1116298527"/>
      </c:lineChart>
      <c:catAx>
        <c:axId val="1116295167"/>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solidFill>
                <a:latin typeface="+mn-lt"/>
                <a:ea typeface="+mn-ea"/>
                <a:cs typeface="+mn-cs"/>
              </a:defRPr>
            </a:pPr>
            <a:endParaRPr lang="en-US"/>
          </a:p>
        </c:txPr>
        <c:crossAx val="1116298527"/>
        <c:crosses val="autoZero"/>
        <c:auto val="1"/>
        <c:lblAlgn val="ctr"/>
        <c:lblOffset val="100"/>
        <c:noMultiLvlLbl val="0"/>
      </c:catAx>
      <c:valAx>
        <c:axId val="1116298527"/>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solidFill>
                <a:latin typeface="+mn-lt"/>
                <a:ea typeface="+mn-ea"/>
                <a:cs typeface="+mn-cs"/>
              </a:defRPr>
            </a:pPr>
            <a:endParaRPr lang="en-US"/>
          </a:p>
        </c:txPr>
        <c:crossAx val="1116295167"/>
        <c:crosses val="autoZero"/>
        <c:crossBetween val="between"/>
      </c:valAx>
      <c:spPr>
        <a:noFill/>
        <a:ln>
          <a:noFill/>
        </a:ln>
        <a:effectLst/>
      </c:spPr>
    </c:plotArea>
    <c:legend>
      <c:legendPos val="r"/>
      <c:layout>
        <c:manualLayout>
          <c:xMode val="edge"/>
          <c:yMode val="edge"/>
          <c:x val="0.82102457301532961"/>
          <c:y val="4.1182175275975272E-2"/>
          <c:w val="0.17897542698467039"/>
          <c:h val="0.872742816549108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9525" cap="flat" cmpd="sng" algn="ctr">
      <a:noFill/>
      <a:round/>
    </a:ln>
    <a:effectLst>
      <a:outerShdw blurRad="57150" dist="19050" dir="5400000" algn="ctr" rotWithShape="0">
        <a:srgbClr val="000000">
          <a:alpha val="63000"/>
        </a:srgbClr>
      </a:outerShdw>
    </a:effectLst>
  </c:spPr>
  <c:txPr>
    <a:bodyPr/>
    <a:lstStyle/>
    <a:p>
      <a:pPr>
        <a:defRPr sz="1200">
          <a:solidFill>
            <a:schemeClr val="lt1"/>
          </a:solidFill>
          <a:latin typeface="+mn-lt"/>
          <a:ea typeface="+mn-ea"/>
          <a:cs typeface="+mn-cs"/>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341A3-EAA6-4ADE-AB58-F848DFC57AD9}" type="doc">
      <dgm:prSet loTypeId="urn:microsoft.com/office/officeart/2018/2/layout/IconLabelList" loCatId="icon" qsTypeId="urn:microsoft.com/office/officeart/2005/8/quickstyle/simple4" qsCatId="simple" csTypeId="urn:microsoft.com/office/officeart/2005/8/colors/colorful1" csCatId="colorful" phldr="1"/>
      <dgm:spPr/>
      <dgm:t>
        <a:bodyPr/>
        <a:lstStyle/>
        <a:p>
          <a:endParaRPr lang="en-GB"/>
        </a:p>
      </dgm:t>
    </dgm:pt>
    <dgm:pt modelId="{59871AC1-0BB5-441E-9FF4-44F01633A735}">
      <dgm:prSet phldrT="[Text]" custT="1"/>
      <dgm:spPr/>
      <dgm:t>
        <a:bodyPr/>
        <a:lstStyle/>
        <a:p>
          <a:pPr>
            <a:lnSpc>
              <a:spcPct val="100000"/>
            </a:lnSpc>
          </a:pPr>
          <a:r>
            <a:rPr lang="en-GB" sz="1600" dirty="0"/>
            <a:t>Unity PCN started Non-Diabetic Hyperglycaemia project in January</a:t>
          </a:r>
        </a:p>
      </dgm:t>
    </dgm:pt>
    <dgm:pt modelId="{C96104E2-A782-4642-B7C7-78C6F9D63D21}" type="parTrans" cxnId="{974942A7-5418-4E0D-9F24-8266D8EF9882}">
      <dgm:prSet/>
      <dgm:spPr/>
      <dgm:t>
        <a:bodyPr/>
        <a:lstStyle/>
        <a:p>
          <a:endParaRPr lang="en-GB" sz="1600"/>
        </a:p>
      </dgm:t>
    </dgm:pt>
    <dgm:pt modelId="{EA41313F-517E-45CB-87C8-EE6A8EFC55CA}" type="sibTrans" cxnId="{974942A7-5418-4E0D-9F24-8266D8EF9882}">
      <dgm:prSet/>
      <dgm:spPr/>
      <dgm:t>
        <a:bodyPr/>
        <a:lstStyle/>
        <a:p>
          <a:endParaRPr lang="en-GB" sz="1600"/>
        </a:p>
      </dgm:t>
    </dgm:pt>
    <dgm:pt modelId="{9D4F1B3C-459F-4282-B41F-AF636D63C8AF}">
      <dgm:prSet phldrT="[Text]" custT="1"/>
      <dgm:spPr/>
      <dgm:t>
        <a:bodyPr/>
        <a:lstStyle/>
        <a:p>
          <a:pPr>
            <a:lnSpc>
              <a:spcPct val="100000"/>
            </a:lnSpc>
          </a:pPr>
          <a:r>
            <a:rPr lang="en-GB" sz="1600" dirty="0"/>
            <a:t>Project team was constituted, and tasks divided among the team members to be completed in agreed timeframe</a:t>
          </a:r>
        </a:p>
      </dgm:t>
    </dgm:pt>
    <dgm:pt modelId="{AFF4EDE2-6692-437C-AA3C-A55A493DF84A}" type="parTrans" cxnId="{165EE884-4713-4D1D-8A89-A06FF467F733}">
      <dgm:prSet/>
      <dgm:spPr/>
      <dgm:t>
        <a:bodyPr/>
        <a:lstStyle/>
        <a:p>
          <a:endParaRPr lang="en-GB" sz="1600"/>
        </a:p>
      </dgm:t>
    </dgm:pt>
    <dgm:pt modelId="{5DC4E302-C883-41AC-B06D-345A40E9937C}" type="sibTrans" cxnId="{165EE884-4713-4D1D-8A89-A06FF467F733}">
      <dgm:prSet/>
      <dgm:spPr/>
      <dgm:t>
        <a:bodyPr/>
        <a:lstStyle/>
        <a:p>
          <a:endParaRPr lang="en-GB" sz="1600"/>
        </a:p>
      </dgm:t>
    </dgm:pt>
    <dgm:pt modelId="{36D44EE3-2B28-472A-8D51-72A34AA0AB52}">
      <dgm:prSet phldrT="[Text]" custT="1"/>
      <dgm:spPr/>
      <dgm:t>
        <a:bodyPr/>
        <a:lstStyle/>
        <a:p>
          <a:pPr>
            <a:lnSpc>
              <a:spcPct val="100000"/>
            </a:lnSpc>
          </a:pPr>
          <a:r>
            <a:rPr lang="en-GB" sz="1600" dirty="0"/>
            <a:t>Regular review meetings within the team and with Clinical director to monitor the progress of the project.</a:t>
          </a:r>
        </a:p>
      </dgm:t>
    </dgm:pt>
    <dgm:pt modelId="{6EA45390-8A36-4BD1-BB6E-2B859EC09987}" type="parTrans" cxnId="{E3779EF0-6216-4BFA-A4DE-9F418E70A11E}">
      <dgm:prSet/>
      <dgm:spPr/>
      <dgm:t>
        <a:bodyPr/>
        <a:lstStyle/>
        <a:p>
          <a:endParaRPr lang="en-GB" sz="1600"/>
        </a:p>
      </dgm:t>
    </dgm:pt>
    <dgm:pt modelId="{2FBA1A8C-DF7B-4CC3-91F1-788AB22F0D63}" type="sibTrans" cxnId="{E3779EF0-6216-4BFA-A4DE-9F418E70A11E}">
      <dgm:prSet/>
      <dgm:spPr/>
      <dgm:t>
        <a:bodyPr/>
        <a:lstStyle/>
        <a:p>
          <a:endParaRPr lang="en-GB" sz="1600"/>
        </a:p>
      </dgm:t>
    </dgm:pt>
    <dgm:pt modelId="{D805FE70-993C-4314-B94B-9DF0BF1E48D4}">
      <dgm:prSet phldrT="[Text]" custT="1"/>
      <dgm:spPr/>
      <dgm:t>
        <a:bodyPr/>
        <a:lstStyle/>
        <a:p>
          <a:pPr>
            <a:lnSpc>
              <a:spcPct val="100000"/>
            </a:lnSpc>
          </a:pPr>
          <a:r>
            <a:rPr lang="en-GB" sz="1600" dirty="0"/>
            <a:t>Basic aim of the project was to find prevalence and registration for patients aged 30+ who are at higher risk of developing type 2 diabetes and referring them to NDPP</a:t>
          </a:r>
        </a:p>
      </dgm:t>
    </dgm:pt>
    <dgm:pt modelId="{21CE9A49-6C52-4DD9-9F42-7950688CF135}" type="parTrans" cxnId="{EF3F527D-078E-4D5F-BC9B-961A5D433FEA}">
      <dgm:prSet/>
      <dgm:spPr/>
      <dgm:t>
        <a:bodyPr/>
        <a:lstStyle/>
        <a:p>
          <a:endParaRPr lang="en-GB"/>
        </a:p>
      </dgm:t>
    </dgm:pt>
    <dgm:pt modelId="{9CF6C35C-0367-4B54-A4A6-07245A5A9BEB}" type="sibTrans" cxnId="{EF3F527D-078E-4D5F-BC9B-961A5D433FEA}">
      <dgm:prSet/>
      <dgm:spPr/>
      <dgm:t>
        <a:bodyPr/>
        <a:lstStyle/>
        <a:p>
          <a:pPr>
            <a:lnSpc>
              <a:spcPct val="100000"/>
            </a:lnSpc>
          </a:pPr>
          <a:endParaRPr lang="en-GB"/>
        </a:p>
      </dgm:t>
    </dgm:pt>
    <dgm:pt modelId="{28B430BD-482E-4A3E-B982-9C85C3BAF811}">
      <dgm:prSet phldrT="[Text]" custT="1"/>
      <dgm:spPr/>
      <dgm:t>
        <a:bodyPr/>
        <a:lstStyle/>
        <a:p>
          <a:pPr>
            <a:lnSpc>
              <a:spcPct val="100000"/>
            </a:lnSpc>
          </a:pPr>
          <a:r>
            <a:rPr lang="en-GB" sz="1600" dirty="0"/>
            <a:t>Timely updates provided to the NDH project team on monthly basis</a:t>
          </a:r>
        </a:p>
      </dgm:t>
    </dgm:pt>
    <dgm:pt modelId="{F8A05666-E9C3-49BF-9AFC-602E465F4448}" type="parTrans" cxnId="{5417CAF9-DB8B-45CC-A243-0449A6F14A5E}">
      <dgm:prSet/>
      <dgm:spPr/>
      <dgm:t>
        <a:bodyPr/>
        <a:lstStyle/>
        <a:p>
          <a:endParaRPr lang="en-GB"/>
        </a:p>
      </dgm:t>
    </dgm:pt>
    <dgm:pt modelId="{BF270679-D772-4BD1-A59A-CC0DE3D6AA9B}" type="sibTrans" cxnId="{5417CAF9-DB8B-45CC-A243-0449A6F14A5E}">
      <dgm:prSet/>
      <dgm:spPr/>
      <dgm:t>
        <a:bodyPr/>
        <a:lstStyle/>
        <a:p>
          <a:endParaRPr lang="en-GB"/>
        </a:p>
      </dgm:t>
    </dgm:pt>
    <dgm:pt modelId="{FE7C1AFB-4205-4836-A3CC-F1CE757372E7}" type="pres">
      <dgm:prSet presAssocID="{07E341A3-EAA6-4ADE-AB58-F848DFC57AD9}" presName="root" presStyleCnt="0">
        <dgm:presLayoutVars>
          <dgm:dir/>
          <dgm:resizeHandles val="exact"/>
        </dgm:presLayoutVars>
      </dgm:prSet>
      <dgm:spPr/>
    </dgm:pt>
    <dgm:pt modelId="{137E2BA6-0B2F-4337-83AA-3D831C6655F3}" type="pres">
      <dgm:prSet presAssocID="{59871AC1-0BB5-441E-9FF4-44F01633A735}" presName="compNode" presStyleCnt="0"/>
      <dgm:spPr/>
    </dgm:pt>
    <dgm:pt modelId="{28342E01-430F-454E-BA80-14ABC0753521}" type="pres">
      <dgm:prSet presAssocID="{59871AC1-0BB5-441E-9FF4-44F01633A73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5E4FA3EB-4E68-4518-9378-371E5FBF8B0A}" type="pres">
      <dgm:prSet presAssocID="{59871AC1-0BB5-441E-9FF4-44F01633A735}" presName="spaceRect" presStyleCnt="0"/>
      <dgm:spPr/>
    </dgm:pt>
    <dgm:pt modelId="{D1659A43-2DA1-45F9-8B54-771D8D7F1E2F}" type="pres">
      <dgm:prSet presAssocID="{59871AC1-0BB5-441E-9FF4-44F01633A735}" presName="textRect" presStyleLbl="revTx" presStyleIdx="0" presStyleCnt="5">
        <dgm:presLayoutVars>
          <dgm:chMax val="1"/>
          <dgm:chPref val="1"/>
        </dgm:presLayoutVars>
      </dgm:prSet>
      <dgm:spPr/>
    </dgm:pt>
    <dgm:pt modelId="{56E9A235-AC32-4344-9716-3078854BB205}" type="pres">
      <dgm:prSet presAssocID="{EA41313F-517E-45CB-87C8-EE6A8EFC55CA}" presName="sibTrans" presStyleCnt="0"/>
      <dgm:spPr/>
    </dgm:pt>
    <dgm:pt modelId="{58FC6A05-C073-4764-8FBA-C9DD2F099BB0}" type="pres">
      <dgm:prSet presAssocID="{D805FE70-993C-4314-B94B-9DF0BF1E48D4}" presName="compNode" presStyleCnt="0"/>
      <dgm:spPr/>
    </dgm:pt>
    <dgm:pt modelId="{FAD8BE7F-1702-4303-97F6-DBDAC004400B}" type="pres">
      <dgm:prSet presAssocID="{D805FE70-993C-4314-B94B-9DF0BF1E48D4}"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outline"/>
        </a:ext>
      </dgm:extLst>
    </dgm:pt>
    <dgm:pt modelId="{CC587862-22FF-4C2A-A137-D02C175808D8}" type="pres">
      <dgm:prSet presAssocID="{D805FE70-993C-4314-B94B-9DF0BF1E48D4}" presName="spaceRect" presStyleCnt="0"/>
      <dgm:spPr/>
    </dgm:pt>
    <dgm:pt modelId="{22DD73BF-D652-4D67-BA76-EB4007EE34C8}" type="pres">
      <dgm:prSet presAssocID="{D805FE70-993C-4314-B94B-9DF0BF1E48D4}" presName="textRect" presStyleLbl="revTx" presStyleIdx="1" presStyleCnt="5">
        <dgm:presLayoutVars>
          <dgm:chMax val="1"/>
          <dgm:chPref val="1"/>
        </dgm:presLayoutVars>
      </dgm:prSet>
      <dgm:spPr/>
    </dgm:pt>
    <dgm:pt modelId="{0D51727B-4BE2-4863-9278-DAE518C1BC62}" type="pres">
      <dgm:prSet presAssocID="{9CF6C35C-0367-4B54-A4A6-07245A5A9BEB}" presName="sibTrans" presStyleCnt="0"/>
      <dgm:spPr/>
    </dgm:pt>
    <dgm:pt modelId="{1314F14F-BCEE-4C06-92EC-C28F867EF0D3}" type="pres">
      <dgm:prSet presAssocID="{9D4F1B3C-459F-4282-B41F-AF636D63C8AF}" presName="compNode" presStyleCnt="0"/>
      <dgm:spPr/>
    </dgm:pt>
    <dgm:pt modelId="{17BDDC66-9D4F-4289-AD3A-8D7983B72F9D}" type="pres">
      <dgm:prSet presAssocID="{9D4F1B3C-459F-4282-B41F-AF636D63C8A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ard Room"/>
        </a:ext>
      </dgm:extLst>
    </dgm:pt>
    <dgm:pt modelId="{0896B26A-68DA-4FE0-ABEE-543BD96672DC}" type="pres">
      <dgm:prSet presAssocID="{9D4F1B3C-459F-4282-B41F-AF636D63C8AF}" presName="spaceRect" presStyleCnt="0"/>
      <dgm:spPr/>
    </dgm:pt>
    <dgm:pt modelId="{7903854F-9779-4081-A411-9D9FC39DD7C7}" type="pres">
      <dgm:prSet presAssocID="{9D4F1B3C-459F-4282-B41F-AF636D63C8AF}" presName="textRect" presStyleLbl="revTx" presStyleIdx="2" presStyleCnt="5">
        <dgm:presLayoutVars>
          <dgm:chMax val="1"/>
          <dgm:chPref val="1"/>
        </dgm:presLayoutVars>
      </dgm:prSet>
      <dgm:spPr/>
    </dgm:pt>
    <dgm:pt modelId="{F00544D6-5E20-40FA-9DC1-59FADF4F5781}" type="pres">
      <dgm:prSet presAssocID="{5DC4E302-C883-41AC-B06D-345A40E9937C}" presName="sibTrans" presStyleCnt="0"/>
      <dgm:spPr/>
    </dgm:pt>
    <dgm:pt modelId="{78B7868A-1768-4A00-A84D-12A16F959AC7}" type="pres">
      <dgm:prSet presAssocID="{36D44EE3-2B28-472A-8D51-72A34AA0AB52}" presName="compNode" presStyleCnt="0"/>
      <dgm:spPr/>
    </dgm:pt>
    <dgm:pt modelId="{C50BA7AA-5741-4A10-9D71-FD01222FB191}" type="pres">
      <dgm:prSet presAssocID="{36D44EE3-2B28-472A-8D51-72A34AA0AB52}"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ustomer review outline"/>
        </a:ext>
      </dgm:extLst>
    </dgm:pt>
    <dgm:pt modelId="{A69505CC-A69E-424B-80C9-44AD155DD192}" type="pres">
      <dgm:prSet presAssocID="{36D44EE3-2B28-472A-8D51-72A34AA0AB52}" presName="spaceRect" presStyleCnt="0"/>
      <dgm:spPr/>
    </dgm:pt>
    <dgm:pt modelId="{BF9ECB4D-CCB1-442D-97D3-42B51A4F26D2}" type="pres">
      <dgm:prSet presAssocID="{36D44EE3-2B28-472A-8D51-72A34AA0AB52}" presName="textRect" presStyleLbl="revTx" presStyleIdx="3" presStyleCnt="5">
        <dgm:presLayoutVars>
          <dgm:chMax val="1"/>
          <dgm:chPref val="1"/>
        </dgm:presLayoutVars>
      </dgm:prSet>
      <dgm:spPr/>
    </dgm:pt>
    <dgm:pt modelId="{68EE62FC-D4D7-4D5A-A104-0DD7CABE9702}" type="pres">
      <dgm:prSet presAssocID="{2FBA1A8C-DF7B-4CC3-91F1-788AB22F0D63}" presName="sibTrans" presStyleCnt="0"/>
      <dgm:spPr/>
    </dgm:pt>
    <dgm:pt modelId="{8B740157-A5BE-446F-89FE-03870FD6EA15}" type="pres">
      <dgm:prSet presAssocID="{28B430BD-482E-4A3E-B982-9C85C3BAF811}" presName="compNode" presStyleCnt="0"/>
      <dgm:spPr/>
    </dgm:pt>
    <dgm:pt modelId="{58316825-E7F2-4949-B3EE-EC5F2DF8E3D8}" type="pres">
      <dgm:prSet presAssocID="{28B430BD-482E-4A3E-B982-9C85C3BAF81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opwatch"/>
        </a:ext>
      </dgm:extLst>
    </dgm:pt>
    <dgm:pt modelId="{DFA92476-EE79-48EA-A221-23BFD4F8C4C1}" type="pres">
      <dgm:prSet presAssocID="{28B430BD-482E-4A3E-B982-9C85C3BAF811}" presName="spaceRect" presStyleCnt="0"/>
      <dgm:spPr/>
    </dgm:pt>
    <dgm:pt modelId="{562191D3-0BC5-4B41-A1BF-8A343FBE9F43}" type="pres">
      <dgm:prSet presAssocID="{28B430BD-482E-4A3E-B982-9C85C3BAF811}" presName="textRect" presStyleLbl="revTx" presStyleIdx="4" presStyleCnt="5">
        <dgm:presLayoutVars>
          <dgm:chMax val="1"/>
          <dgm:chPref val="1"/>
        </dgm:presLayoutVars>
      </dgm:prSet>
      <dgm:spPr/>
    </dgm:pt>
  </dgm:ptLst>
  <dgm:cxnLst>
    <dgm:cxn modelId="{67EA4011-7F12-4220-921E-1E427AA6F1F2}" type="presOf" srcId="{D805FE70-993C-4314-B94B-9DF0BF1E48D4}" destId="{22DD73BF-D652-4D67-BA76-EB4007EE34C8}" srcOrd="0" destOrd="0" presId="urn:microsoft.com/office/officeart/2018/2/layout/IconLabelList"/>
    <dgm:cxn modelId="{02628843-73A1-4469-AC78-8295F0768178}" type="presOf" srcId="{59871AC1-0BB5-441E-9FF4-44F01633A735}" destId="{D1659A43-2DA1-45F9-8B54-771D8D7F1E2F}" srcOrd="0" destOrd="0" presId="urn:microsoft.com/office/officeart/2018/2/layout/IconLabelList"/>
    <dgm:cxn modelId="{EB19B664-92D9-4F2A-86E2-EB26485C8E91}" type="presOf" srcId="{07E341A3-EAA6-4ADE-AB58-F848DFC57AD9}" destId="{FE7C1AFB-4205-4836-A3CC-F1CE757372E7}" srcOrd="0" destOrd="0" presId="urn:microsoft.com/office/officeart/2018/2/layout/IconLabelList"/>
    <dgm:cxn modelId="{976EFA47-45B4-424C-82A9-41E1019DD69E}" type="presOf" srcId="{9D4F1B3C-459F-4282-B41F-AF636D63C8AF}" destId="{7903854F-9779-4081-A411-9D9FC39DD7C7}" srcOrd="0" destOrd="0" presId="urn:microsoft.com/office/officeart/2018/2/layout/IconLabelList"/>
    <dgm:cxn modelId="{EF3F527D-078E-4D5F-BC9B-961A5D433FEA}" srcId="{07E341A3-EAA6-4ADE-AB58-F848DFC57AD9}" destId="{D805FE70-993C-4314-B94B-9DF0BF1E48D4}" srcOrd="1" destOrd="0" parTransId="{21CE9A49-6C52-4DD9-9F42-7950688CF135}" sibTransId="{9CF6C35C-0367-4B54-A4A6-07245A5A9BEB}"/>
    <dgm:cxn modelId="{165EE884-4713-4D1D-8A89-A06FF467F733}" srcId="{07E341A3-EAA6-4ADE-AB58-F848DFC57AD9}" destId="{9D4F1B3C-459F-4282-B41F-AF636D63C8AF}" srcOrd="2" destOrd="0" parTransId="{AFF4EDE2-6692-437C-AA3C-A55A493DF84A}" sibTransId="{5DC4E302-C883-41AC-B06D-345A40E9937C}"/>
    <dgm:cxn modelId="{974942A7-5418-4E0D-9F24-8266D8EF9882}" srcId="{07E341A3-EAA6-4ADE-AB58-F848DFC57AD9}" destId="{59871AC1-0BB5-441E-9FF4-44F01633A735}" srcOrd="0" destOrd="0" parTransId="{C96104E2-A782-4642-B7C7-78C6F9D63D21}" sibTransId="{EA41313F-517E-45CB-87C8-EE6A8EFC55CA}"/>
    <dgm:cxn modelId="{68FEBBBB-1273-4DE4-9E23-3CFD8BFD9DB4}" type="presOf" srcId="{28B430BD-482E-4A3E-B982-9C85C3BAF811}" destId="{562191D3-0BC5-4B41-A1BF-8A343FBE9F43}" srcOrd="0" destOrd="0" presId="urn:microsoft.com/office/officeart/2018/2/layout/IconLabelList"/>
    <dgm:cxn modelId="{E1120AEF-29E1-4F91-85E3-BCC22395DF75}" type="presOf" srcId="{36D44EE3-2B28-472A-8D51-72A34AA0AB52}" destId="{BF9ECB4D-CCB1-442D-97D3-42B51A4F26D2}" srcOrd="0" destOrd="0" presId="urn:microsoft.com/office/officeart/2018/2/layout/IconLabelList"/>
    <dgm:cxn modelId="{E3779EF0-6216-4BFA-A4DE-9F418E70A11E}" srcId="{07E341A3-EAA6-4ADE-AB58-F848DFC57AD9}" destId="{36D44EE3-2B28-472A-8D51-72A34AA0AB52}" srcOrd="3" destOrd="0" parTransId="{6EA45390-8A36-4BD1-BB6E-2B859EC09987}" sibTransId="{2FBA1A8C-DF7B-4CC3-91F1-788AB22F0D63}"/>
    <dgm:cxn modelId="{5417CAF9-DB8B-45CC-A243-0449A6F14A5E}" srcId="{07E341A3-EAA6-4ADE-AB58-F848DFC57AD9}" destId="{28B430BD-482E-4A3E-B982-9C85C3BAF811}" srcOrd="4" destOrd="0" parTransId="{F8A05666-E9C3-49BF-9AFC-602E465F4448}" sibTransId="{BF270679-D772-4BD1-A59A-CC0DE3D6AA9B}"/>
    <dgm:cxn modelId="{7CB44A99-3D07-48E7-8AE6-CF52DE11C48A}" type="presParOf" srcId="{FE7C1AFB-4205-4836-A3CC-F1CE757372E7}" destId="{137E2BA6-0B2F-4337-83AA-3D831C6655F3}" srcOrd="0" destOrd="0" presId="urn:microsoft.com/office/officeart/2018/2/layout/IconLabelList"/>
    <dgm:cxn modelId="{7FDD81A3-C839-4CF9-B13D-567EE707B58C}" type="presParOf" srcId="{137E2BA6-0B2F-4337-83AA-3D831C6655F3}" destId="{28342E01-430F-454E-BA80-14ABC0753521}" srcOrd="0" destOrd="0" presId="urn:microsoft.com/office/officeart/2018/2/layout/IconLabelList"/>
    <dgm:cxn modelId="{B4AE86EA-2A00-4AFF-8708-4E16CEAF4F38}" type="presParOf" srcId="{137E2BA6-0B2F-4337-83AA-3D831C6655F3}" destId="{5E4FA3EB-4E68-4518-9378-371E5FBF8B0A}" srcOrd="1" destOrd="0" presId="urn:microsoft.com/office/officeart/2018/2/layout/IconLabelList"/>
    <dgm:cxn modelId="{47A886CB-7B15-4025-9A0C-97C2BAB75F5B}" type="presParOf" srcId="{137E2BA6-0B2F-4337-83AA-3D831C6655F3}" destId="{D1659A43-2DA1-45F9-8B54-771D8D7F1E2F}" srcOrd="2" destOrd="0" presId="urn:microsoft.com/office/officeart/2018/2/layout/IconLabelList"/>
    <dgm:cxn modelId="{94A2BC73-A998-4711-BFCE-BE755F37EE35}" type="presParOf" srcId="{FE7C1AFB-4205-4836-A3CC-F1CE757372E7}" destId="{56E9A235-AC32-4344-9716-3078854BB205}" srcOrd="1" destOrd="0" presId="urn:microsoft.com/office/officeart/2018/2/layout/IconLabelList"/>
    <dgm:cxn modelId="{1853E665-F7A7-4900-9C35-FF00388F367F}" type="presParOf" srcId="{FE7C1AFB-4205-4836-A3CC-F1CE757372E7}" destId="{58FC6A05-C073-4764-8FBA-C9DD2F099BB0}" srcOrd="2" destOrd="0" presId="urn:microsoft.com/office/officeart/2018/2/layout/IconLabelList"/>
    <dgm:cxn modelId="{4D13B949-0A76-4160-918C-C91C487DF4F4}" type="presParOf" srcId="{58FC6A05-C073-4764-8FBA-C9DD2F099BB0}" destId="{FAD8BE7F-1702-4303-97F6-DBDAC004400B}" srcOrd="0" destOrd="0" presId="urn:microsoft.com/office/officeart/2018/2/layout/IconLabelList"/>
    <dgm:cxn modelId="{7F9A99E6-9E2E-4846-98DB-A2AEA5344B98}" type="presParOf" srcId="{58FC6A05-C073-4764-8FBA-C9DD2F099BB0}" destId="{CC587862-22FF-4C2A-A137-D02C175808D8}" srcOrd="1" destOrd="0" presId="urn:microsoft.com/office/officeart/2018/2/layout/IconLabelList"/>
    <dgm:cxn modelId="{584B3CB4-3BB1-4413-9CC3-B57330F60931}" type="presParOf" srcId="{58FC6A05-C073-4764-8FBA-C9DD2F099BB0}" destId="{22DD73BF-D652-4D67-BA76-EB4007EE34C8}" srcOrd="2" destOrd="0" presId="urn:microsoft.com/office/officeart/2018/2/layout/IconLabelList"/>
    <dgm:cxn modelId="{1712EEF4-2519-4B7B-AE98-BCEB051D69EE}" type="presParOf" srcId="{FE7C1AFB-4205-4836-A3CC-F1CE757372E7}" destId="{0D51727B-4BE2-4863-9278-DAE518C1BC62}" srcOrd="3" destOrd="0" presId="urn:microsoft.com/office/officeart/2018/2/layout/IconLabelList"/>
    <dgm:cxn modelId="{15358128-1419-400B-B7B2-60F60B61AE93}" type="presParOf" srcId="{FE7C1AFB-4205-4836-A3CC-F1CE757372E7}" destId="{1314F14F-BCEE-4C06-92EC-C28F867EF0D3}" srcOrd="4" destOrd="0" presId="urn:microsoft.com/office/officeart/2018/2/layout/IconLabelList"/>
    <dgm:cxn modelId="{CAE21C81-EA83-4700-A271-C0EC2B300AB8}" type="presParOf" srcId="{1314F14F-BCEE-4C06-92EC-C28F867EF0D3}" destId="{17BDDC66-9D4F-4289-AD3A-8D7983B72F9D}" srcOrd="0" destOrd="0" presId="urn:microsoft.com/office/officeart/2018/2/layout/IconLabelList"/>
    <dgm:cxn modelId="{4720125B-1692-4EAC-871A-61DD10F7F6DF}" type="presParOf" srcId="{1314F14F-BCEE-4C06-92EC-C28F867EF0D3}" destId="{0896B26A-68DA-4FE0-ABEE-543BD96672DC}" srcOrd="1" destOrd="0" presId="urn:microsoft.com/office/officeart/2018/2/layout/IconLabelList"/>
    <dgm:cxn modelId="{DA97CA27-4EAE-438A-8FBD-6D5F894098E5}" type="presParOf" srcId="{1314F14F-BCEE-4C06-92EC-C28F867EF0D3}" destId="{7903854F-9779-4081-A411-9D9FC39DD7C7}" srcOrd="2" destOrd="0" presId="urn:microsoft.com/office/officeart/2018/2/layout/IconLabelList"/>
    <dgm:cxn modelId="{9198B100-8B8E-4153-AB16-B168E5164C95}" type="presParOf" srcId="{FE7C1AFB-4205-4836-A3CC-F1CE757372E7}" destId="{F00544D6-5E20-40FA-9DC1-59FADF4F5781}" srcOrd="5" destOrd="0" presId="urn:microsoft.com/office/officeart/2018/2/layout/IconLabelList"/>
    <dgm:cxn modelId="{74DC93DC-CCC5-493D-95EB-187E9BDB86EC}" type="presParOf" srcId="{FE7C1AFB-4205-4836-A3CC-F1CE757372E7}" destId="{78B7868A-1768-4A00-A84D-12A16F959AC7}" srcOrd="6" destOrd="0" presId="urn:microsoft.com/office/officeart/2018/2/layout/IconLabelList"/>
    <dgm:cxn modelId="{DAF79930-59AD-48EE-9C05-411ED061170D}" type="presParOf" srcId="{78B7868A-1768-4A00-A84D-12A16F959AC7}" destId="{C50BA7AA-5741-4A10-9D71-FD01222FB191}" srcOrd="0" destOrd="0" presId="urn:microsoft.com/office/officeart/2018/2/layout/IconLabelList"/>
    <dgm:cxn modelId="{C0852AEE-0732-41BF-BFA1-6506B597C114}" type="presParOf" srcId="{78B7868A-1768-4A00-A84D-12A16F959AC7}" destId="{A69505CC-A69E-424B-80C9-44AD155DD192}" srcOrd="1" destOrd="0" presId="urn:microsoft.com/office/officeart/2018/2/layout/IconLabelList"/>
    <dgm:cxn modelId="{FD799223-632E-4EE1-8C31-89A92B34D5CF}" type="presParOf" srcId="{78B7868A-1768-4A00-A84D-12A16F959AC7}" destId="{BF9ECB4D-CCB1-442D-97D3-42B51A4F26D2}" srcOrd="2" destOrd="0" presId="urn:microsoft.com/office/officeart/2018/2/layout/IconLabelList"/>
    <dgm:cxn modelId="{2400C7A2-C924-4B79-8727-7540B84B3A28}" type="presParOf" srcId="{FE7C1AFB-4205-4836-A3CC-F1CE757372E7}" destId="{68EE62FC-D4D7-4D5A-A104-0DD7CABE9702}" srcOrd="7" destOrd="0" presId="urn:microsoft.com/office/officeart/2018/2/layout/IconLabelList"/>
    <dgm:cxn modelId="{4256D838-8A7C-4FF3-B544-DBA9142FF0D7}" type="presParOf" srcId="{FE7C1AFB-4205-4836-A3CC-F1CE757372E7}" destId="{8B740157-A5BE-446F-89FE-03870FD6EA15}" srcOrd="8" destOrd="0" presId="urn:microsoft.com/office/officeart/2018/2/layout/IconLabelList"/>
    <dgm:cxn modelId="{827EB9CF-8CCD-481D-87C8-5044D79E1C01}" type="presParOf" srcId="{8B740157-A5BE-446F-89FE-03870FD6EA15}" destId="{58316825-E7F2-4949-B3EE-EC5F2DF8E3D8}" srcOrd="0" destOrd="0" presId="urn:microsoft.com/office/officeart/2018/2/layout/IconLabelList"/>
    <dgm:cxn modelId="{38FCEE93-00EE-4BD5-AAE4-315C0D740A80}" type="presParOf" srcId="{8B740157-A5BE-446F-89FE-03870FD6EA15}" destId="{DFA92476-EE79-48EA-A221-23BFD4F8C4C1}" srcOrd="1" destOrd="0" presId="urn:microsoft.com/office/officeart/2018/2/layout/IconLabelList"/>
    <dgm:cxn modelId="{EB69706A-FE01-451B-AF8E-34E599227812}" type="presParOf" srcId="{8B740157-A5BE-446F-89FE-03870FD6EA15}" destId="{562191D3-0BC5-4B41-A1BF-8A343FBE9F4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F21C6-451A-4CD8-A82A-200D666DDF53}"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GB"/>
        </a:p>
      </dgm:t>
    </dgm:pt>
    <dgm:pt modelId="{5BBA2832-1F54-4CF9-A362-8744160B1BB0}">
      <dgm:prSet phldrT="[Text]" custT="1"/>
      <dgm:spPr/>
      <dgm:t>
        <a:bodyPr/>
        <a:lstStyle/>
        <a:p>
          <a:pPr>
            <a:buFont typeface="Wingdings" panose="05000000000000000000" pitchFamily="2" charset="2"/>
            <a:buChar char=""/>
          </a:pPr>
          <a:r>
            <a:rPr lang="en-GB" sz="1400" dirty="0"/>
            <a:t>Prevalence and registration for patients aged 30+ who are at higher risk of developing type 2 diabetes. HBA1c levels - (42mmol/mol (6%) – 47mmol/mol (6.4%)</a:t>
          </a:r>
        </a:p>
      </dgm:t>
    </dgm:pt>
    <dgm:pt modelId="{043FE75A-ED2C-45EB-A46D-33B0F7A65EE3}" type="parTrans" cxnId="{04EF27D9-4672-44F6-A2F2-12E5A4D1BE54}">
      <dgm:prSet/>
      <dgm:spPr/>
      <dgm:t>
        <a:bodyPr/>
        <a:lstStyle/>
        <a:p>
          <a:endParaRPr lang="en-GB" sz="1800"/>
        </a:p>
      </dgm:t>
    </dgm:pt>
    <dgm:pt modelId="{3C6D91C7-D1DA-43D6-BF0C-44BCBA048A9C}" type="sibTrans" cxnId="{04EF27D9-4672-44F6-A2F2-12E5A4D1BE54}">
      <dgm:prSet/>
      <dgm:spPr/>
      <dgm:t>
        <a:bodyPr/>
        <a:lstStyle/>
        <a:p>
          <a:endParaRPr lang="en-GB" sz="1800"/>
        </a:p>
      </dgm:t>
    </dgm:pt>
    <dgm:pt modelId="{ED81A14F-BB89-47B7-A18C-3E5B13304E5A}">
      <dgm:prSet custT="1"/>
      <dgm:spPr/>
      <dgm:t>
        <a:bodyPr/>
        <a:lstStyle/>
        <a:p>
          <a:pPr>
            <a:buFont typeface="Wingdings" panose="05000000000000000000" pitchFamily="2" charset="2"/>
            <a:buChar char=""/>
          </a:pPr>
          <a:r>
            <a:rPr lang="en-GB" sz="1400"/>
            <a:t>Identify patients with increased risk factors such as</a:t>
          </a:r>
          <a:endParaRPr lang="en-GB" sz="1400" dirty="0"/>
        </a:p>
      </dgm:t>
    </dgm:pt>
    <dgm:pt modelId="{975F3FED-2BF4-447F-B1C3-8E21410BF97D}" type="parTrans" cxnId="{4D1570FA-5BD6-4616-BEEB-91C02C10B17E}">
      <dgm:prSet/>
      <dgm:spPr/>
      <dgm:t>
        <a:bodyPr/>
        <a:lstStyle/>
        <a:p>
          <a:endParaRPr lang="en-GB" sz="1800"/>
        </a:p>
      </dgm:t>
    </dgm:pt>
    <dgm:pt modelId="{4814A767-65A1-4A2F-94D1-C706EB4FFD4B}" type="sibTrans" cxnId="{4D1570FA-5BD6-4616-BEEB-91C02C10B17E}">
      <dgm:prSet/>
      <dgm:spPr/>
      <dgm:t>
        <a:bodyPr/>
        <a:lstStyle/>
        <a:p>
          <a:endParaRPr lang="en-GB" sz="1800"/>
        </a:p>
      </dgm:t>
    </dgm:pt>
    <dgm:pt modelId="{FBEF1A2F-BDE3-46D3-9CF7-D918E9AD936F}">
      <dgm:prSet custT="1"/>
      <dgm:spPr/>
      <dgm:t>
        <a:bodyPr/>
        <a:lstStyle/>
        <a:p>
          <a:pPr>
            <a:buFont typeface="Wingdings" panose="05000000000000000000" pitchFamily="2" charset="2"/>
            <a:buChar char=""/>
          </a:pPr>
          <a:r>
            <a:rPr lang="en-GB" sz="1400" dirty="0"/>
            <a:t>BAME background</a:t>
          </a:r>
        </a:p>
      </dgm:t>
    </dgm:pt>
    <dgm:pt modelId="{55D8B4C5-7CA2-4BB0-B7E7-1EE7F8BAA51C}" type="parTrans" cxnId="{5EB81447-0805-4942-93E1-F58CE1D0F66A}">
      <dgm:prSet/>
      <dgm:spPr/>
      <dgm:t>
        <a:bodyPr/>
        <a:lstStyle/>
        <a:p>
          <a:endParaRPr lang="en-GB" sz="1800"/>
        </a:p>
      </dgm:t>
    </dgm:pt>
    <dgm:pt modelId="{505E4BCE-E1DB-405A-9D88-99C911DBCD51}" type="sibTrans" cxnId="{5EB81447-0805-4942-93E1-F58CE1D0F66A}">
      <dgm:prSet/>
      <dgm:spPr/>
      <dgm:t>
        <a:bodyPr/>
        <a:lstStyle/>
        <a:p>
          <a:endParaRPr lang="en-GB" sz="1800"/>
        </a:p>
      </dgm:t>
    </dgm:pt>
    <dgm:pt modelId="{C9872FD5-DAD8-4977-9745-72CFEEA1DB02}">
      <dgm:prSet custT="1"/>
      <dgm:spPr/>
      <dgm:t>
        <a:bodyPr/>
        <a:lstStyle/>
        <a:p>
          <a:pPr>
            <a:buFont typeface="Wingdings" panose="05000000000000000000" pitchFamily="2" charset="2"/>
            <a:buChar char=""/>
          </a:pPr>
          <a:r>
            <a:rPr lang="en-GB" sz="1400"/>
            <a:t>BMI &gt;24.9</a:t>
          </a:r>
          <a:endParaRPr lang="en-GB" sz="1400" dirty="0"/>
        </a:p>
      </dgm:t>
    </dgm:pt>
    <dgm:pt modelId="{4D93B94E-FA1A-4490-9A72-49047C773178}" type="parTrans" cxnId="{1BB83B11-9105-4F60-ABB8-57FBBB5E75ED}">
      <dgm:prSet/>
      <dgm:spPr/>
      <dgm:t>
        <a:bodyPr/>
        <a:lstStyle/>
        <a:p>
          <a:endParaRPr lang="en-GB" sz="1800"/>
        </a:p>
      </dgm:t>
    </dgm:pt>
    <dgm:pt modelId="{2C8CF5E2-FF82-432E-A067-2BBFDB6B64E5}" type="sibTrans" cxnId="{1BB83B11-9105-4F60-ABB8-57FBBB5E75ED}">
      <dgm:prSet/>
      <dgm:spPr/>
      <dgm:t>
        <a:bodyPr/>
        <a:lstStyle/>
        <a:p>
          <a:endParaRPr lang="en-GB" sz="1800"/>
        </a:p>
      </dgm:t>
    </dgm:pt>
    <dgm:pt modelId="{098FF4DE-88AB-4F36-978E-C60763649937}">
      <dgm:prSet custT="1"/>
      <dgm:spPr/>
      <dgm:t>
        <a:bodyPr/>
        <a:lstStyle/>
        <a:p>
          <a:pPr>
            <a:buFont typeface="Wingdings" panose="05000000000000000000" pitchFamily="2" charset="2"/>
            <a:buChar char=""/>
          </a:pPr>
          <a:r>
            <a:rPr lang="en-GB" sz="1400"/>
            <a:t>cardiovascular disease, hypertension, obesity, stroke, polycystic ovary syndrome, a history of gestational diabetes and mental health problems.</a:t>
          </a:r>
        </a:p>
      </dgm:t>
    </dgm:pt>
    <dgm:pt modelId="{AA15BB00-E6EF-46FD-97E4-AC907B8D0D7D}" type="parTrans" cxnId="{F9508F58-8788-4729-A9EB-0BCDF6357BF4}">
      <dgm:prSet/>
      <dgm:spPr/>
      <dgm:t>
        <a:bodyPr/>
        <a:lstStyle/>
        <a:p>
          <a:endParaRPr lang="en-GB" sz="1800"/>
        </a:p>
      </dgm:t>
    </dgm:pt>
    <dgm:pt modelId="{370807E7-C354-42BB-86FD-91D0355749B2}" type="sibTrans" cxnId="{F9508F58-8788-4729-A9EB-0BCDF6357BF4}">
      <dgm:prSet/>
      <dgm:spPr/>
      <dgm:t>
        <a:bodyPr/>
        <a:lstStyle/>
        <a:p>
          <a:endParaRPr lang="en-GB" sz="1800"/>
        </a:p>
      </dgm:t>
    </dgm:pt>
    <dgm:pt modelId="{4304C744-2EDB-47AE-840D-F445D969AFD3}">
      <dgm:prSet custT="1"/>
      <dgm:spPr/>
      <dgm:t>
        <a:bodyPr/>
        <a:lstStyle/>
        <a:p>
          <a:pPr>
            <a:buFont typeface="Wingdings" panose="05000000000000000000" pitchFamily="2" charset="2"/>
            <a:buChar char=""/>
          </a:pPr>
          <a:r>
            <a:rPr lang="en-GB" sz="1400"/>
            <a:t>Learning disabilities </a:t>
          </a:r>
        </a:p>
      </dgm:t>
    </dgm:pt>
    <dgm:pt modelId="{771B7571-DCA0-483E-84E0-2D729B078177}" type="parTrans" cxnId="{43CD1009-589B-45DF-945F-FA65EC17E7B9}">
      <dgm:prSet/>
      <dgm:spPr/>
      <dgm:t>
        <a:bodyPr/>
        <a:lstStyle/>
        <a:p>
          <a:endParaRPr lang="en-GB" sz="1800"/>
        </a:p>
      </dgm:t>
    </dgm:pt>
    <dgm:pt modelId="{46523DD5-FFFC-413D-B9D0-B2C3126A6326}" type="sibTrans" cxnId="{43CD1009-589B-45DF-945F-FA65EC17E7B9}">
      <dgm:prSet/>
      <dgm:spPr/>
      <dgm:t>
        <a:bodyPr/>
        <a:lstStyle/>
        <a:p>
          <a:endParaRPr lang="en-GB" sz="1800"/>
        </a:p>
      </dgm:t>
    </dgm:pt>
    <dgm:pt modelId="{5E280C57-1DCC-475E-9C21-D37B445A7A19}">
      <dgm:prSet custT="1"/>
      <dgm:spPr/>
      <dgm:t>
        <a:bodyPr/>
        <a:lstStyle/>
        <a:p>
          <a:pPr>
            <a:buFont typeface="Wingdings" panose="05000000000000000000" pitchFamily="2" charset="2"/>
            <a:buChar char=""/>
          </a:pPr>
          <a:r>
            <a:rPr lang="en-GB" sz="1400"/>
            <a:t>Those attending accident and emergency, vascular and renal surgery units and ophthalmology departments</a:t>
          </a:r>
        </a:p>
      </dgm:t>
    </dgm:pt>
    <dgm:pt modelId="{6AD78AD8-0924-4234-814D-1E6A242C2C2E}" type="parTrans" cxnId="{61219AEA-9E80-4530-AD24-8A09F8D2F365}">
      <dgm:prSet/>
      <dgm:spPr/>
      <dgm:t>
        <a:bodyPr/>
        <a:lstStyle/>
        <a:p>
          <a:endParaRPr lang="en-GB" sz="1800"/>
        </a:p>
      </dgm:t>
    </dgm:pt>
    <dgm:pt modelId="{81CA4C39-57C2-48FE-9905-271BE912EAFD}" type="sibTrans" cxnId="{61219AEA-9E80-4530-AD24-8A09F8D2F365}">
      <dgm:prSet/>
      <dgm:spPr/>
      <dgm:t>
        <a:bodyPr/>
        <a:lstStyle/>
        <a:p>
          <a:endParaRPr lang="en-GB" sz="1800"/>
        </a:p>
      </dgm:t>
    </dgm:pt>
    <dgm:pt modelId="{FEB0896E-DAA1-4413-9242-C409176BFAA8}">
      <dgm:prSet custT="1"/>
      <dgm:spPr/>
      <dgm:t>
        <a:bodyPr/>
        <a:lstStyle/>
        <a:p>
          <a:pPr>
            <a:buFont typeface="Wingdings" panose="05000000000000000000" pitchFamily="2" charset="2"/>
            <a:buChar char=""/>
          </a:pPr>
          <a:r>
            <a:rPr lang="en-GB" sz="1400"/>
            <a:t>Support the restoration of NHS Health Checks </a:t>
          </a:r>
        </a:p>
      </dgm:t>
    </dgm:pt>
    <dgm:pt modelId="{8E7D4DE8-3498-43E3-B0DF-1739EB318F57}" type="parTrans" cxnId="{F45F0BF7-E666-40DF-B963-71757F82BE34}">
      <dgm:prSet/>
      <dgm:spPr/>
      <dgm:t>
        <a:bodyPr/>
        <a:lstStyle/>
        <a:p>
          <a:endParaRPr lang="en-GB" sz="1800"/>
        </a:p>
      </dgm:t>
    </dgm:pt>
    <dgm:pt modelId="{E4735EAD-01CD-4F2B-BDE5-88C342181026}" type="sibTrans" cxnId="{F45F0BF7-E666-40DF-B963-71757F82BE34}">
      <dgm:prSet/>
      <dgm:spPr/>
      <dgm:t>
        <a:bodyPr/>
        <a:lstStyle/>
        <a:p>
          <a:endParaRPr lang="en-GB" sz="1800"/>
        </a:p>
      </dgm:t>
    </dgm:pt>
    <dgm:pt modelId="{944E6928-17A8-4B31-97DE-FEAD9003D1D5}">
      <dgm:prSet custT="1"/>
      <dgm:spPr/>
      <dgm:t>
        <a:bodyPr/>
        <a:lstStyle/>
        <a:p>
          <a:pPr>
            <a:buFont typeface="Wingdings" panose="05000000000000000000" pitchFamily="2" charset="2"/>
            <a:buChar char=""/>
          </a:pPr>
          <a:r>
            <a:rPr lang="en-GB" sz="1400" dirty="0"/>
            <a:t>Support community engagement with Pharmacists to identify patients who do not routinely engage with their general practice. </a:t>
          </a:r>
        </a:p>
      </dgm:t>
    </dgm:pt>
    <dgm:pt modelId="{F59F2210-3B9C-4FC6-B172-DEB91BE01592}" type="parTrans" cxnId="{CE7C6A93-E613-46E0-BF4F-304E440B2D0B}">
      <dgm:prSet/>
      <dgm:spPr/>
      <dgm:t>
        <a:bodyPr/>
        <a:lstStyle/>
        <a:p>
          <a:endParaRPr lang="en-GB" sz="1800"/>
        </a:p>
      </dgm:t>
    </dgm:pt>
    <dgm:pt modelId="{C45472D3-A9DD-44B1-A356-7C71B17AEF97}" type="sibTrans" cxnId="{CE7C6A93-E613-46E0-BF4F-304E440B2D0B}">
      <dgm:prSet/>
      <dgm:spPr/>
      <dgm:t>
        <a:bodyPr/>
        <a:lstStyle/>
        <a:p>
          <a:endParaRPr lang="en-GB" sz="1800"/>
        </a:p>
      </dgm:t>
    </dgm:pt>
    <dgm:pt modelId="{F2565A06-AFED-4A8B-B554-86D7F9BA8495}">
      <dgm:prSet custT="1"/>
      <dgm:spPr/>
      <dgm:t>
        <a:bodyPr/>
        <a:lstStyle/>
        <a:p>
          <a:r>
            <a:rPr lang="en-GB" sz="1400"/>
            <a:t>Reduce Health Inequalities</a:t>
          </a:r>
          <a:endParaRPr lang="en-GB" sz="1400" dirty="0"/>
        </a:p>
      </dgm:t>
    </dgm:pt>
    <dgm:pt modelId="{BD4F9C93-3190-45F8-8406-40DA1E11E7AA}" type="parTrans" cxnId="{1AD367B0-C594-4FD0-98E6-F386D5CB0C25}">
      <dgm:prSet/>
      <dgm:spPr/>
      <dgm:t>
        <a:bodyPr/>
        <a:lstStyle/>
        <a:p>
          <a:endParaRPr lang="en-GB" sz="1800"/>
        </a:p>
      </dgm:t>
    </dgm:pt>
    <dgm:pt modelId="{A12E2E6D-6798-46C7-9360-DAE3B656B790}" type="sibTrans" cxnId="{1AD367B0-C594-4FD0-98E6-F386D5CB0C25}">
      <dgm:prSet/>
      <dgm:spPr/>
      <dgm:t>
        <a:bodyPr/>
        <a:lstStyle/>
        <a:p>
          <a:endParaRPr lang="en-GB" sz="1800"/>
        </a:p>
      </dgm:t>
    </dgm:pt>
    <dgm:pt modelId="{BDD29131-C3D6-4A44-AC64-F092CF24B7A9}" type="pres">
      <dgm:prSet presAssocID="{AF7F21C6-451A-4CD8-A82A-200D666DDF53}" presName="linear" presStyleCnt="0">
        <dgm:presLayoutVars>
          <dgm:animLvl val="lvl"/>
          <dgm:resizeHandles val="exact"/>
        </dgm:presLayoutVars>
      </dgm:prSet>
      <dgm:spPr/>
    </dgm:pt>
    <dgm:pt modelId="{9605520C-4485-4493-B8F5-25B641E33B16}" type="pres">
      <dgm:prSet presAssocID="{5BBA2832-1F54-4CF9-A362-8744160B1BB0}" presName="parentText" presStyleLbl="node1" presStyleIdx="0" presStyleCnt="5">
        <dgm:presLayoutVars>
          <dgm:chMax val="0"/>
          <dgm:bulletEnabled val="1"/>
        </dgm:presLayoutVars>
      </dgm:prSet>
      <dgm:spPr/>
    </dgm:pt>
    <dgm:pt modelId="{7DB19A03-6934-4249-9A3A-D9FD2E9E01D4}" type="pres">
      <dgm:prSet presAssocID="{3C6D91C7-D1DA-43D6-BF0C-44BCBA048A9C}" presName="spacer" presStyleCnt="0"/>
      <dgm:spPr/>
    </dgm:pt>
    <dgm:pt modelId="{D2029BCA-7C8B-4534-AD0A-CBDA3F026807}" type="pres">
      <dgm:prSet presAssocID="{ED81A14F-BB89-47B7-A18C-3E5B13304E5A}" presName="parentText" presStyleLbl="node1" presStyleIdx="1" presStyleCnt="5">
        <dgm:presLayoutVars>
          <dgm:chMax val="0"/>
          <dgm:bulletEnabled val="1"/>
        </dgm:presLayoutVars>
      </dgm:prSet>
      <dgm:spPr/>
    </dgm:pt>
    <dgm:pt modelId="{D40B575E-AC42-4900-BABB-B614ACC5DA02}" type="pres">
      <dgm:prSet presAssocID="{ED81A14F-BB89-47B7-A18C-3E5B13304E5A}" presName="childText" presStyleLbl="revTx" presStyleIdx="0" presStyleCnt="1">
        <dgm:presLayoutVars>
          <dgm:bulletEnabled val="1"/>
        </dgm:presLayoutVars>
      </dgm:prSet>
      <dgm:spPr/>
    </dgm:pt>
    <dgm:pt modelId="{96A5F0FD-4E67-4383-B372-F903490B6E3F}" type="pres">
      <dgm:prSet presAssocID="{FEB0896E-DAA1-4413-9242-C409176BFAA8}" presName="parentText" presStyleLbl="node1" presStyleIdx="2" presStyleCnt="5">
        <dgm:presLayoutVars>
          <dgm:chMax val="0"/>
          <dgm:bulletEnabled val="1"/>
        </dgm:presLayoutVars>
      </dgm:prSet>
      <dgm:spPr/>
    </dgm:pt>
    <dgm:pt modelId="{A900FE64-685D-4410-943D-8D240AC7C44E}" type="pres">
      <dgm:prSet presAssocID="{E4735EAD-01CD-4F2B-BDE5-88C342181026}" presName="spacer" presStyleCnt="0"/>
      <dgm:spPr/>
    </dgm:pt>
    <dgm:pt modelId="{E15757C1-3E67-4CDA-B251-874537CE493C}" type="pres">
      <dgm:prSet presAssocID="{944E6928-17A8-4B31-97DE-FEAD9003D1D5}" presName="parentText" presStyleLbl="node1" presStyleIdx="3" presStyleCnt="5">
        <dgm:presLayoutVars>
          <dgm:chMax val="0"/>
          <dgm:bulletEnabled val="1"/>
        </dgm:presLayoutVars>
      </dgm:prSet>
      <dgm:spPr/>
    </dgm:pt>
    <dgm:pt modelId="{580529B5-DD20-403D-9D4B-6747996E2C63}" type="pres">
      <dgm:prSet presAssocID="{C45472D3-A9DD-44B1-A356-7C71B17AEF97}" presName="spacer" presStyleCnt="0"/>
      <dgm:spPr/>
    </dgm:pt>
    <dgm:pt modelId="{12503DFE-8C6E-4586-80FC-5FA3002D6276}" type="pres">
      <dgm:prSet presAssocID="{F2565A06-AFED-4A8B-B554-86D7F9BA8495}" presName="parentText" presStyleLbl="node1" presStyleIdx="4" presStyleCnt="5">
        <dgm:presLayoutVars>
          <dgm:chMax val="0"/>
          <dgm:bulletEnabled val="1"/>
        </dgm:presLayoutVars>
      </dgm:prSet>
      <dgm:spPr/>
    </dgm:pt>
  </dgm:ptLst>
  <dgm:cxnLst>
    <dgm:cxn modelId="{43CD1009-589B-45DF-945F-FA65EC17E7B9}" srcId="{ED81A14F-BB89-47B7-A18C-3E5B13304E5A}" destId="{4304C744-2EDB-47AE-840D-F445D969AFD3}" srcOrd="3" destOrd="0" parTransId="{771B7571-DCA0-483E-84E0-2D729B078177}" sibTransId="{46523DD5-FFFC-413D-B9D0-B2C3126A6326}"/>
    <dgm:cxn modelId="{0A2EB60E-1CB5-4A7C-AF94-7CEC12C214A4}" type="presOf" srcId="{944E6928-17A8-4B31-97DE-FEAD9003D1D5}" destId="{E15757C1-3E67-4CDA-B251-874537CE493C}" srcOrd="0" destOrd="0" presId="urn:microsoft.com/office/officeart/2005/8/layout/vList2"/>
    <dgm:cxn modelId="{1BB83B11-9105-4F60-ABB8-57FBBB5E75ED}" srcId="{ED81A14F-BB89-47B7-A18C-3E5B13304E5A}" destId="{C9872FD5-DAD8-4977-9745-72CFEEA1DB02}" srcOrd="1" destOrd="0" parTransId="{4D93B94E-FA1A-4490-9A72-49047C773178}" sibTransId="{2C8CF5E2-FF82-432E-A067-2BBFDB6B64E5}"/>
    <dgm:cxn modelId="{E38DD833-4B6B-40F1-A7DB-904A403522BF}" type="presOf" srcId="{C9872FD5-DAD8-4977-9745-72CFEEA1DB02}" destId="{D40B575E-AC42-4900-BABB-B614ACC5DA02}" srcOrd="0" destOrd="1" presId="urn:microsoft.com/office/officeart/2005/8/layout/vList2"/>
    <dgm:cxn modelId="{F4E7C566-2087-4041-910B-D8925D14A786}" type="presOf" srcId="{ED81A14F-BB89-47B7-A18C-3E5B13304E5A}" destId="{D2029BCA-7C8B-4534-AD0A-CBDA3F026807}" srcOrd="0" destOrd="0" presId="urn:microsoft.com/office/officeart/2005/8/layout/vList2"/>
    <dgm:cxn modelId="{5EB81447-0805-4942-93E1-F58CE1D0F66A}" srcId="{ED81A14F-BB89-47B7-A18C-3E5B13304E5A}" destId="{FBEF1A2F-BDE3-46D3-9CF7-D918E9AD936F}" srcOrd="0" destOrd="0" parTransId="{55D8B4C5-7CA2-4BB0-B7E7-1EE7F8BAA51C}" sibTransId="{505E4BCE-E1DB-405A-9D88-99C911DBCD51}"/>
    <dgm:cxn modelId="{F51B4447-E7B9-4A30-BBC0-973A75FB34B0}" type="presOf" srcId="{F2565A06-AFED-4A8B-B554-86D7F9BA8495}" destId="{12503DFE-8C6E-4586-80FC-5FA3002D6276}" srcOrd="0" destOrd="0" presId="urn:microsoft.com/office/officeart/2005/8/layout/vList2"/>
    <dgm:cxn modelId="{88FE2452-BAF2-4A47-874C-9B7CFC0471D6}" type="presOf" srcId="{5BBA2832-1F54-4CF9-A362-8744160B1BB0}" destId="{9605520C-4485-4493-B8F5-25B641E33B16}" srcOrd="0" destOrd="0" presId="urn:microsoft.com/office/officeart/2005/8/layout/vList2"/>
    <dgm:cxn modelId="{F9508F58-8788-4729-A9EB-0BCDF6357BF4}" srcId="{ED81A14F-BB89-47B7-A18C-3E5B13304E5A}" destId="{098FF4DE-88AB-4F36-978E-C60763649937}" srcOrd="2" destOrd="0" parTransId="{AA15BB00-E6EF-46FD-97E4-AC907B8D0D7D}" sibTransId="{370807E7-C354-42BB-86FD-91D0355749B2}"/>
    <dgm:cxn modelId="{6748DE78-8232-4E5A-BE2D-0298B3240338}" type="presOf" srcId="{4304C744-2EDB-47AE-840D-F445D969AFD3}" destId="{D40B575E-AC42-4900-BABB-B614ACC5DA02}" srcOrd="0" destOrd="3" presId="urn:microsoft.com/office/officeart/2005/8/layout/vList2"/>
    <dgm:cxn modelId="{CE7C6A93-E613-46E0-BF4F-304E440B2D0B}" srcId="{AF7F21C6-451A-4CD8-A82A-200D666DDF53}" destId="{944E6928-17A8-4B31-97DE-FEAD9003D1D5}" srcOrd="3" destOrd="0" parTransId="{F59F2210-3B9C-4FC6-B172-DEB91BE01592}" sibTransId="{C45472D3-A9DD-44B1-A356-7C71B17AEF97}"/>
    <dgm:cxn modelId="{6DDD6497-20C1-4B7D-93FB-DBC93C1ADBF1}" type="presOf" srcId="{AF7F21C6-451A-4CD8-A82A-200D666DDF53}" destId="{BDD29131-C3D6-4A44-AC64-F092CF24B7A9}" srcOrd="0" destOrd="0" presId="urn:microsoft.com/office/officeart/2005/8/layout/vList2"/>
    <dgm:cxn modelId="{1AD9F899-EFAA-4F67-9754-1D1E14A30794}" type="presOf" srcId="{098FF4DE-88AB-4F36-978E-C60763649937}" destId="{D40B575E-AC42-4900-BABB-B614ACC5DA02}" srcOrd="0" destOrd="2" presId="urn:microsoft.com/office/officeart/2005/8/layout/vList2"/>
    <dgm:cxn modelId="{1AD367B0-C594-4FD0-98E6-F386D5CB0C25}" srcId="{AF7F21C6-451A-4CD8-A82A-200D666DDF53}" destId="{F2565A06-AFED-4A8B-B554-86D7F9BA8495}" srcOrd="4" destOrd="0" parTransId="{BD4F9C93-3190-45F8-8406-40DA1E11E7AA}" sibTransId="{A12E2E6D-6798-46C7-9360-DAE3B656B790}"/>
    <dgm:cxn modelId="{EC32FFCE-4AA5-479E-B4D3-9CBD54FFD4A5}" type="presOf" srcId="{FBEF1A2F-BDE3-46D3-9CF7-D918E9AD936F}" destId="{D40B575E-AC42-4900-BABB-B614ACC5DA02}" srcOrd="0" destOrd="0" presId="urn:microsoft.com/office/officeart/2005/8/layout/vList2"/>
    <dgm:cxn modelId="{16681DD0-963D-40F2-8DE1-5A3A857B7827}" type="presOf" srcId="{5E280C57-1DCC-475E-9C21-D37B445A7A19}" destId="{D40B575E-AC42-4900-BABB-B614ACC5DA02}" srcOrd="0" destOrd="4" presId="urn:microsoft.com/office/officeart/2005/8/layout/vList2"/>
    <dgm:cxn modelId="{EE44D9D8-F7F9-4F73-A37E-BCE9F0F74A9A}" type="presOf" srcId="{FEB0896E-DAA1-4413-9242-C409176BFAA8}" destId="{96A5F0FD-4E67-4383-B372-F903490B6E3F}" srcOrd="0" destOrd="0" presId="urn:microsoft.com/office/officeart/2005/8/layout/vList2"/>
    <dgm:cxn modelId="{04EF27D9-4672-44F6-A2F2-12E5A4D1BE54}" srcId="{AF7F21C6-451A-4CD8-A82A-200D666DDF53}" destId="{5BBA2832-1F54-4CF9-A362-8744160B1BB0}" srcOrd="0" destOrd="0" parTransId="{043FE75A-ED2C-45EB-A46D-33B0F7A65EE3}" sibTransId="{3C6D91C7-D1DA-43D6-BF0C-44BCBA048A9C}"/>
    <dgm:cxn modelId="{61219AEA-9E80-4530-AD24-8A09F8D2F365}" srcId="{ED81A14F-BB89-47B7-A18C-3E5B13304E5A}" destId="{5E280C57-1DCC-475E-9C21-D37B445A7A19}" srcOrd="4" destOrd="0" parTransId="{6AD78AD8-0924-4234-814D-1E6A242C2C2E}" sibTransId="{81CA4C39-57C2-48FE-9905-271BE912EAFD}"/>
    <dgm:cxn modelId="{F45F0BF7-E666-40DF-B963-71757F82BE34}" srcId="{AF7F21C6-451A-4CD8-A82A-200D666DDF53}" destId="{FEB0896E-DAA1-4413-9242-C409176BFAA8}" srcOrd="2" destOrd="0" parTransId="{8E7D4DE8-3498-43E3-B0DF-1739EB318F57}" sibTransId="{E4735EAD-01CD-4F2B-BDE5-88C342181026}"/>
    <dgm:cxn modelId="{4D1570FA-5BD6-4616-BEEB-91C02C10B17E}" srcId="{AF7F21C6-451A-4CD8-A82A-200D666DDF53}" destId="{ED81A14F-BB89-47B7-A18C-3E5B13304E5A}" srcOrd="1" destOrd="0" parTransId="{975F3FED-2BF4-447F-B1C3-8E21410BF97D}" sibTransId="{4814A767-65A1-4A2F-94D1-C706EB4FFD4B}"/>
    <dgm:cxn modelId="{A6E07BC2-ED25-4A89-ADEA-F1F1FD458D08}" type="presParOf" srcId="{BDD29131-C3D6-4A44-AC64-F092CF24B7A9}" destId="{9605520C-4485-4493-B8F5-25B641E33B16}" srcOrd="0" destOrd="0" presId="urn:microsoft.com/office/officeart/2005/8/layout/vList2"/>
    <dgm:cxn modelId="{0F88AB1B-21B2-45F8-9844-2C8979B04E20}" type="presParOf" srcId="{BDD29131-C3D6-4A44-AC64-F092CF24B7A9}" destId="{7DB19A03-6934-4249-9A3A-D9FD2E9E01D4}" srcOrd="1" destOrd="0" presId="urn:microsoft.com/office/officeart/2005/8/layout/vList2"/>
    <dgm:cxn modelId="{DC54B0D0-8005-405B-B8D6-A7BBA9AF98B1}" type="presParOf" srcId="{BDD29131-C3D6-4A44-AC64-F092CF24B7A9}" destId="{D2029BCA-7C8B-4534-AD0A-CBDA3F026807}" srcOrd="2" destOrd="0" presId="urn:microsoft.com/office/officeart/2005/8/layout/vList2"/>
    <dgm:cxn modelId="{D3353BA9-2E5F-4B18-BBC3-E70D833E5EEC}" type="presParOf" srcId="{BDD29131-C3D6-4A44-AC64-F092CF24B7A9}" destId="{D40B575E-AC42-4900-BABB-B614ACC5DA02}" srcOrd="3" destOrd="0" presId="urn:microsoft.com/office/officeart/2005/8/layout/vList2"/>
    <dgm:cxn modelId="{F23ECD34-6CFA-4F2B-81AE-1BE15177649E}" type="presParOf" srcId="{BDD29131-C3D6-4A44-AC64-F092CF24B7A9}" destId="{96A5F0FD-4E67-4383-B372-F903490B6E3F}" srcOrd="4" destOrd="0" presId="urn:microsoft.com/office/officeart/2005/8/layout/vList2"/>
    <dgm:cxn modelId="{A3FD5321-4CA1-4C92-802E-A74E807D3B8D}" type="presParOf" srcId="{BDD29131-C3D6-4A44-AC64-F092CF24B7A9}" destId="{A900FE64-685D-4410-943D-8D240AC7C44E}" srcOrd="5" destOrd="0" presId="urn:microsoft.com/office/officeart/2005/8/layout/vList2"/>
    <dgm:cxn modelId="{D40125BA-0083-453F-BE15-D0C6F9553A4D}" type="presParOf" srcId="{BDD29131-C3D6-4A44-AC64-F092CF24B7A9}" destId="{E15757C1-3E67-4CDA-B251-874537CE493C}" srcOrd="6" destOrd="0" presId="urn:microsoft.com/office/officeart/2005/8/layout/vList2"/>
    <dgm:cxn modelId="{111736BF-2EC6-46F6-8F0A-04E971996A20}" type="presParOf" srcId="{BDD29131-C3D6-4A44-AC64-F092CF24B7A9}" destId="{580529B5-DD20-403D-9D4B-6747996E2C63}" srcOrd="7" destOrd="0" presId="urn:microsoft.com/office/officeart/2005/8/layout/vList2"/>
    <dgm:cxn modelId="{2C0DE67D-611F-46A6-B356-2B1529D2751C}" type="presParOf" srcId="{BDD29131-C3D6-4A44-AC64-F092CF24B7A9}" destId="{12503DFE-8C6E-4586-80FC-5FA3002D627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55F60-CE83-41EE-B61F-9F22D5876EF5}" type="doc">
      <dgm:prSet loTypeId="urn:microsoft.com/office/officeart/2005/8/layout/cycle6" loCatId="relationship" qsTypeId="urn:microsoft.com/office/officeart/2005/8/quickstyle/simple5" qsCatId="simple" csTypeId="urn:microsoft.com/office/officeart/2005/8/colors/colorful1" csCatId="colorful" phldr="1"/>
      <dgm:spPr/>
      <dgm:t>
        <a:bodyPr/>
        <a:lstStyle/>
        <a:p>
          <a:endParaRPr lang="en-GB"/>
        </a:p>
      </dgm:t>
    </dgm:pt>
    <dgm:pt modelId="{E199B47A-16A2-494A-B637-537344D4916B}">
      <dgm:prSet phldrT="[Text]" custT="1"/>
      <dgm:spPr/>
      <dgm:t>
        <a:bodyPr/>
        <a:lstStyle/>
        <a:p>
          <a:r>
            <a:rPr lang="en-GB" sz="1600" dirty="0"/>
            <a:t>Patient Identification</a:t>
          </a:r>
        </a:p>
      </dgm:t>
    </dgm:pt>
    <dgm:pt modelId="{6519BA6A-A317-4C3C-9E4C-FE2F22AB272E}" type="parTrans" cxnId="{FC1E66AD-A252-4A21-892D-C6FEEBE7558D}">
      <dgm:prSet/>
      <dgm:spPr/>
      <dgm:t>
        <a:bodyPr/>
        <a:lstStyle/>
        <a:p>
          <a:endParaRPr lang="en-GB" sz="2000"/>
        </a:p>
      </dgm:t>
    </dgm:pt>
    <dgm:pt modelId="{F99283F2-C08C-4FC4-A842-4E0F1AAC1441}" type="sibTrans" cxnId="{FC1E66AD-A252-4A21-892D-C6FEEBE7558D}">
      <dgm:prSet custT="1"/>
      <dgm:spPr/>
      <dgm:t>
        <a:bodyPr/>
        <a:lstStyle/>
        <a:p>
          <a:endParaRPr lang="en-GB" sz="1050"/>
        </a:p>
      </dgm:t>
    </dgm:pt>
    <dgm:pt modelId="{F4E8FBB3-97B4-48C9-A7D9-D05CF0750343}">
      <dgm:prSet phldrT="[Text]" custT="1"/>
      <dgm:spPr/>
      <dgm:t>
        <a:bodyPr/>
        <a:lstStyle/>
        <a:p>
          <a:r>
            <a:rPr lang="en-GB" sz="1600" dirty="0"/>
            <a:t>Contacting &amp; Inviting Patients for Blood Test</a:t>
          </a:r>
        </a:p>
      </dgm:t>
    </dgm:pt>
    <dgm:pt modelId="{31DFD750-D778-4A6E-B823-B344253FADE9}" type="parTrans" cxnId="{D8272FBC-D79E-4464-B06D-476696D76229}">
      <dgm:prSet/>
      <dgm:spPr/>
      <dgm:t>
        <a:bodyPr/>
        <a:lstStyle/>
        <a:p>
          <a:endParaRPr lang="en-GB" sz="2000"/>
        </a:p>
      </dgm:t>
    </dgm:pt>
    <dgm:pt modelId="{1691FDAF-116A-4969-8BAF-D920A1FCDB2D}" type="sibTrans" cxnId="{D8272FBC-D79E-4464-B06D-476696D76229}">
      <dgm:prSet custT="1"/>
      <dgm:spPr/>
      <dgm:t>
        <a:bodyPr/>
        <a:lstStyle/>
        <a:p>
          <a:endParaRPr lang="en-GB" sz="1050"/>
        </a:p>
      </dgm:t>
    </dgm:pt>
    <dgm:pt modelId="{2199D6CE-C50E-40A9-95FA-718905B23540}">
      <dgm:prSet phldrT="[Text]" custT="1"/>
      <dgm:spPr/>
      <dgm:t>
        <a:bodyPr/>
        <a:lstStyle/>
        <a:p>
          <a:r>
            <a:rPr lang="en-GB" sz="1600" dirty="0"/>
            <a:t>Setup Clinics for the patient </a:t>
          </a:r>
        </a:p>
      </dgm:t>
    </dgm:pt>
    <dgm:pt modelId="{A5E3D8C4-7476-4032-B16F-C1F3297A28C5}" type="parTrans" cxnId="{C1DEA76D-F215-4740-90E3-1A0ED863DF1A}">
      <dgm:prSet/>
      <dgm:spPr/>
      <dgm:t>
        <a:bodyPr/>
        <a:lstStyle/>
        <a:p>
          <a:endParaRPr lang="en-GB" sz="2000"/>
        </a:p>
      </dgm:t>
    </dgm:pt>
    <dgm:pt modelId="{6A42360B-E121-46F2-89FD-656B03C666C0}" type="sibTrans" cxnId="{C1DEA76D-F215-4740-90E3-1A0ED863DF1A}">
      <dgm:prSet custT="1"/>
      <dgm:spPr/>
      <dgm:t>
        <a:bodyPr/>
        <a:lstStyle/>
        <a:p>
          <a:endParaRPr lang="en-GB" sz="1050"/>
        </a:p>
      </dgm:t>
    </dgm:pt>
    <dgm:pt modelId="{0E121895-C986-48F0-8DB3-05E3462EF49C}">
      <dgm:prSet phldrT="[Text]" custT="1"/>
      <dgm:spPr/>
      <dgm:t>
        <a:bodyPr/>
        <a:lstStyle/>
        <a:p>
          <a:r>
            <a:rPr lang="en-GB" sz="1600" dirty="0"/>
            <a:t>Discussion with patients  on different  treatment options </a:t>
          </a:r>
        </a:p>
      </dgm:t>
    </dgm:pt>
    <dgm:pt modelId="{C4E72758-99FA-4ADA-A5D5-B450EEB7D2E2}" type="parTrans" cxnId="{DBFB23D4-896B-496A-8EA0-7E715DFCBFFC}">
      <dgm:prSet/>
      <dgm:spPr/>
      <dgm:t>
        <a:bodyPr/>
        <a:lstStyle/>
        <a:p>
          <a:endParaRPr lang="en-GB" sz="2000"/>
        </a:p>
      </dgm:t>
    </dgm:pt>
    <dgm:pt modelId="{1ED4EA5F-3EC6-4173-8C46-EB243A47CED3}" type="sibTrans" cxnId="{DBFB23D4-896B-496A-8EA0-7E715DFCBFFC}">
      <dgm:prSet custT="1"/>
      <dgm:spPr/>
      <dgm:t>
        <a:bodyPr/>
        <a:lstStyle/>
        <a:p>
          <a:endParaRPr lang="en-GB" sz="1050"/>
        </a:p>
      </dgm:t>
    </dgm:pt>
    <dgm:pt modelId="{2E0E034D-F49D-4565-B2AC-DDB2036A5089}">
      <dgm:prSet phldrT="[Text]" custT="1"/>
      <dgm:spPr/>
      <dgm:t>
        <a:bodyPr/>
        <a:lstStyle/>
        <a:p>
          <a:r>
            <a:rPr lang="en-GB" sz="1600" dirty="0"/>
            <a:t>Referring them to NDPP program</a:t>
          </a:r>
        </a:p>
      </dgm:t>
    </dgm:pt>
    <dgm:pt modelId="{E2499F40-28AC-4B8A-8C86-83098A3B8144}" type="parTrans" cxnId="{75526910-2DA6-4F5B-B3E0-831F9F44C21A}">
      <dgm:prSet/>
      <dgm:spPr/>
      <dgm:t>
        <a:bodyPr/>
        <a:lstStyle/>
        <a:p>
          <a:endParaRPr lang="en-GB" sz="2000"/>
        </a:p>
      </dgm:t>
    </dgm:pt>
    <dgm:pt modelId="{77279225-762B-4BF2-BFD2-5EB129A6A405}" type="sibTrans" cxnId="{75526910-2DA6-4F5B-B3E0-831F9F44C21A}">
      <dgm:prSet custT="1"/>
      <dgm:spPr/>
      <dgm:t>
        <a:bodyPr/>
        <a:lstStyle/>
        <a:p>
          <a:endParaRPr lang="en-GB" sz="1050"/>
        </a:p>
      </dgm:t>
    </dgm:pt>
    <dgm:pt modelId="{685E9660-2F87-47EF-98B6-F906DB721760}">
      <dgm:prSet phldrT="[Text]" custT="1"/>
      <dgm:spPr/>
      <dgm:t>
        <a:bodyPr/>
        <a:lstStyle/>
        <a:p>
          <a:r>
            <a:rPr lang="en-GB" sz="1600" dirty="0"/>
            <a:t>Keeping track of the referred patient </a:t>
          </a:r>
        </a:p>
      </dgm:t>
    </dgm:pt>
    <dgm:pt modelId="{B6F7F52C-B125-4CBC-8F60-6B929AF1E9BB}" type="parTrans" cxnId="{13774F01-036C-4A0A-8D02-4E165A38745E}">
      <dgm:prSet/>
      <dgm:spPr/>
      <dgm:t>
        <a:bodyPr/>
        <a:lstStyle/>
        <a:p>
          <a:endParaRPr lang="en-GB" sz="2000"/>
        </a:p>
      </dgm:t>
    </dgm:pt>
    <dgm:pt modelId="{65A170AE-0373-44D3-924F-E82236078E57}" type="sibTrans" cxnId="{13774F01-036C-4A0A-8D02-4E165A38745E}">
      <dgm:prSet custT="1"/>
      <dgm:spPr/>
      <dgm:t>
        <a:bodyPr/>
        <a:lstStyle/>
        <a:p>
          <a:endParaRPr lang="en-GB" sz="1050"/>
        </a:p>
      </dgm:t>
    </dgm:pt>
    <dgm:pt modelId="{5160723F-AF0D-43F8-BFFE-D8403BA1C17D}" type="pres">
      <dgm:prSet presAssocID="{76555F60-CE83-41EE-B61F-9F22D5876EF5}" presName="cycle" presStyleCnt="0">
        <dgm:presLayoutVars>
          <dgm:dir/>
          <dgm:resizeHandles val="exact"/>
        </dgm:presLayoutVars>
      </dgm:prSet>
      <dgm:spPr/>
    </dgm:pt>
    <dgm:pt modelId="{EC5835A6-B106-4341-AF32-7EC3F949E095}" type="pres">
      <dgm:prSet presAssocID="{E199B47A-16A2-494A-B637-537344D4916B}" presName="node" presStyleLbl="node1" presStyleIdx="0" presStyleCnt="6">
        <dgm:presLayoutVars>
          <dgm:bulletEnabled val="1"/>
        </dgm:presLayoutVars>
      </dgm:prSet>
      <dgm:spPr/>
    </dgm:pt>
    <dgm:pt modelId="{543EF412-9D00-496E-A02A-98503B3B8402}" type="pres">
      <dgm:prSet presAssocID="{E199B47A-16A2-494A-B637-537344D4916B}" presName="spNode" presStyleCnt="0"/>
      <dgm:spPr/>
    </dgm:pt>
    <dgm:pt modelId="{668614F3-54C7-4A99-AC4C-F452EF59122E}" type="pres">
      <dgm:prSet presAssocID="{F99283F2-C08C-4FC4-A842-4E0F1AAC1441}" presName="sibTrans" presStyleLbl="sibTrans1D1" presStyleIdx="0" presStyleCnt="6"/>
      <dgm:spPr/>
    </dgm:pt>
    <dgm:pt modelId="{5496BC05-9A1E-469F-A880-9239506C2990}" type="pres">
      <dgm:prSet presAssocID="{F4E8FBB3-97B4-48C9-A7D9-D05CF0750343}" presName="node" presStyleLbl="node1" presStyleIdx="1" presStyleCnt="6">
        <dgm:presLayoutVars>
          <dgm:bulletEnabled val="1"/>
        </dgm:presLayoutVars>
      </dgm:prSet>
      <dgm:spPr/>
    </dgm:pt>
    <dgm:pt modelId="{B4854D80-4911-4A39-838C-C9A9A852B8FC}" type="pres">
      <dgm:prSet presAssocID="{F4E8FBB3-97B4-48C9-A7D9-D05CF0750343}" presName="spNode" presStyleCnt="0"/>
      <dgm:spPr/>
    </dgm:pt>
    <dgm:pt modelId="{216FC345-531B-4028-ACF6-3C60383042F3}" type="pres">
      <dgm:prSet presAssocID="{1691FDAF-116A-4969-8BAF-D920A1FCDB2D}" presName="sibTrans" presStyleLbl="sibTrans1D1" presStyleIdx="1" presStyleCnt="6"/>
      <dgm:spPr/>
    </dgm:pt>
    <dgm:pt modelId="{16F292A9-9056-4312-AC3A-6A359BEB9C1D}" type="pres">
      <dgm:prSet presAssocID="{2199D6CE-C50E-40A9-95FA-718905B23540}" presName="node" presStyleLbl="node1" presStyleIdx="2" presStyleCnt="6">
        <dgm:presLayoutVars>
          <dgm:bulletEnabled val="1"/>
        </dgm:presLayoutVars>
      </dgm:prSet>
      <dgm:spPr/>
    </dgm:pt>
    <dgm:pt modelId="{FCB2201D-D45F-4243-AEC5-9040FD1F9B1F}" type="pres">
      <dgm:prSet presAssocID="{2199D6CE-C50E-40A9-95FA-718905B23540}" presName="spNode" presStyleCnt="0"/>
      <dgm:spPr/>
    </dgm:pt>
    <dgm:pt modelId="{180EBA75-DA68-472A-BD8A-A43298C38C6A}" type="pres">
      <dgm:prSet presAssocID="{6A42360B-E121-46F2-89FD-656B03C666C0}" presName="sibTrans" presStyleLbl="sibTrans1D1" presStyleIdx="2" presStyleCnt="6"/>
      <dgm:spPr/>
    </dgm:pt>
    <dgm:pt modelId="{39CFA0BC-507D-461F-A50F-DD62A327EE13}" type="pres">
      <dgm:prSet presAssocID="{0E121895-C986-48F0-8DB3-05E3462EF49C}" presName="node" presStyleLbl="node1" presStyleIdx="3" presStyleCnt="6" custScaleY="130380">
        <dgm:presLayoutVars>
          <dgm:bulletEnabled val="1"/>
        </dgm:presLayoutVars>
      </dgm:prSet>
      <dgm:spPr/>
    </dgm:pt>
    <dgm:pt modelId="{FECCC9D0-DAF5-44A2-BE50-D2DE6465B73C}" type="pres">
      <dgm:prSet presAssocID="{0E121895-C986-48F0-8DB3-05E3462EF49C}" presName="spNode" presStyleCnt="0"/>
      <dgm:spPr/>
    </dgm:pt>
    <dgm:pt modelId="{26BB4DA2-33A5-4E8F-AB1C-E55B756F8F0A}" type="pres">
      <dgm:prSet presAssocID="{1ED4EA5F-3EC6-4173-8C46-EB243A47CED3}" presName="sibTrans" presStyleLbl="sibTrans1D1" presStyleIdx="3" presStyleCnt="6"/>
      <dgm:spPr/>
    </dgm:pt>
    <dgm:pt modelId="{D5C454CA-2FAA-445B-A128-E7CEE81276C5}" type="pres">
      <dgm:prSet presAssocID="{2E0E034D-F49D-4565-B2AC-DDB2036A5089}" presName="node" presStyleLbl="node1" presStyleIdx="4" presStyleCnt="6">
        <dgm:presLayoutVars>
          <dgm:bulletEnabled val="1"/>
        </dgm:presLayoutVars>
      </dgm:prSet>
      <dgm:spPr/>
    </dgm:pt>
    <dgm:pt modelId="{083859EA-F3D5-4A39-AF79-E3C193EFD7CD}" type="pres">
      <dgm:prSet presAssocID="{2E0E034D-F49D-4565-B2AC-DDB2036A5089}" presName="spNode" presStyleCnt="0"/>
      <dgm:spPr/>
    </dgm:pt>
    <dgm:pt modelId="{66D0E765-A282-47EF-8F31-4F4C648D8E11}" type="pres">
      <dgm:prSet presAssocID="{77279225-762B-4BF2-BFD2-5EB129A6A405}" presName="sibTrans" presStyleLbl="sibTrans1D1" presStyleIdx="4" presStyleCnt="6"/>
      <dgm:spPr/>
    </dgm:pt>
    <dgm:pt modelId="{C4C5A0E0-DDCF-4DDA-9F61-E29D5F74E216}" type="pres">
      <dgm:prSet presAssocID="{685E9660-2F87-47EF-98B6-F906DB721760}" presName="node" presStyleLbl="node1" presStyleIdx="5" presStyleCnt="6">
        <dgm:presLayoutVars>
          <dgm:bulletEnabled val="1"/>
        </dgm:presLayoutVars>
      </dgm:prSet>
      <dgm:spPr/>
    </dgm:pt>
    <dgm:pt modelId="{F1262A86-27A5-4512-81A8-74FD6E4E6C3F}" type="pres">
      <dgm:prSet presAssocID="{685E9660-2F87-47EF-98B6-F906DB721760}" presName="spNode" presStyleCnt="0"/>
      <dgm:spPr/>
    </dgm:pt>
    <dgm:pt modelId="{082E2C2D-33A6-4C42-B269-D0E53E4F6E87}" type="pres">
      <dgm:prSet presAssocID="{65A170AE-0373-44D3-924F-E82236078E57}" presName="sibTrans" presStyleLbl="sibTrans1D1" presStyleIdx="5" presStyleCnt="6"/>
      <dgm:spPr/>
    </dgm:pt>
  </dgm:ptLst>
  <dgm:cxnLst>
    <dgm:cxn modelId="{13774F01-036C-4A0A-8D02-4E165A38745E}" srcId="{76555F60-CE83-41EE-B61F-9F22D5876EF5}" destId="{685E9660-2F87-47EF-98B6-F906DB721760}" srcOrd="5" destOrd="0" parTransId="{B6F7F52C-B125-4CBC-8F60-6B929AF1E9BB}" sibTransId="{65A170AE-0373-44D3-924F-E82236078E57}"/>
    <dgm:cxn modelId="{1B7EB303-11C7-48B4-A7AA-384C9D39C99C}" type="presOf" srcId="{65A170AE-0373-44D3-924F-E82236078E57}" destId="{082E2C2D-33A6-4C42-B269-D0E53E4F6E87}" srcOrd="0" destOrd="0" presId="urn:microsoft.com/office/officeart/2005/8/layout/cycle6"/>
    <dgm:cxn modelId="{75526910-2DA6-4F5B-B3E0-831F9F44C21A}" srcId="{76555F60-CE83-41EE-B61F-9F22D5876EF5}" destId="{2E0E034D-F49D-4565-B2AC-DDB2036A5089}" srcOrd="4" destOrd="0" parTransId="{E2499F40-28AC-4B8A-8C86-83098A3B8144}" sibTransId="{77279225-762B-4BF2-BFD2-5EB129A6A405}"/>
    <dgm:cxn modelId="{BDA41041-C53B-4F07-BFE4-F207E1EBE245}" type="presOf" srcId="{F4E8FBB3-97B4-48C9-A7D9-D05CF0750343}" destId="{5496BC05-9A1E-469F-A880-9239506C2990}" srcOrd="0" destOrd="0" presId="urn:microsoft.com/office/officeart/2005/8/layout/cycle6"/>
    <dgm:cxn modelId="{30746141-3AE1-487C-B07E-F8675C1D919D}" type="presOf" srcId="{1ED4EA5F-3EC6-4173-8C46-EB243A47CED3}" destId="{26BB4DA2-33A5-4E8F-AB1C-E55B756F8F0A}" srcOrd="0" destOrd="0" presId="urn:microsoft.com/office/officeart/2005/8/layout/cycle6"/>
    <dgm:cxn modelId="{C1DEA76D-F215-4740-90E3-1A0ED863DF1A}" srcId="{76555F60-CE83-41EE-B61F-9F22D5876EF5}" destId="{2199D6CE-C50E-40A9-95FA-718905B23540}" srcOrd="2" destOrd="0" parTransId="{A5E3D8C4-7476-4032-B16F-C1F3297A28C5}" sibTransId="{6A42360B-E121-46F2-89FD-656B03C666C0}"/>
    <dgm:cxn modelId="{1091AE85-A3CB-4132-B038-48E24EE08F78}" type="presOf" srcId="{685E9660-2F87-47EF-98B6-F906DB721760}" destId="{C4C5A0E0-DDCF-4DDA-9F61-E29D5F74E216}" srcOrd="0" destOrd="0" presId="urn:microsoft.com/office/officeart/2005/8/layout/cycle6"/>
    <dgm:cxn modelId="{228E9E98-90DE-4E4B-A6BF-8E7EB596ED47}" type="presOf" srcId="{1691FDAF-116A-4969-8BAF-D920A1FCDB2D}" destId="{216FC345-531B-4028-ACF6-3C60383042F3}" srcOrd="0" destOrd="0" presId="urn:microsoft.com/office/officeart/2005/8/layout/cycle6"/>
    <dgm:cxn modelId="{9A857B9B-971F-4890-985B-EAF6AE6FCD00}" type="presOf" srcId="{76555F60-CE83-41EE-B61F-9F22D5876EF5}" destId="{5160723F-AF0D-43F8-BFFE-D8403BA1C17D}" srcOrd="0" destOrd="0" presId="urn:microsoft.com/office/officeart/2005/8/layout/cycle6"/>
    <dgm:cxn modelId="{4B7758A8-5458-4BE1-BA84-C212C8108DDD}" type="presOf" srcId="{E199B47A-16A2-494A-B637-537344D4916B}" destId="{EC5835A6-B106-4341-AF32-7EC3F949E095}" srcOrd="0" destOrd="0" presId="urn:microsoft.com/office/officeart/2005/8/layout/cycle6"/>
    <dgm:cxn modelId="{FC1E66AD-A252-4A21-892D-C6FEEBE7558D}" srcId="{76555F60-CE83-41EE-B61F-9F22D5876EF5}" destId="{E199B47A-16A2-494A-B637-537344D4916B}" srcOrd="0" destOrd="0" parTransId="{6519BA6A-A317-4C3C-9E4C-FE2F22AB272E}" sibTransId="{F99283F2-C08C-4FC4-A842-4E0F1AAC1441}"/>
    <dgm:cxn modelId="{F01B45B1-96DE-4192-B752-BCFBF0D8BBCC}" type="presOf" srcId="{77279225-762B-4BF2-BFD2-5EB129A6A405}" destId="{66D0E765-A282-47EF-8F31-4F4C648D8E11}" srcOrd="0" destOrd="0" presId="urn:microsoft.com/office/officeart/2005/8/layout/cycle6"/>
    <dgm:cxn modelId="{D8272FBC-D79E-4464-B06D-476696D76229}" srcId="{76555F60-CE83-41EE-B61F-9F22D5876EF5}" destId="{F4E8FBB3-97B4-48C9-A7D9-D05CF0750343}" srcOrd="1" destOrd="0" parTransId="{31DFD750-D778-4A6E-B823-B344253FADE9}" sibTransId="{1691FDAF-116A-4969-8BAF-D920A1FCDB2D}"/>
    <dgm:cxn modelId="{C1147DC0-9B12-4F01-8EDB-CC71B7C6FA8C}" type="presOf" srcId="{F99283F2-C08C-4FC4-A842-4E0F1AAC1441}" destId="{668614F3-54C7-4A99-AC4C-F452EF59122E}" srcOrd="0" destOrd="0" presId="urn:microsoft.com/office/officeart/2005/8/layout/cycle6"/>
    <dgm:cxn modelId="{0CDBCFC2-ECB6-4931-AB84-124F7C43E365}" type="presOf" srcId="{6A42360B-E121-46F2-89FD-656B03C666C0}" destId="{180EBA75-DA68-472A-BD8A-A43298C38C6A}" srcOrd="0" destOrd="0" presId="urn:microsoft.com/office/officeart/2005/8/layout/cycle6"/>
    <dgm:cxn modelId="{DBFB23D4-896B-496A-8EA0-7E715DFCBFFC}" srcId="{76555F60-CE83-41EE-B61F-9F22D5876EF5}" destId="{0E121895-C986-48F0-8DB3-05E3462EF49C}" srcOrd="3" destOrd="0" parTransId="{C4E72758-99FA-4ADA-A5D5-B450EEB7D2E2}" sibTransId="{1ED4EA5F-3EC6-4173-8C46-EB243A47CED3}"/>
    <dgm:cxn modelId="{AC5C7CDE-A1B8-4A24-8A4E-D0F251E85FA3}" type="presOf" srcId="{0E121895-C986-48F0-8DB3-05E3462EF49C}" destId="{39CFA0BC-507D-461F-A50F-DD62A327EE13}" srcOrd="0" destOrd="0" presId="urn:microsoft.com/office/officeart/2005/8/layout/cycle6"/>
    <dgm:cxn modelId="{5DF6A3E5-F785-4360-A39A-4A7300B1CAF0}" type="presOf" srcId="{2199D6CE-C50E-40A9-95FA-718905B23540}" destId="{16F292A9-9056-4312-AC3A-6A359BEB9C1D}" srcOrd="0" destOrd="0" presId="urn:microsoft.com/office/officeart/2005/8/layout/cycle6"/>
    <dgm:cxn modelId="{FF3CBBF2-3179-497E-9ED3-203A824DD4B1}" type="presOf" srcId="{2E0E034D-F49D-4565-B2AC-DDB2036A5089}" destId="{D5C454CA-2FAA-445B-A128-E7CEE81276C5}" srcOrd="0" destOrd="0" presId="urn:microsoft.com/office/officeart/2005/8/layout/cycle6"/>
    <dgm:cxn modelId="{E066C759-6C08-4F5C-83DA-F3CB272A230E}" type="presParOf" srcId="{5160723F-AF0D-43F8-BFFE-D8403BA1C17D}" destId="{EC5835A6-B106-4341-AF32-7EC3F949E095}" srcOrd="0" destOrd="0" presId="urn:microsoft.com/office/officeart/2005/8/layout/cycle6"/>
    <dgm:cxn modelId="{45D54992-A93A-437C-B157-549538ADE1F2}" type="presParOf" srcId="{5160723F-AF0D-43F8-BFFE-D8403BA1C17D}" destId="{543EF412-9D00-496E-A02A-98503B3B8402}" srcOrd="1" destOrd="0" presId="urn:microsoft.com/office/officeart/2005/8/layout/cycle6"/>
    <dgm:cxn modelId="{54A4DEA8-170F-4805-80E4-C17CF4DB1668}" type="presParOf" srcId="{5160723F-AF0D-43F8-BFFE-D8403BA1C17D}" destId="{668614F3-54C7-4A99-AC4C-F452EF59122E}" srcOrd="2" destOrd="0" presId="urn:microsoft.com/office/officeart/2005/8/layout/cycle6"/>
    <dgm:cxn modelId="{6CBFAAEB-8AB6-4838-9CCC-DD87FE223E68}" type="presParOf" srcId="{5160723F-AF0D-43F8-BFFE-D8403BA1C17D}" destId="{5496BC05-9A1E-469F-A880-9239506C2990}" srcOrd="3" destOrd="0" presId="urn:microsoft.com/office/officeart/2005/8/layout/cycle6"/>
    <dgm:cxn modelId="{ED99BAA3-03F8-4796-9B33-DF92414B359E}" type="presParOf" srcId="{5160723F-AF0D-43F8-BFFE-D8403BA1C17D}" destId="{B4854D80-4911-4A39-838C-C9A9A852B8FC}" srcOrd="4" destOrd="0" presId="urn:microsoft.com/office/officeart/2005/8/layout/cycle6"/>
    <dgm:cxn modelId="{29F233EA-F895-4906-95A4-62BF2A60BE7E}" type="presParOf" srcId="{5160723F-AF0D-43F8-BFFE-D8403BA1C17D}" destId="{216FC345-531B-4028-ACF6-3C60383042F3}" srcOrd="5" destOrd="0" presId="urn:microsoft.com/office/officeart/2005/8/layout/cycle6"/>
    <dgm:cxn modelId="{9A9CA7FA-07B5-4341-86FA-44C0C152CA48}" type="presParOf" srcId="{5160723F-AF0D-43F8-BFFE-D8403BA1C17D}" destId="{16F292A9-9056-4312-AC3A-6A359BEB9C1D}" srcOrd="6" destOrd="0" presId="urn:microsoft.com/office/officeart/2005/8/layout/cycle6"/>
    <dgm:cxn modelId="{6BFAC222-0CA1-450D-96DB-6102762872F7}" type="presParOf" srcId="{5160723F-AF0D-43F8-BFFE-D8403BA1C17D}" destId="{FCB2201D-D45F-4243-AEC5-9040FD1F9B1F}" srcOrd="7" destOrd="0" presId="urn:microsoft.com/office/officeart/2005/8/layout/cycle6"/>
    <dgm:cxn modelId="{ACE7CDBB-9045-4EF3-A3B6-9DF62176FEA0}" type="presParOf" srcId="{5160723F-AF0D-43F8-BFFE-D8403BA1C17D}" destId="{180EBA75-DA68-472A-BD8A-A43298C38C6A}" srcOrd="8" destOrd="0" presId="urn:microsoft.com/office/officeart/2005/8/layout/cycle6"/>
    <dgm:cxn modelId="{A2FDFC73-78FE-4627-92E3-AFA552F937D2}" type="presParOf" srcId="{5160723F-AF0D-43F8-BFFE-D8403BA1C17D}" destId="{39CFA0BC-507D-461F-A50F-DD62A327EE13}" srcOrd="9" destOrd="0" presId="urn:microsoft.com/office/officeart/2005/8/layout/cycle6"/>
    <dgm:cxn modelId="{68437FA5-DEBD-42DE-AF7D-A38EE0D596E0}" type="presParOf" srcId="{5160723F-AF0D-43F8-BFFE-D8403BA1C17D}" destId="{FECCC9D0-DAF5-44A2-BE50-D2DE6465B73C}" srcOrd="10" destOrd="0" presId="urn:microsoft.com/office/officeart/2005/8/layout/cycle6"/>
    <dgm:cxn modelId="{541C9CA0-3F45-4582-BA6E-66521056F01C}" type="presParOf" srcId="{5160723F-AF0D-43F8-BFFE-D8403BA1C17D}" destId="{26BB4DA2-33A5-4E8F-AB1C-E55B756F8F0A}" srcOrd="11" destOrd="0" presId="urn:microsoft.com/office/officeart/2005/8/layout/cycle6"/>
    <dgm:cxn modelId="{7411927F-B117-494C-AECD-6CAE6D575564}" type="presParOf" srcId="{5160723F-AF0D-43F8-BFFE-D8403BA1C17D}" destId="{D5C454CA-2FAA-445B-A128-E7CEE81276C5}" srcOrd="12" destOrd="0" presId="urn:microsoft.com/office/officeart/2005/8/layout/cycle6"/>
    <dgm:cxn modelId="{432D6A13-2348-4196-B590-4185FCA4FA19}" type="presParOf" srcId="{5160723F-AF0D-43F8-BFFE-D8403BA1C17D}" destId="{083859EA-F3D5-4A39-AF79-E3C193EFD7CD}" srcOrd="13" destOrd="0" presId="urn:microsoft.com/office/officeart/2005/8/layout/cycle6"/>
    <dgm:cxn modelId="{99139245-27EC-49F9-8DDD-FEB811286679}" type="presParOf" srcId="{5160723F-AF0D-43F8-BFFE-D8403BA1C17D}" destId="{66D0E765-A282-47EF-8F31-4F4C648D8E11}" srcOrd="14" destOrd="0" presId="urn:microsoft.com/office/officeart/2005/8/layout/cycle6"/>
    <dgm:cxn modelId="{8A71C6D6-BEFA-4F36-9F39-6267839C7CAE}" type="presParOf" srcId="{5160723F-AF0D-43F8-BFFE-D8403BA1C17D}" destId="{C4C5A0E0-DDCF-4DDA-9F61-E29D5F74E216}" srcOrd="15" destOrd="0" presId="urn:microsoft.com/office/officeart/2005/8/layout/cycle6"/>
    <dgm:cxn modelId="{C46CEB3A-86D7-493F-83F5-E10089BA2399}" type="presParOf" srcId="{5160723F-AF0D-43F8-BFFE-D8403BA1C17D}" destId="{F1262A86-27A5-4512-81A8-74FD6E4E6C3F}" srcOrd="16" destOrd="0" presId="urn:microsoft.com/office/officeart/2005/8/layout/cycle6"/>
    <dgm:cxn modelId="{E1E86B5F-23BE-4E66-BC0B-BFEE8E5F3B68}" type="presParOf" srcId="{5160723F-AF0D-43F8-BFFE-D8403BA1C17D}" destId="{082E2C2D-33A6-4C42-B269-D0E53E4F6E87}"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555F60-CE83-41EE-B61F-9F22D5876EF5}" type="doc">
      <dgm:prSet loTypeId="urn:microsoft.com/office/officeart/2005/8/layout/process4" loCatId="list" qsTypeId="urn:microsoft.com/office/officeart/2005/8/quickstyle/simple4" qsCatId="simple" csTypeId="urn:microsoft.com/office/officeart/2005/8/colors/accent1_2" csCatId="accent1" phldr="1"/>
      <dgm:spPr/>
      <dgm:t>
        <a:bodyPr/>
        <a:lstStyle/>
        <a:p>
          <a:endParaRPr lang="en-GB"/>
        </a:p>
      </dgm:t>
    </dgm:pt>
    <dgm:pt modelId="{E199B47A-16A2-494A-B637-537344D4916B}">
      <dgm:prSet phldrT="[Text]" custT="1"/>
      <dgm:spPr/>
      <dgm:t>
        <a:bodyPr/>
        <a:lstStyle/>
        <a:p>
          <a:r>
            <a:rPr lang="en-GB" sz="1300" dirty="0"/>
            <a:t>First phase of the project involves patient identification. Stratification of the patients was done and EMIS searches  run to find patients . We started with patients aged 30+ and BMI &gt; 24.5, who are at higher risk of developing type 2 diabetes. HBA1c levels - (42mmol/mol (6%) – 47mmol/mol (6.4%). </a:t>
          </a:r>
        </a:p>
      </dgm:t>
    </dgm:pt>
    <dgm:pt modelId="{6519BA6A-A317-4C3C-9E4C-FE2F22AB272E}" type="parTrans" cxnId="{FC1E66AD-A252-4A21-892D-C6FEEBE7558D}">
      <dgm:prSet/>
      <dgm:spPr/>
      <dgm:t>
        <a:bodyPr/>
        <a:lstStyle/>
        <a:p>
          <a:endParaRPr lang="en-GB" sz="1300"/>
        </a:p>
      </dgm:t>
    </dgm:pt>
    <dgm:pt modelId="{F99283F2-C08C-4FC4-A842-4E0F1AAC1441}" type="sibTrans" cxnId="{FC1E66AD-A252-4A21-892D-C6FEEBE7558D}">
      <dgm:prSet/>
      <dgm:spPr/>
      <dgm:t>
        <a:bodyPr/>
        <a:lstStyle/>
        <a:p>
          <a:endParaRPr lang="en-GB" sz="1300"/>
        </a:p>
      </dgm:t>
    </dgm:pt>
    <dgm:pt modelId="{0E121895-C986-48F0-8DB3-05E3462EF49C}">
      <dgm:prSet phldrT="[Text]" custT="1"/>
      <dgm:spPr/>
      <dgm:t>
        <a:bodyPr/>
        <a:lstStyle/>
        <a:p>
          <a:r>
            <a:rPr lang="en-GB" sz="1300" dirty="0"/>
            <a:t>Once a patient was referred , practice will receive an email from the NDPP confirming patient attend their program. Practice will collate these responses from NDPP and prepare a list of the  patient who didn’t attend the program. This list will then be separately dealt with.</a:t>
          </a:r>
        </a:p>
      </dgm:t>
    </dgm:pt>
    <dgm:pt modelId="{C4E72758-99FA-4ADA-A5D5-B450EEB7D2E2}" type="parTrans" cxnId="{DBFB23D4-896B-496A-8EA0-7E715DFCBFFC}">
      <dgm:prSet/>
      <dgm:spPr/>
      <dgm:t>
        <a:bodyPr/>
        <a:lstStyle/>
        <a:p>
          <a:endParaRPr lang="en-GB" sz="1300"/>
        </a:p>
      </dgm:t>
    </dgm:pt>
    <dgm:pt modelId="{1ED4EA5F-3EC6-4173-8C46-EB243A47CED3}" type="sibTrans" cxnId="{DBFB23D4-896B-496A-8EA0-7E715DFCBFFC}">
      <dgm:prSet/>
      <dgm:spPr/>
      <dgm:t>
        <a:bodyPr/>
        <a:lstStyle/>
        <a:p>
          <a:endParaRPr lang="en-GB" sz="1300"/>
        </a:p>
      </dgm:t>
    </dgm:pt>
    <dgm:pt modelId="{685E9660-2F87-47EF-98B6-F906DB721760}">
      <dgm:prSet phldrT="[Text]" custT="1"/>
      <dgm:spPr/>
      <dgm:t>
        <a:bodyPr/>
        <a:lstStyle/>
        <a:p>
          <a:r>
            <a:rPr lang="en-GB" sz="1300" dirty="0"/>
            <a:t>Subsequent Reviews of the patients should be held on yearly basis on basis of improved QOF coding hereby preventing DM in targeted population and subsequently tackling health inequalities</a:t>
          </a:r>
        </a:p>
      </dgm:t>
    </dgm:pt>
    <dgm:pt modelId="{B6F7F52C-B125-4CBC-8F60-6B929AF1E9BB}" type="parTrans" cxnId="{13774F01-036C-4A0A-8D02-4E165A38745E}">
      <dgm:prSet/>
      <dgm:spPr/>
      <dgm:t>
        <a:bodyPr/>
        <a:lstStyle/>
        <a:p>
          <a:endParaRPr lang="en-GB" sz="1300"/>
        </a:p>
      </dgm:t>
    </dgm:pt>
    <dgm:pt modelId="{65A170AE-0373-44D3-924F-E82236078E57}" type="sibTrans" cxnId="{13774F01-036C-4A0A-8D02-4E165A38745E}">
      <dgm:prSet/>
      <dgm:spPr/>
      <dgm:t>
        <a:bodyPr/>
        <a:lstStyle/>
        <a:p>
          <a:endParaRPr lang="en-GB" sz="1300"/>
        </a:p>
      </dgm:t>
    </dgm:pt>
    <dgm:pt modelId="{542DA1F6-7D35-448E-A3C0-7B04F422E16B}">
      <dgm:prSet phldrT="[Text]" custT="1"/>
      <dgm:spPr/>
      <dgm:t>
        <a:bodyPr/>
        <a:lstStyle/>
        <a:p>
          <a:r>
            <a:rPr lang="en-GB" sz="1300" dirty="0"/>
            <a:t>Following phase involved inviting (NDH) patients to attend the clinics.  Clinical staff explain the patients regarding their blood test and need for them to be referred to NDPP program. If patient agrees, then he/she referred to the NDPP program. Some patients were reluctant and refuse to be referred to the NDPP program, then they will be further referred to the social prescribers, live well coaches.</a:t>
          </a:r>
        </a:p>
      </dgm:t>
    </dgm:pt>
    <dgm:pt modelId="{12F6BDE5-64BE-413B-A644-6DB2289D7BFA}" type="parTrans" cxnId="{24AB94A7-CC79-4271-BFC3-A4319343F54E}">
      <dgm:prSet/>
      <dgm:spPr/>
      <dgm:t>
        <a:bodyPr/>
        <a:lstStyle/>
        <a:p>
          <a:endParaRPr lang="en-GB" sz="1300"/>
        </a:p>
      </dgm:t>
    </dgm:pt>
    <dgm:pt modelId="{2987B820-4BD4-4940-A6D3-DDCD334EC4C2}" type="sibTrans" cxnId="{24AB94A7-CC79-4271-BFC3-A4319343F54E}">
      <dgm:prSet/>
      <dgm:spPr/>
      <dgm:t>
        <a:bodyPr/>
        <a:lstStyle/>
        <a:p>
          <a:endParaRPr lang="en-GB" sz="1300"/>
        </a:p>
      </dgm:t>
    </dgm:pt>
    <dgm:pt modelId="{CDA41C1F-BD69-4595-A6BA-AEEE3A60166C}">
      <dgm:prSet phldrT="[Text]" custT="1"/>
      <dgm:spPr/>
      <dgm:t>
        <a:bodyPr/>
        <a:lstStyle/>
        <a:p>
          <a:r>
            <a:rPr lang="en-GB" sz="1300" dirty="0"/>
            <a:t>Once  patient lists gets ready, next phase involves contacting the patients.  This was the  most challenging phase. We need to ensure  maximum participation from the patients to get their blood test done to identify the HBA1c levels. </a:t>
          </a:r>
        </a:p>
      </dgm:t>
    </dgm:pt>
    <dgm:pt modelId="{F8AE0630-B7D1-4941-B09D-468F03B5BF14}" type="parTrans" cxnId="{597AE7F8-BAB0-441B-A2BD-98F96997741C}">
      <dgm:prSet/>
      <dgm:spPr/>
      <dgm:t>
        <a:bodyPr/>
        <a:lstStyle/>
        <a:p>
          <a:endParaRPr lang="en-GB"/>
        </a:p>
      </dgm:t>
    </dgm:pt>
    <dgm:pt modelId="{A18522E1-285A-459D-8994-712CEC2024A6}" type="sibTrans" cxnId="{597AE7F8-BAB0-441B-A2BD-98F96997741C}">
      <dgm:prSet/>
      <dgm:spPr/>
      <dgm:t>
        <a:bodyPr/>
        <a:lstStyle/>
        <a:p>
          <a:endParaRPr lang="en-GB"/>
        </a:p>
      </dgm:t>
    </dgm:pt>
    <dgm:pt modelId="{EA141686-C04E-44DA-898A-2BBD52D54DA9}" type="pres">
      <dgm:prSet presAssocID="{76555F60-CE83-41EE-B61F-9F22D5876EF5}" presName="Name0" presStyleCnt="0">
        <dgm:presLayoutVars>
          <dgm:dir/>
          <dgm:animLvl val="lvl"/>
          <dgm:resizeHandles val="exact"/>
        </dgm:presLayoutVars>
      </dgm:prSet>
      <dgm:spPr/>
    </dgm:pt>
    <dgm:pt modelId="{03DF9B29-4431-49E5-B7F8-3A207EC47E6F}" type="pres">
      <dgm:prSet presAssocID="{685E9660-2F87-47EF-98B6-F906DB721760}" presName="boxAndChildren" presStyleCnt="0"/>
      <dgm:spPr/>
    </dgm:pt>
    <dgm:pt modelId="{07EAB9AA-C42F-4C35-97F9-A644ADFD539F}" type="pres">
      <dgm:prSet presAssocID="{685E9660-2F87-47EF-98B6-F906DB721760}" presName="parentTextBox" presStyleLbl="node1" presStyleIdx="0" presStyleCnt="5" custLinFactNeighborX="-340" custLinFactNeighborY="340"/>
      <dgm:spPr/>
    </dgm:pt>
    <dgm:pt modelId="{04907882-7C56-4A66-ABB6-BFD7878F988C}" type="pres">
      <dgm:prSet presAssocID="{1ED4EA5F-3EC6-4173-8C46-EB243A47CED3}" presName="sp" presStyleCnt="0"/>
      <dgm:spPr/>
    </dgm:pt>
    <dgm:pt modelId="{A0492E85-3051-45D6-87DA-C87C086F1433}" type="pres">
      <dgm:prSet presAssocID="{0E121895-C986-48F0-8DB3-05E3462EF49C}" presName="arrowAndChildren" presStyleCnt="0"/>
      <dgm:spPr/>
    </dgm:pt>
    <dgm:pt modelId="{029D57D1-B54E-44E5-AD1B-4218F6FDF22E}" type="pres">
      <dgm:prSet presAssocID="{0E121895-C986-48F0-8DB3-05E3462EF49C}" presName="parentTextArrow" presStyleLbl="node1" presStyleIdx="1" presStyleCnt="5"/>
      <dgm:spPr/>
    </dgm:pt>
    <dgm:pt modelId="{E471C941-AED4-47CE-958E-ADFB1AF26C0F}" type="pres">
      <dgm:prSet presAssocID="{2987B820-4BD4-4940-A6D3-DDCD334EC4C2}" presName="sp" presStyleCnt="0"/>
      <dgm:spPr/>
    </dgm:pt>
    <dgm:pt modelId="{42F7C416-869F-4A07-A75B-5C18D8E98329}" type="pres">
      <dgm:prSet presAssocID="{542DA1F6-7D35-448E-A3C0-7B04F422E16B}" presName="arrowAndChildren" presStyleCnt="0"/>
      <dgm:spPr/>
    </dgm:pt>
    <dgm:pt modelId="{B706CD7F-871C-4FBA-AE29-DBF06CF669A1}" type="pres">
      <dgm:prSet presAssocID="{542DA1F6-7D35-448E-A3C0-7B04F422E16B}" presName="parentTextArrow" presStyleLbl="node1" presStyleIdx="2" presStyleCnt="5"/>
      <dgm:spPr/>
    </dgm:pt>
    <dgm:pt modelId="{85EC2BC9-CA55-4BA8-B68F-DA3F61F388E2}" type="pres">
      <dgm:prSet presAssocID="{A18522E1-285A-459D-8994-712CEC2024A6}" presName="sp" presStyleCnt="0"/>
      <dgm:spPr/>
    </dgm:pt>
    <dgm:pt modelId="{F4443284-D5A9-4976-99F1-FE8B5F03756C}" type="pres">
      <dgm:prSet presAssocID="{CDA41C1F-BD69-4595-A6BA-AEEE3A60166C}" presName="arrowAndChildren" presStyleCnt="0"/>
      <dgm:spPr/>
    </dgm:pt>
    <dgm:pt modelId="{9617C2D6-7773-4220-9FC9-D3030F3E4CDF}" type="pres">
      <dgm:prSet presAssocID="{CDA41C1F-BD69-4595-A6BA-AEEE3A60166C}" presName="parentTextArrow" presStyleLbl="node1" presStyleIdx="3" presStyleCnt="5"/>
      <dgm:spPr/>
    </dgm:pt>
    <dgm:pt modelId="{DC9D8928-7525-4EBF-94E3-C9E33A0358D4}" type="pres">
      <dgm:prSet presAssocID="{F99283F2-C08C-4FC4-A842-4E0F1AAC1441}" presName="sp" presStyleCnt="0"/>
      <dgm:spPr/>
    </dgm:pt>
    <dgm:pt modelId="{453EED07-26FC-49D9-A29B-2EE17B6CC798}" type="pres">
      <dgm:prSet presAssocID="{E199B47A-16A2-494A-B637-537344D4916B}" presName="arrowAndChildren" presStyleCnt="0"/>
      <dgm:spPr/>
    </dgm:pt>
    <dgm:pt modelId="{AFC5D644-F6F6-4805-B918-289D493992D9}" type="pres">
      <dgm:prSet presAssocID="{E199B47A-16A2-494A-B637-537344D4916B}" presName="parentTextArrow" presStyleLbl="node1" presStyleIdx="4" presStyleCnt="5"/>
      <dgm:spPr/>
    </dgm:pt>
  </dgm:ptLst>
  <dgm:cxnLst>
    <dgm:cxn modelId="{13774F01-036C-4A0A-8D02-4E165A38745E}" srcId="{76555F60-CE83-41EE-B61F-9F22D5876EF5}" destId="{685E9660-2F87-47EF-98B6-F906DB721760}" srcOrd="4" destOrd="0" parTransId="{B6F7F52C-B125-4CBC-8F60-6B929AF1E9BB}" sibTransId="{65A170AE-0373-44D3-924F-E82236078E57}"/>
    <dgm:cxn modelId="{48E19232-B1F7-4B06-B762-305090FCE2D1}" type="presOf" srcId="{0E121895-C986-48F0-8DB3-05E3462EF49C}" destId="{029D57D1-B54E-44E5-AD1B-4218F6FDF22E}" srcOrd="0" destOrd="0" presId="urn:microsoft.com/office/officeart/2005/8/layout/process4"/>
    <dgm:cxn modelId="{9EE1B23D-A383-4339-BE40-7DAB1F198B16}" type="presOf" srcId="{685E9660-2F87-47EF-98B6-F906DB721760}" destId="{07EAB9AA-C42F-4C35-97F9-A644ADFD539F}" srcOrd="0" destOrd="0" presId="urn:microsoft.com/office/officeart/2005/8/layout/process4"/>
    <dgm:cxn modelId="{AB392148-32EB-4FFD-A875-7636A5A24B0C}" type="presOf" srcId="{76555F60-CE83-41EE-B61F-9F22D5876EF5}" destId="{EA141686-C04E-44DA-898A-2BBD52D54DA9}" srcOrd="0" destOrd="0" presId="urn:microsoft.com/office/officeart/2005/8/layout/process4"/>
    <dgm:cxn modelId="{468AC877-F0AB-4C0A-A500-34C94FFC6258}" type="presOf" srcId="{542DA1F6-7D35-448E-A3C0-7B04F422E16B}" destId="{B706CD7F-871C-4FBA-AE29-DBF06CF669A1}" srcOrd="0" destOrd="0" presId="urn:microsoft.com/office/officeart/2005/8/layout/process4"/>
    <dgm:cxn modelId="{8544FB89-0C49-4207-8045-84A4AC6AAA59}" type="presOf" srcId="{CDA41C1F-BD69-4595-A6BA-AEEE3A60166C}" destId="{9617C2D6-7773-4220-9FC9-D3030F3E4CDF}" srcOrd="0" destOrd="0" presId="urn:microsoft.com/office/officeart/2005/8/layout/process4"/>
    <dgm:cxn modelId="{24AB94A7-CC79-4271-BFC3-A4319343F54E}" srcId="{76555F60-CE83-41EE-B61F-9F22D5876EF5}" destId="{542DA1F6-7D35-448E-A3C0-7B04F422E16B}" srcOrd="2" destOrd="0" parTransId="{12F6BDE5-64BE-413B-A644-6DB2289D7BFA}" sibTransId="{2987B820-4BD4-4940-A6D3-DDCD334EC4C2}"/>
    <dgm:cxn modelId="{FC1E66AD-A252-4A21-892D-C6FEEBE7558D}" srcId="{76555F60-CE83-41EE-B61F-9F22D5876EF5}" destId="{E199B47A-16A2-494A-B637-537344D4916B}" srcOrd="0" destOrd="0" parTransId="{6519BA6A-A317-4C3C-9E4C-FE2F22AB272E}" sibTransId="{F99283F2-C08C-4FC4-A842-4E0F1AAC1441}"/>
    <dgm:cxn modelId="{DBFB23D4-896B-496A-8EA0-7E715DFCBFFC}" srcId="{76555F60-CE83-41EE-B61F-9F22D5876EF5}" destId="{0E121895-C986-48F0-8DB3-05E3462EF49C}" srcOrd="3" destOrd="0" parTransId="{C4E72758-99FA-4ADA-A5D5-B450EEB7D2E2}" sibTransId="{1ED4EA5F-3EC6-4173-8C46-EB243A47CED3}"/>
    <dgm:cxn modelId="{9623A8D9-065D-486C-A940-9619A708B734}" type="presOf" srcId="{E199B47A-16A2-494A-B637-537344D4916B}" destId="{AFC5D644-F6F6-4805-B918-289D493992D9}" srcOrd="0" destOrd="0" presId="urn:microsoft.com/office/officeart/2005/8/layout/process4"/>
    <dgm:cxn modelId="{597AE7F8-BAB0-441B-A2BD-98F96997741C}" srcId="{76555F60-CE83-41EE-B61F-9F22D5876EF5}" destId="{CDA41C1F-BD69-4595-A6BA-AEEE3A60166C}" srcOrd="1" destOrd="0" parTransId="{F8AE0630-B7D1-4941-B09D-468F03B5BF14}" sibTransId="{A18522E1-285A-459D-8994-712CEC2024A6}"/>
    <dgm:cxn modelId="{F32A7423-C3E6-4861-A47F-525546870AB3}" type="presParOf" srcId="{EA141686-C04E-44DA-898A-2BBD52D54DA9}" destId="{03DF9B29-4431-49E5-B7F8-3A207EC47E6F}" srcOrd="0" destOrd="0" presId="urn:microsoft.com/office/officeart/2005/8/layout/process4"/>
    <dgm:cxn modelId="{385260E2-9FC4-4598-B723-9681BC1E1463}" type="presParOf" srcId="{03DF9B29-4431-49E5-B7F8-3A207EC47E6F}" destId="{07EAB9AA-C42F-4C35-97F9-A644ADFD539F}" srcOrd="0" destOrd="0" presId="urn:microsoft.com/office/officeart/2005/8/layout/process4"/>
    <dgm:cxn modelId="{3924E7A8-E454-4238-97FE-D89093B13DB7}" type="presParOf" srcId="{EA141686-C04E-44DA-898A-2BBD52D54DA9}" destId="{04907882-7C56-4A66-ABB6-BFD7878F988C}" srcOrd="1" destOrd="0" presId="urn:microsoft.com/office/officeart/2005/8/layout/process4"/>
    <dgm:cxn modelId="{D55FE676-6AAE-457C-BEDC-AF2D36F8E79E}" type="presParOf" srcId="{EA141686-C04E-44DA-898A-2BBD52D54DA9}" destId="{A0492E85-3051-45D6-87DA-C87C086F1433}" srcOrd="2" destOrd="0" presId="urn:microsoft.com/office/officeart/2005/8/layout/process4"/>
    <dgm:cxn modelId="{36C5DFDD-2F8C-458D-8DD5-5700A838A075}" type="presParOf" srcId="{A0492E85-3051-45D6-87DA-C87C086F1433}" destId="{029D57D1-B54E-44E5-AD1B-4218F6FDF22E}" srcOrd="0" destOrd="0" presId="urn:microsoft.com/office/officeart/2005/8/layout/process4"/>
    <dgm:cxn modelId="{725F6645-FEE0-4D14-9530-9796491A2594}" type="presParOf" srcId="{EA141686-C04E-44DA-898A-2BBD52D54DA9}" destId="{E471C941-AED4-47CE-958E-ADFB1AF26C0F}" srcOrd="3" destOrd="0" presId="urn:microsoft.com/office/officeart/2005/8/layout/process4"/>
    <dgm:cxn modelId="{2E52175F-87B0-43F3-A132-D11AD490D316}" type="presParOf" srcId="{EA141686-C04E-44DA-898A-2BBD52D54DA9}" destId="{42F7C416-869F-4A07-A75B-5C18D8E98329}" srcOrd="4" destOrd="0" presId="urn:microsoft.com/office/officeart/2005/8/layout/process4"/>
    <dgm:cxn modelId="{DF0E662A-9738-416B-A895-AE018544FC43}" type="presParOf" srcId="{42F7C416-869F-4A07-A75B-5C18D8E98329}" destId="{B706CD7F-871C-4FBA-AE29-DBF06CF669A1}" srcOrd="0" destOrd="0" presId="urn:microsoft.com/office/officeart/2005/8/layout/process4"/>
    <dgm:cxn modelId="{50E69115-EBA2-452B-BADF-CC9A602A0A16}" type="presParOf" srcId="{EA141686-C04E-44DA-898A-2BBD52D54DA9}" destId="{85EC2BC9-CA55-4BA8-B68F-DA3F61F388E2}" srcOrd="5" destOrd="0" presId="urn:microsoft.com/office/officeart/2005/8/layout/process4"/>
    <dgm:cxn modelId="{19770356-BCE0-43DB-B3BB-F29C04E76106}" type="presParOf" srcId="{EA141686-C04E-44DA-898A-2BBD52D54DA9}" destId="{F4443284-D5A9-4976-99F1-FE8B5F03756C}" srcOrd="6" destOrd="0" presId="urn:microsoft.com/office/officeart/2005/8/layout/process4"/>
    <dgm:cxn modelId="{B3B3DA55-095D-4CF1-A879-42739327FDA2}" type="presParOf" srcId="{F4443284-D5A9-4976-99F1-FE8B5F03756C}" destId="{9617C2D6-7773-4220-9FC9-D3030F3E4CDF}" srcOrd="0" destOrd="0" presId="urn:microsoft.com/office/officeart/2005/8/layout/process4"/>
    <dgm:cxn modelId="{10CE410D-CC8E-4197-A272-36B377AD7063}" type="presParOf" srcId="{EA141686-C04E-44DA-898A-2BBD52D54DA9}" destId="{DC9D8928-7525-4EBF-94E3-C9E33A0358D4}" srcOrd="7" destOrd="0" presId="urn:microsoft.com/office/officeart/2005/8/layout/process4"/>
    <dgm:cxn modelId="{ACCDD9E8-8BDC-4D29-865B-67605F37B829}" type="presParOf" srcId="{EA141686-C04E-44DA-898A-2BBD52D54DA9}" destId="{453EED07-26FC-49D9-A29B-2EE17B6CC798}" srcOrd="8" destOrd="0" presId="urn:microsoft.com/office/officeart/2005/8/layout/process4"/>
    <dgm:cxn modelId="{D96FDE7F-9FDE-4F0A-B2C0-8E248EF61336}" type="presParOf" srcId="{453EED07-26FC-49D9-A29B-2EE17B6CC798}" destId="{AFC5D644-F6F6-4805-B918-289D493992D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94519E-CB04-4142-896A-BAE2579FDB71}"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GB"/>
        </a:p>
      </dgm:t>
    </dgm:pt>
    <dgm:pt modelId="{CD9B7E07-3ABF-4E9A-9B23-48008BD48695}">
      <dgm:prSet custT="1"/>
      <dgm:spPr/>
      <dgm:t>
        <a:bodyPr/>
        <a:lstStyle/>
        <a:p>
          <a:r>
            <a:rPr lang="en-GB" sz="1800" b="0"/>
            <a:t>Risk identification</a:t>
          </a:r>
        </a:p>
      </dgm:t>
    </dgm:pt>
    <dgm:pt modelId="{B5F507C5-14F8-4FBC-9417-CC560931F957}" type="parTrans" cxnId="{2D236B76-D9D4-42F8-84C0-B739E6183592}">
      <dgm:prSet/>
      <dgm:spPr/>
      <dgm:t>
        <a:bodyPr/>
        <a:lstStyle/>
        <a:p>
          <a:endParaRPr lang="en-GB" sz="3200" b="0"/>
        </a:p>
      </dgm:t>
    </dgm:pt>
    <dgm:pt modelId="{3C458AFA-23D2-46FC-A96F-58D2E453939C}" type="sibTrans" cxnId="{2D236B76-D9D4-42F8-84C0-B739E6183592}">
      <dgm:prSet/>
      <dgm:spPr/>
      <dgm:t>
        <a:bodyPr/>
        <a:lstStyle/>
        <a:p>
          <a:endParaRPr lang="en-GB" sz="3200" b="0"/>
        </a:p>
      </dgm:t>
    </dgm:pt>
    <dgm:pt modelId="{E046312D-887E-4E67-B684-3218CD3338F5}">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Establishing at risk cohort and creating searches</a:t>
          </a:r>
        </a:p>
      </dgm:t>
    </dgm:pt>
    <dgm:pt modelId="{F32BCBE8-6D63-4D63-A9F1-ABEE50914CCA}" type="parTrans" cxnId="{A3935F8D-1E2C-4809-A87D-E4A70354D93B}">
      <dgm:prSet/>
      <dgm:spPr/>
      <dgm:t>
        <a:bodyPr/>
        <a:lstStyle/>
        <a:p>
          <a:endParaRPr lang="en-GB" sz="3200" b="0"/>
        </a:p>
      </dgm:t>
    </dgm:pt>
    <dgm:pt modelId="{D5DA8497-03C9-4A14-9E85-529005B65973}" type="sibTrans" cxnId="{A3935F8D-1E2C-4809-A87D-E4A70354D93B}">
      <dgm:prSet/>
      <dgm:spPr/>
      <dgm:t>
        <a:bodyPr/>
        <a:lstStyle/>
        <a:p>
          <a:endParaRPr lang="en-GB" sz="3200" b="0"/>
        </a:p>
      </dgm:t>
    </dgm:pt>
    <dgm:pt modelId="{30883440-1231-4B25-AFD7-D7606F3FABE3}">
      <dgm:prSet custT="1"/>
      <dgm:spPr/>
      <dgm:t>
        <a:bodyPr/>
        <a:lstStyle/>
        <a:p>
          <a:r>
            <a:rPr lang="en-GB" sz="1800" b="0"/>
            <a:t>Coding issues </a:t>
          </a:r>
        </a:p>
      </dgm:t>
    </dgm:pt>
    <dgm:pt modelId="{758E5775-47F1-4BA7-B705-478FA1399DD4}" type="parTrans" cxnId="{F3525CB3-206F-4AEB-89F2-CD4764F50FD7}">
      <dgm:prSet/>
      <dgm:spPr/>
      <dgm:t>
        <a:bodyPr/>
        <a:lstStyle/>
        <a:p>
          <a:endParaRPr lang="en-GB" sz="3200" b="0"/>
        </a:p>
      </dgm:t>
    </dgm:pt>
    <dgm:pt modelId="{EAD0B2FE-409C-489E-8FD3-37741C1BF8C1}" type="sibTrans" cxnId="{F3525CB3-206F-4AEB-89F2-CD4764F50FD7}">
      <dgm:prSet/>
      <dgm:spPr/>
      <dgm:t>
        <a:bodyPr/>
        <a:lstStyle/>
        <a:p>
          <a:endParaRPr lang="en-GB" sz="3200" b="0"/>
        </a:p>
      </dgm:t>
    </dgm:pt>
    <dgm:pt modelId="{630A767E-B4BA-4F2D-A76B-201974AC5719}">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Started with pre-diabetes code but got few complaints as feedback from patients; reverted to NDH</a:t>
          </a:r>
        </a:p>
      </dgm:t>
    </dgm:pt>
    <dgm:pt modelId="{552FB05C-8F50-49AC-A091-43F1398582A9}" type="parTrans" cxnId="{042A1F76-DD5E-4D30-A265-9763287223B6}">
      <dgm:prSet/>
      <dgm:spPr/>
      <dgm:t>
        <a:bodyPr/>
        <a:lstStyle/>
        <a:p>
          <a:endParaRPr lang="en-GB" sz="3200" b="0"/>
        </a:p>
      </dgm:t>
    </dgm:pt>
    <dgm:pt modelId="{E6CBD9E9-3073-4E6F-A0EF-1AC6D42409CD}" type="sibTrans" cxnId="{042A1F76-DD5E-4D30-A265-9763287223B6}">
      <dgm:prSet/>
      <dgm:spPr/>
      <dgm:t>
        <a:bodyPr/>
        <a:lstStyle/>
        <a:p>
          <a:endParaRPr lang="en-GB" sz="3200" b="0"/>
        </a:p>
      </dgm:t>
    </dgm:pt>
    <dgm:pt modelId="{B246B411-1B54-42A9-BCDE-CD26F458BD3E}">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Despite filtering information about the project, the new Hba1c between 42-47 were still coded as ‘no action’ by the clinicians - have to revisit it again and again via group information and one to one</a:t>
          </a:r>
        </a:p>
      </dgm:t>
    </dgm:pt>
    <dgm:pt modelId="{094EE8E6-1200-49FA-B930-D5BE8F4FD316}" type="parTrans" cxnId="{1F391F7B-8CC9-4473-9019-60820B44E0B6}">
      <dgm:prSet/>
      <dgm:spPr/>
      <dgm:t>
        <a:bodyPr/>
        <a:lstStyle/>
        <a:p>
          <a:endParaRPr lang="en-GB" sz="3200" b="0"/>
        </a:p>
      </dgm:t>
    </dgm:pt>
    <dgm:pt modelId="{8024848E-AFD2-4E69-AD0C-D3C8D3E0B2DB}" type="sibTrans" cxnId="{1F391F7B-8CC9-4473-9019-60820B44E0B6}">
      <dgm:prSet/>
      <dgm:spPr/>
      <dgm:t>
        <a:bodyPr/>
        <a:lstStyle/>
        <a:p>
          <a:endParaRPr lang="en-GB" sz="3200" b="0"/>
        </a:p>
      </dgm:t>
    </dgm:pt>
    <dgm:pt modelId="{AC33A72E-241C-45B4-BD73-32482C38C795}">
      <dgm:prSet custT="1"/>
      <dgm:spPr/>
      <dgm:t>
        <a:bodyPr/>
        <a:lstStyle/>
        <a:p>
          <a:r>
            <a:rPr lang="en-GB" sz="1800" b="0" dirty="0"/>
            <a:t>Patients on-boarding</a:t>
          </a:r>
        </a:p>
      </dgm:t>
    </dgm:pt>
    <dgm:pt modelId="{5B4A0CDA-7711-4732-B040-11C00E1E207B}" type="parTrans" cxnId="{BD99631C-CDA5-48F5-B0DB-259886169F7F}">
      <dgm:prSet/>
      <dgm:spPr/>
      <dgm:t>
        <a:bodyPr/>
        <a:lstStyle/>
        <a:p>
          <a:endParaRPr lang="en-GB" sz="3200" b="0"/>
        </a:p>
      </dgm:t>
    </dgm:pt>
    <dgm:pt modelId="{10688319-E1BB-40CD-B70B-FA50D4B9CCF1}" type="sibTrans" cxnId="{BD99631C-CDA5-48F5-B0DB-259886169F7F}">
      <dgm:prSet/>
      <dgm:spPr/>
      <dgm:t>
        <a:bodyPr/>
        <a:lstStyle/>
        <a:p>
          <a:endParaRPr lang="en-GB" sz="3200" b="0"/>
        </a:p>
      </dgm:t>
    </dgm:pt>
    <dgm:pt modelId="{95F0B58F-A74B-484F-9A80-EDCA941F09D1}">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Major challenge was to get healthy people to do bloods - various tactics employed including(repeated texts followed by phone calls by SPLW and Care co-ordinators)</a:t>
          </a:r>
        </a:p>
      </dgm:t>
    </dgm:pt>
    <dgm:pt modelId="{AFD514F1-15A8-4EF6-8200-C90D9A1B73CE}" type="parTrans" cxnId="{FF0F6DCD-D633-4834-967D-63149D67E208}">
      <dgm:prSet/>
      <dgm:spPr/>
      <dgm:t>
        <a:bodyPr/>
        <a:lstStyle/>
        <a:p>
          <a:endParaRPr lang="en-GB" sz="3200" b="0"/>
        </a:p>
      </dgm:t>
    </dgm:pt>
    <dgm:pt modelId="{08B1B3F0-3DA5-4AC0-B3DD-B19DF07F7FC6}" type="sibTrans" cxnId="{FF0F6DCD-D633-4834-967D-63149D67E208}">
      <dgm:prSet/>
      <dgm:spPr/>
      <dgm:t>
        <a:bodyPr/>
        <a:lstStyle/>
        <a:p>
          <a:endParaRPr lang="en-GB" sz="3200" b="0"/>
        </a:p>
      </dgm:t>
    </dgm:pt>
    <dgm:pt modelId="{10B0557E-9B7E-4065-AED9-175567433B46}">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Once diagnosed as NDH, getting person to see nurse to discuss the diagnosis, lifestyle and onward NDPP referral</a:t>
          </a:r>
        </a:p>
      </dgm:t>
    </dgm:pt>
    <dgm:pt modelId="{B21589FF-C645-49A3-ADC9-3A4221081ACF}" type="parTrans" cxnId="{0288786F-C53B-4883-ACD2-03408B3756FE}">
      <dgm:prSet/>
      <dgm:spPr/>
      <dgm:t>
        <a:bodyPr/>
        <a:lstStyle/>
        <a:p>
          <a:endParaRPr lang="en-GB" sz="3200" b="0"/>
        </a:p>
      </dgm:t>
    </dgm:pt>
    <dgm:pt modelId="{7B9D1BEC-85C8-44BA-B785-EE7CD7BC4C41}" type="sibTrans" cxnId="{0288786F-C53B-4883-ACD2-03408B3756FE}">
      <dgm:prSet/>
      <dgm:spPr/>
      <dgm:t>
        <a:bodyPr/>
        <a:lstStyle/>
        <a:p>
          <a:endParaRPr lang="en-GB" sz="3200" b="0"/>
        </a:p>
      </dgm:t>
    </dgm:pt>
    <dgm:pt modelId="{7E219B4F-B9F5-4DC2-972E-9AA1DE2DF22C}">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Certain people were picked up who were eligible and above 80 </a:t>
          </a:r>
          <a:r>
            <a:rPr lang="en-GB" sz="1200" b="0" dirty="0" err="1"/>
            <a:t>yrs</a:t>
          </a:r>
          <a:r>
            <a:rPr lang="en-GB" sz="1200" b="0" dirty="0"/>
            <a:t>  and got NDH diagnosis- challenging conversations</a:t>
          </a:r>
        </a:p>
      </dgm:t>
    </dgm:pt>
    <dgm:pt modelId="{DD1E3EDB-A86A-421A-86C8-FF902B3F572D}" type="parTrans" cxnId="{ACB2BD0D-E99D-4DDC-BA64-23759BD9E4B6}">
      <dgm:prSet/>
      <dgm:spPr/>
      <dgm:t>
        <a:bodyPr/>
        <a:lstStyle/>
        <a:p>
          <a:endParaRPr lang="en-GB" sz="3200" b="0"/>
        </a:p>
      </dgm:t>
    </dgm:pt>
    <dgm:pt modelId="{A6BB6922-8B1A-4EF5-8CA6-45EC8A151774}" type="sibTrans" cxnId="{ACB2BD0D-E99D-4DDC-BA64-23759BD9E4B6}">
      <dgm:prSet/>
      <dgm:spPr/>
      <dgm:t>
        <a:bodyPr/>
        <a:lstStyle/>
        <a:p>
          <a:endParaRPr lang="en-GB" sz="3200" b="0"/>
        </a:p>
      </dgm:t>
    </dgm:pt>
    <dgm:pt modelId="{C1783D18-1749-4877-8458-C5B32FE8C565}">
      <dgm:prSet custT="1"/>
      <dgm:spPr/>
      <dgm:t>
        <a:bodyPr/>
        <a:lstStyle/>
        <a:p>
          <a:r>
            <a:rPr lang="en-GB" sz="1800" b="0" dirty="0"/>
            <a:t>NDPP Referral Declined</a:t>
          </a:r>
        </a:p>
      </dgm:t>
    </dgm:pt>
    <dgm:pt modelId="{3E081323-7721-4A41-B553-E96A0F7E2462}" type="parTrans" cxnId="{79EC48FB-8F06-4CE6-8A0C-E06B156709CB}">
      <dgm:prSet/>
      <dgm:spPr/>
      <dgm:t>
        <a:bodyPr/>
        <a:lstStyle/>
        <a:p>
          <a:endParaRPr lang="en-GB" sz="3200" b="0"/>
        </a:p>
      </dgm:t>
    </dgm:pt>
    <dgm:pt modelId="{35B34CE8-72DB-43AB-962E-F2850983BABE}" type="sibTrans" cxnId="{79EC48FB-8F06-4CE6-8A0C-E06B156709CB}">
      <dgm:prSet/>
      <dgm:spPr/>
      <dgm:t>
        <a:bodyPr/>
        <a:lstStyle/>
        <a:p>
          <a:endParaRPr lang="en-GB" sz="3200" b="0"/>
        </a:p>
      </dgm:t>
    </dgm:pt>
    <dgm:pt modelId="{3DB8A1C2-3E1B-4F4D-AD61-3CD6510CE4F6}">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To improve lifestyle and advice people who have declined NDPP, were referred to live well (social prescribers)</a:t>
          </a:r>
        </a:p>
      </dgm:t>
    </dgm:pt>
    <dgm:pt modelId="{3F4B6DE2-650D-46FB-8139-F16AA57FC775}" type="parTrans" cxnId="{FC5219F1-F7F6-4CC6-BB6E-31EEAFA18999}">
      <dgm:prSet/>
      <dgm:spPr/>
      <dgm:t>
        <a:bodyPr/>
        <a:lstStyle/>
        <a:p>
          <a:endParaRPr lang="en-GB" sz="3200" b="0"/>
        </a:p>
      </dgm:t>
    </dgm:pt>
    <dgm:pt modelId="{FD60DB27-92E3-48CB-8901-5F29F725EDF0}" type="sibTrans" cxnId="{FC5219F1-F7F6-4CC6-BB6E-31EEAFA18999}">
      <dgm:prSet/>
      <dgm:spPr/>
      <dgm:t>
        <a:bodyPr/>
        <a:lstStyle/>
        <a:p>
          <a:endParaRPr lang="en-GB" sz="3200" b="0"/>
        </a:p>
      </dgm:t>
    </dgm:pt>
    <dgm:pt modelId="{1B5A18DA-AD93-4D04-B109-D6F01BE152F9}">
      <dgm:prSet custT="1"/>
      <dgm:spPr/>
      <dgm:t>
        <a:bodyPr/>
        <a:lstStyle/>
        <a:p>
          <a:r>
            <a:rPr lang="en-GB" sz="1800" b="0" dirty="0"/>
            <a:t>Project Pace </a:t>
          </a:r>
        </a:p>
      </dgm:t>
    </dgm:pt>
    <dgm:pt modelId="{A71E21E5-85C4-4525-B3F9-23BD1A7F9B5F}" type="parTrans" cxnId="{9C05F217-7662-4AC2-80E4-0C537E0A3823}">
      <dgm:prSet/>
      <dgm:spPr/>
      <dgm:t>
        <a:bodyPr/>
        <a:lstStyle/>
        <a:p>
          <a:endParaRPr lang="en-GB" sz="3200" b="0"/>
        </a:p>
      </dgm:t>
    </dgm:pt>
    <dgm:pt modelId="{DF91A8FC-7C3D-4527-8193-03FEB18178B7}" type="sibTrans" cxnId="{9C05F217-7662-4AC2-80E4-0C537E0A3823}">
      <dgm:prSet/>
      <dgm:spPr/>
      <dgm:t>
        <a:bodyPr/>
        <a:lstStyle/>
        <a:p>
          <a:endParaRPr lang="en-GB" sz="3200" b="0"/>
        </a:p>
      </dgm:t>
    </dgm:pt>
    <dgm:pt modelId="{182C602B-02F3-4CC7-B8F5-224FA2E4EF31}">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Project inertia was noticed between March/April period due to regular updates within project team and SEL NDH project monitoring. We dedicated more resources to the practices where the number was high for eligible cohort</a:t>
          </a:r>
        </a:p>
      </dgm:t>
    </dgm:pt>
    <dgm:pt modelId="{186A253A-F23F-496D-97FD-7BD85E4DA066}" type="parTrans" cxnId="{895B80C2-BBCB-4DE9-91DE-8DB2F0826F66}">
      <dgm:prSet/>
      <dgm:spPr/>
      <dgm:t>
        <a:bodyPr/>
        <a:lstStyle/>
        <a:p>
          <a:endParaRPr lang="en-GB" sz="3200" b="0"/>
        </a:p>
      </dgm:t>
    </dgm:pt>
    <dgm:pt modelId="{47904880-828C-4B1A-A348-AD62F0D4E3AF}" type="sibTrans" cxnId="{895B80C2-BBCB-4DE9-91DE-8DB2F0826F66}">
      <dgm:prSet/>
      <dgm:spPr/>
      <dgm:t>
        <a:bodyPr/>
        <a:lstStyle/>
        <a:p>
          <a:endParaRPr lang="en-GB" sz="3200" b="0"/>
        </a:p>
      </dgm:t>
    </dgm:pt>
    <dgm:pt modelId="{B692308D-6CAE-43B1-8B12-C5FB224299AF}">
      <dgm:prSet custT="1"/>
      <dgm:spPr/>
      <dgm:t>
        <a:bodyPr/>
        <a:lstStyle/>
        <a:p>
          <a:pPr marL="0" lvl="0" indent="0" algn="l" defTabSz="1066800">
            <a:lnSpc>
              <a:spcPct val="90000"/>
            </a:lnSpc>
            <a:spcBef>
              <a:spcPct val="0"/>
            </a:spcBef>
            <a:spcAft>
              <a:spcPct val="35000"/>
            </a:spcAft>
            <a:buNone/>
          </a:pPr>
          <a:r>
            <a:rPr lang="en-GB" sz="1800" b="0" kern="1200" dirty="0">
              <a:latin typeface="Calibri" panose="020F0502020204030204"/>
              <a:ea typeface="+mn-ea"/>
              <a:cs typeface="+mn-cs"/>
            </a:rPr>
            <a:t>Service Improvement</a:t>
          </a:r>
        </a:p>
      </dgm:t>
    </dgm:pt>
    <dgm:pt modelId="{C76F2036-595E-424D-BF42-D548576773B6}" type="parTrans" cxnId="{01E0870C-CD09-41F9-828F-1ED1ABD4153D}">
      <dgm:prSet/>
      <dgm:spPr/>
      <dgm:t>
        <a:bodyPr/>
        <a:lstStyle/>
        <a:p>
          <a:endParaRPr lang="en-GB"/>
        </a:p>
      </dgm:t>
    </dgm:pt>
    <dgm:pt modelId="{AC7F102C-553B-4AE3-9071-9ECCE044EA77}" type="sibTrans" cxnId="{01E0870C-CD09-41F9-828F-1ED1ABD4153D}">
      <dgm:prSet/>
      <dgm:spPr/>
      <dgm:t>
        <a:bodyPr/>
        <a:lstStyle/>
        <a:p>
          <a:endParaRPr lang="en-GB"/>
        </a:p>
      </dgm:t>
    </dgm:pt>
    <dgm:pt modelId="{9836FFD2-1A90-40E7-97CA-EF0015FC75B1}">
      <dgm:prSet custT="1">
        <dgm:style>
          <a:lnRef idx="2">
            <a:schemeClr val="accent1"/>
          </a:lnRef>
          <a:fillRef idx="1">
            <a:schemeClr val="lt1"/>
          </a:fillRef>
          <a:effectRef idx="0">
            <a:schemeClr val="accent1"/>
          </a:effectRef>
          <a:fontRef idx="minor">
            <a:schemeClr val="dk1"/>
          </a:fontRef>
        </dgm:style>
      </dgm:prSet>
      <dgm:spPr/>
      <dgm:t>
        <a:bodyPr/>
        <a:lstStyle/>
        <a:p>
          <a:r>
            <a:rPr lang="en-GB" sz="1200" dirty="0"/>
            <a:t>Phlebotomy services can be improved</a:t>
          </a:r>
          <a:endParaRPr lang="en-GB" sz="1200" b="0" dirty="0"/>
        </a:p>
      </dgm:t>
    </dgm:pt>
    <dgm:pt modelId="{A5A9FCFC-EE09-480B-AD60-312C733CAFE5}" type="parTrans" cxnId="{DC6ACE30-A3C9-440F-B31B-AE8D1B3C8D07}">
      <dgm:prSet/>
      <dgm:spPr/>
      <dgm:t>
        <a:bodyPr/>
        <a:lstStyle/>
        <a:p>
          <a:endParaRPr lang="en-GB"/>
        </a:p>
      </dgm:t>
    </dgm:pt>
    <dgm:pt modelId="{6E9AE217-7B7D-4A55-989D-5E8AB59493EC}" type="sibTrans" cxnId="{DC6ACE30-A3C9-440F-B31B-AE8D1B3C8D07}">
      <dgm:prSet/>
      <dgm:spPr/>
      <dgm:t>
        <a:bodyPr/>
        <a:lstStyle/>
        <a:p>
          <a:endParaRPr lang="en-GB"/>
        </a:p>
      </dgm:t>
    </dgm:pt>
    <dgm:pt modelId="{201A4B8A-CD4C-47D8-AC61-B7A0654977AD}" type="pres">
      <dgm:prSet presAssocID="{6994519E-CB04-4142-896A-BAE2579FDB71}" presName="Name0" presStyleCnt="0">
        <dgm:presLayoutVars>
          <dgm:dir/>
          <dgm:animLvl val="lvl"/>
          <dgm:resizeHandles val="exact"/>
        </dgm:presLayoutVars>
      </dgm:prSet>
      <dgm:spPr/>
    </dgm:pt>
    <dgm:pt modelId="{4E33DDC7-48BE-44F1-8939-69D406B68C08}" type="pres">
      <dgm:prSet presAssocID="{CD9B7E07-3ABF-4E9A-9B23-48008BD48695}" presName="linNode" presStyleCnt="0"/>
      <dgm:spPr/>
    </dgm:pt>
    <dgm:pt modelId="{39EF0D40-5621-4E29-84E6-F3F17E899373}" type="pres">
      <dgm:prSet presAssocID="{CD9B7E07-3ABF-4E9A-9B23-48008BD48695}" presName="parentText" presStyleLbl="node1" presStyleIdx="0" presStyleCnt="6" custScaleX="69936" custScaleY="60362" custLinFactNeighborX="-19" custLinFactNeighborY="643">
        <dgm:presLayoutVars>
          <dgm:chMax val="1"/>
          <dgm:bulletEnabled val="1"/>
        </dgm:presLayoutVars>
      </dgm:prSet>
      <dgm:spPr/>
    </dgm:pt>
    <dgm:pt modelId="{17F1A8F6-FEDF-489A-AE7E-2483157149B6}" type="pres">
      <dgm:prSet presAssocID="{CD9B7E07-3ABF-4E9A-9B23-48008BD48695}" presName="descendantText" presStyleLbl="alignAccFollowNode1" presStyleIdx="0" presStyleCnt="6" custScaleX="117025" custScaleY="101319">
        <dgm:presLayoutVars>
          <dgm:bulletEnabled val="1"/>
        </dgm:presLayoutVars>
      </dgm:prSet>
      <dgm:spPr/>
    </dgm:pt>
    <dgm:pt modelId="{9E9DCB50-D5A1-43F6-B4A4-17CC0A61B708}" type="pres">
      <dgm:prSet presAssocID="{3C458AFA-23D2-46FC-A96F-58D2E453939C}" presName="sp" presStyleCnt="0"/>
      <dgm:spPr/>
    </dgm:pt>
    <dgm:pt modelId="{E13C7E06-DFAA-44D4-A1F4-30E29B095370}" type="pres">
      <dgm:prSet presAssocID="{30883440-1231-4B25-AFD7-D7606F3FABE3}" presName="linNode" presStyleCnt="0"/>
      <dgm:spPr/>
    </dgm:pt>
    <dgm:pt modelId="{4D4F0223-86F7-44E8-8BE5-C9163EE3FE8B}" type="pres">
      <dgm:prSet presAssocID="{30883440-1231-4B25-AFD7-D7606F3FABE3}" presName="parentText" presStyleLbl="node1" presStyleIdx="1" presStyleCnt="6" custScaleX="69936" custScaleY="60362" custLinFactNeighborX="-19" custLinFactNeighborY="643">
        <dgm:presLayoutVars>
          <dgm:chMax val="1"/>
          <dgm:bulletEnabled val="1"/>
        </dgm:presLayoutVars>
      </dgm:prSet>
      <dgm:spPr/>
    </dgm:pt>
    <dgm:pt modelId="{D0ECF57B-3736-43B3-BF00-CECF08BBEC73}" type="pres">
      <dgm:prSet presAssocID="{30883440-1231-4B25-AFD7-D7606F3FABE3}" presName="descendantText" presStyleLbl="alignAccFollowNode1" presStyleIdx="1" presStyleCnt="6" custScaleX="117025" custScaleY="101319">
        <dgm:presLayoutVars>
          <dgm:bulletEnabled val="1"/>
        </dgm:presLayoutVars>
      </dgm:prSet>
      <dgm:spPr/>
    </dgm:pt>
    <dgm:pt modelId="{6458E5A0-CD1F-44E0-AC79-F158F5F0D4FF}" type="pres">
      <dgm:prSet presAssocID="{EAD0B2FE-409C-489E-8FD3-37741C1BF8C1}" presName="sp" presStyleCnt="0"/>
      <dgm:spPr/>
    </dgm:pt>
    <dgm:pt modelId="{F81D334E-2578-4DC5-ABC6-FC8ADD1BB41A}" type="pres">
      <dgm:prSet presAssocID="{AC33A72E-241C-45B4-BD73-32482C38C795}" presName="linNode" presStyleCnt="0"/>
      <dgm:spPr/>
    </dgm:pt>
    <dgm:pt modelId="{75B757E3-B494-45AE-A945-8AA590419FC8}" type="pres">
      <dgm:prSet presAssocID="{AC33A72E-241C-45B4-BD73-32482C38C795}" presName="parentText" presStyleLbl="node1" presStyleIdx="2" presStyleCnt="6" custScaleX="69936" custScaleY="60362">
        <dgm:presLayoutVars>
          <dgm:chMax val="1"/>
          <dgm:bulletEnabled val="1"/>
        </dgm:presLayoutVars>
      </dgm:prSet>
      <dgm:spPr/>
    </dgm:pt>
    <dgm:pt modelId="{0DBC2B98-8FBA-419F-8590-69DE88A5B1E0}" type="pres">
      <dgm:prSet presAssocID="{AC33A72E-241C-45B4-BD73-32482C38C795}" presName="descendantText" presStyleLbl="alignAccFollowNode1" presStyleIdx="2" presStyleCnt="6" custScaleX="117025" custScaleY="101319">
        <dgm:presLayoutVars>
          <dgm:bulletEnabled val="1"/>
        </dgm:presLayoutVars>
      </dgm:prSet>
      <dgm:spPr/>
    </dgm:pt>
    <dgm:pt modelId="{9ACD4B65-2CE4-441B-9630-2148D0C5EE3E}" type="pres">
      <dgm:prSet presAssocID="{10688319-E1BB-40CD-B70B-FA50D4B9CCF1}" presName="sp" presStyleCnt="0"/>
      <dgm:spPr/>
    </dgm:pt>
    <dgm:pt modelId="{5395C60E-4255-4F38-A56C-B6C916F5C8D0}" type="pres">
      <dgm:prSet presAssocID="{C1783D18-1749-4877-8458-C5B32FE8C565}" presName="linNode" presStyleCnt="0"/>
      <dgm:spPr/>
    </dgm:pt>
    <dgm:pt modelId="{A17BB10D-BBBB-488A-892B-7133DD894268}" type="pres">
      <dgm:prSet presAssocID="{C1783D18-1749-4877-8458-C5B32FE8C565}" presName="parentText" presStyleLbl="node1" presStyleIdx="3" presStyleCnt="6" custScaleX="69936" custScaleY="60362">
        <dgm:presLayoutVars>
          <dgm:chMax val="1"/>
          <dgm:bulletEnabled val="1"/>
        </dgm:presLayoutVars>
      </dgm:prSet>
      <dgm:spPr/>
    </dgm:pt>
    <dgm:pt modelId="{DB0E862C-FB54-411F-A616-C3A541B2AEE6}" type="pres">
      <dgm:prSet presAssocID="{C1783D18-1749-4877-8458-C5B32FE8C565}" presName="descendantText" presStyleLbl="alignAccFollowNode1" presStyleIdx="3" presStyleCnt="6" custScaleX="117025" custScaleY="101319">
        <dgm:presLayoutVars>
          <dgm:bulletEnabled val="1"/>
        </dgm:presLayoutVars>
      </dgm:prSet>
      <dgm:spPr/>
    </dgm:pt>
    <dgm:pt modelId="{9E4B72B5-1854-4621-BD54-24259BD83DBA}" type="pres">
      <dgm:prSet presAssocID="{35B34CE8-72DB-43AB-962E-F2850983BABE}" presName="sp" presStyleCnt="0"/>
      <dgm:spPr/>
    </dgm:pt>
    <dgm:pt modelId="{0CCA6D06-27E4-4641-95E4-FE97C1C639F5}" type="pres">
      <dgm:prSet presAssocID="{1B5A18DA-AD93-4D04-B109-D6F01BE152F9}" presName="linNode" presStyleCnt="0"/>
      <dgm:spPr/>
    </dgm:pt>
    <dgm:pt modelId="{937C32E2-21A7-4E68-814A-5A70102C2D83}" type="pres">
      <dgm:prSet presAssocID="{1B5A18DA-AD93-4D04-B109-D6F01BE152F9}" presName="parentText" presStyleLbl="node1" presStyleIdx="4" presStyleCnt="6" custScaleX="69936" custScaleY="60362">
        <dgm:presLayoutVars>
          <dgm:chMax val="1"/>
          <dgm:bulletEnabled val="1"/>
        </dgm:presLayoutVars>
      </dgm:prSet>
      <dgm:spPr/>
    </dgm:pt>
    <dgm:pt modelId="{66A034EB-A1C1-47BC-9C59-B80A5D8838A4}" type="pres">
      <dgm:prSet presAssocID="{1B5A18DA-AD93-4D04-B109-D6F01BE152F9}" presName="descendantText" presStyleLbl="alignAccFollowNode1" presStyleIdx="4" presStyleCnt="6" custScaleX="117025" custScaleY="101319">
        <dgm:presLayoutVars>
          <dgm:bulletEnabled val="1"/>
        </dgm:presLayoutVars>
      </dgm:prSet>
      <dgm:spPr/>
    </dgm:pt>
    <dgm:pt modelId="{5A1286EC-EB7F-414A-857D-67928F7AA22A}" type="pres">
      <dgm:prSet presAssocID="{DF91A8FC-7C3D-4527-8193-03FEB18178B7}" presName="sp" presStyleCnt="0"/>
      <dgm:spPr/>
    </dgm:pt>
    <dgm:pt modelId="{21BC3CA9-B5B3-4719-826B-F35C4C37FEFC}" type="pres">
      <dgm:prSet presAssocID="{B692308D-6CAE-43B1-8B12-C5FB224299AF}" presName="linNode" presStyleCnt="0"/>
      <dgm:spPr/>
    </dgm:pt>
    <dgm:pt modelId="{EB7C594F-DF33-46C2-8533-C8E597EDAFA0}" type="pres">
      <dgm:prSet presAssocID="{B692308D-6CAE-43B1-8B12-C5FB224299AF}" presName="parentText" presStyleLbl="node1" presStyleIdx="5" presStyleCnt="6" custScaleX="69936" custScaleY="60362">
        <dgm:presLayoutVars>
          <dgm:chMax val="1"/>
          <dgm:bulletEnabled val="1"/>
        </dgm:presLayoutVars>
      </dgm:prSet>
      <dgm:spPr/>
    </dgm:pt>
    <dgm:pt modelId="{A76D492D-43CE-43E1-A7CC-E28DB45D66F4}" type="pres">
      <dgm:prSet presAssocID="{B692308D-6CAE-43B1-8B12-C5FB224299AF}" presName="descendantText" presStyleLbl="alignAccFollowNode1" presStyleIdx="5" presStyleCnt="6" custScaleX="117025" custScaleY="101319" custLinFactNeighborX="35" custLinFactNeighborY="19">
        <dgm:presLayoutVars>
          <dgm:bulletEnabled val="1"/>
        </dgm:presLayoutVars>
      </dgm:prSet>
      <dgm:spPr/>
    </dgm:pt>
  </dgm:ptLst>
  <dgm:cxnLst>
    <dgm:cxn modelId="{059A0C00-FF64-4F71-9277-EAFA429DFCDD}" type="presOf" srcId="{7E219B4F-B9F5-4DC2-972E-9AA1DE2DF22C}" destId="{0DBC2B98-8FBA-419F-8590-69DE88A5B1E0}" srcOrd="0" destOrd="2" presId="urn:microsoft.com/office/officeart/2005/8/layout/vList5"/>
    <dgm:cxn modelId="{01E0870C-CD09-41F9-828F-1ED1ABD4153D}" srcId="{6994519E-CB04-4142-896A-BAE2579FDB71}" destId="{B692308D-6CAE-43B1-8B12-C5FB224299AF}" srcOrd="5" destOrd="0" parTransId="{C76F2036-595E-424D-BF42-D548576773B6}" sibTransId="{AC7F102C-553B-4AE3-9071-9ECCE044EA77}"/>
    <dgm:cxn modelId="{9ED42E0D-D620-4E4E-A2E1-363A99B26A94}" type="presOf" srcId="{1B5A18DA-AD93-4D04-B109-D6F01BE152F9}" destId="{937C32E2-21A7-4E68-814A-5A70102C2D83}" srcOrd="0" destOrd="0" presId="urn:microsoft.com/office/officeart/2005/8/layout/vList5"/>
    <dgm:cxn modelId="{ACB2BD0D-E99D-4DDC-BA64-23759BD9E4B6}" srcId="{AC33A72E-241C-45B4-BD73-32482C38C795}" destId="{7E219B4F-B9F5-4DC2-972E-9AA1DE2DF22C}" srcOrd="2" destOrd="0" parTransId="{DD1E3EDB-A86A-421A-86C8-FF902B3F572D}" sibTransId="{A6BB6922-8B1A-4EF5-8CA6-45EC8A151774}"/>
    <dgm:cxn modelId="{58B53712-9563-41FC-BEB3-55C64A0D8653}" type="presOf" srcId="{630A767E-B4BA-4F2D-A76B-201974AC5719}" destId="{D0ECF57B-3736-43B3-BF00-CECF08BBEC73}" srcOrd="0" destOrd="0" presId="urn:microsoft.com/office/officeart/2005/8/layout/vList5"/>
    <dgm:cxn modelId="{9C05F217-7662-4AC2-80E4-0C537E0A3823}" srcId="{6994519E-CB04-4142-896A-BAE2579FDB71}" destId="{1B5A18DA-AD93-4D04-B109-D6F01BE152F9}" srcOrd="4" destOrd="0" parTransId="{A71E21E5-85C4-4525-B3F9-23BD1A7F9B5F}" sibTransId="{DF91A8FC-7C3D-4527-8193-03FEB18178B7}"/>
    <dgm:cxn modelId="{BD99631C-CDA5-48F5-B0DB-259886169F7F}" srcId="{6994519E-CB04-4142-896A-BAE2579FDB71}" destId="{AC33A72E-241C-45B4-BD73-32482C38C795}" srcOrd="2" destOrd="0" parTransId="{5B4A0CDA-7711-4732-B040-11C00E1E207B}" sibTransId="{10688319-E1BB-40CD-B70B-FA50D4B9CCF1}"/>
    <dgm:cxn modelId="{C1603322-9C38-49A2-83BB-963A1C9D47EE}" type="presOf" srcId="{10B0557E-9B7E-4065-AED9-175567433B46}" destId="{0DBC2B98-8FBA-419F-8590-69DE88A5B1E0}" srcOrd="0" destOrd="1" presId="urn:microsoft.com/office/officeart/2005/8/layout/vList5"/>
    <dgm:cxn modelId="{5B868A27-8FC1-4F33-8377-F6F81758490E}" type="presOf" srcId="{95F0B58F-A74B-484F-9A80-EDCA941F09D1}" destId="{0DBC2B98-8FBA-419F-8590-69DE88A5B1E0}" srcOrd="0" destOrd="0" presId="urn:microsoft.com/office/officeart/2005/8/layout/vList5"/>
    <dgm:cxn modelId="{DC6ACE30-A3C9-440F-B31B-AE8D1B3C8D07}" srcId="{B692308D-6CAE-43B1-8B12-C5FB224299AF}" destId="{9836FFD2-1A90-40E7-97CA-EF0015FC75B1}" srcOrd="0" destOrd="0" parTransId="{A5A9FCFC-EE09-480B-AD60-312C733CAFE5}" sibTransId="{6E9AE217-7B7D-4A55-989D-5E8AB59493EC}"/>
    <dgm:cxn modelId="{9228F85F-0165-4785-B8A3-57FE84A6DD03}" type="presOf" srcId="{30883440-1231-4B25-AFD7-D7606F3FABE3}" destId="{4D4F0223-86F7-44E8-8BE5-C9163EE3FE8B}" srcOrd="0" destOrd="0" presId="urn:microsoft.com/office/officeart/2005/8/layout/vList5"/>
    <dgm:cxn modelId="{0288786F-C53B-4883-ACD2-03408B3756FE}" srcId="{AC33A72E-241C-45B4-BD73-32482C38C795}" destId="{10B0557E-9B7E-4065-AED9-175567433B46}" srcOrd="1" destOrd="0" parTransId="{B21589FF-C645-49A3-ADC9-3A4221081ACF}" sibTransId="{7B9D1BEC-85C8-44BA-B785-EE7CD7BC4C41}"/>
    <dgm:cxn modelId="{4E14D172-15F9-419C-A922-768B15E341B9}" type="presOf" srcId="{E046312D-887E-4E67-B684-3218CD3338F5}" destId="{17F1A8F6-FEDF-489A-AE7E-2483157149B6}" srcOrd="0" destOrd="0" presId="urn:microsoft.com/office/officeart/2005/8/layout/vList5"/>
    <dgm:cxn modelId="{305B5B74-240E-4329-A2DE-22725A5FC82A}" type="presOf" srcId="{B246B411-1B54-42A9-BCDE-CD26F458BD3E}" destId="{D0ECF57B-3736-43B3-BF00-CECF08BBEC73}" srcOrd="0" destOrd="1" presId="urn:microsoft.com/office/officeart/2005/8/layout/vList5"/>
    <dgm:cxn modelId="{042A1F76-DD5E-4D30-A265-9763287223B6}" srcId="{30883440-1231-4B25-AFD7-D7606F3FABE3}" destId="{630A767E-B4BA-4F2D-A76B-201974AC5719}" srcOrd="0" destOrd="0" parTransId="{552FB05C-8F50-49AC-A091-43F1398582A9}" sibTransId="{E6CBD9E9-3073-4E6F-A0EF-1AC6D42409CD}"/>
    <dgm:cxn modelId="{2D236B76-D9D4-42F8-84C0-B739E6183592}" srcId="{6994519E-CB04-4142-896A-BAE2579FDB71}" destId="{CD9B7E07-3ABF-4E9A-9B23-48008BD48695}" srcOrd="0" destOrd="0" parTransId="{B5F507C5-14F8-4FBC-9417-CC560931F957}" sibTransId="{3C458AFA-23D2-46FC-A96F-58D2E453939C}"/>
    <dgm:cxn modelId="{FB29B25A-F487-4203-BA47-EC2293D72C2D}" type="presOf" srcId="{C1783D18-1749-4877-8458-C5B32FE8C565}" destId="{A17BB10D-BBBB-488A-892B-7133DD894268}" srcOrd="0" destOrd="0" presId="urn:microsoft.com/office/officeart/2005/8/layout/vList5"/>
    <dgm:cxn modelId="{1F391F7B-8CC9-4473-9019-60820B44E0B6}" srcId="{30883440-1231-4B25-AFD7-D7606F3FABE3}" destId="{B246B411-1B54-42A9-BCDE-CD26F458BD3E}" srcOrd="1" destOrd="0" parTransId="{094EE8E6-1200-49FA-B930-D5BE8F4FD316}" sibTransId="{8024848E-AFD2-4E69-AD0C-D3C8D3E0B2DB}"/>
    <dgm:cxn modelId="{7F5B157C-593B-4316-A870-DED538EE0FD6}" type="presOf" srcId="{B692308D-6CAE-43B1-8B12-C5FB224299AF}" destId="{EB7C594F-DF33-46C2-8533-C8E597EDAFA0}" srcOrd="0" destOrd="0" presId="urn:microsoft.com/office/officeart/2005/8/layout/vList5"/>
    <dgm:cxn modelId="{97F6BE84-7E0E-4AE2-A0C3-3EA018C62FC6}" type="presOf" srcId="{182C602B-02F3-4CC7-B8F5-224FA2E4EF31}" destId="{66A034EB-A1C1-47BC-9C59-B80A5D8838A4}" srcOrd="0" destOrd="0" presId="urn:microsoft.com/office/officeart/2005/8/layout/vList5"/>
    <dgm:cxn modelId="{A3935F8D-1E2C-4809-A87D-E4A70354D93B}" srcId="{CD9B7E07-3ABF-4E9A-9B23-48008BD48695}" destId="{E046312D-887E-4E67-B684-3218CD3338F5}" srcOrd="0" destOrd="0" parTransId="{F32BCBE8-6D63-4D63-A9F1-ABEE50914CCA}" sibTransId="{D5DA8497-03C9-4A14-9E85-529005B65973}"/>
    <dgm:cxn modelId="{F8B1518F-8470-4B8D-A658-7B1335C636FC}" type="presOf" srcId="{3DB8A1C2-3E1B-4F4D-AD61-3CD6510CE4F6}" destId="{DB0E862C-FB54-411F-A616-C3A541B2AEE6}" srcOrd="0" destOrd="0" presId="urn:microsoft.com/office/officeart/2005/8/layout/vList5"/>
    <dgm:cxn modelId="{48844B93-95AF-4A87-BBEB-D8B180AAF633}" type="presOf" srcId="{9836FFD2-1A90-40E7-97CA-EF0015FC75B1}" destId="{A76D492D-43CE-43E1-A7CC-E28DB45D66F4}" srcOrd="0" destOrd="0" presId="urn:microsoft.com/office/officeart/2005/8/layout/vList5"/>
    <dgm:cxn modelId="{4A1E8797-3843-4A5A-A47C-691758994310}" type="presOf" srcId="{6994519E-CB04-4142-896A-BAE2579FDB71}" destId="{201A4B8A-CD4C-47D8-AC61-B7A0654977AD}" srcOrd="0" destOrd="0" presId="urn:microsoft.com/office/officeart/2005/8/layout/vList5"/>
    <dgm:cxn modelId="{F3525CB3-206F-4AEB-89F2-CD4764F50FD7}" srcId="{6994519E-CB04-4142-896A-BAE2579FDB71}" destId="{30883440-1231-4B25-AFD7-D7606F3FABE3}" srcOrd="1" destOrd="0" parTransId="{758E5775-47F1-4BA7-B705-478FA1399DD4}" sibTransId="{EAD0B2FE-409C-489E-8FD3-37741C1BF8C1}"/>
    <dgm:cxn modelId="{F4F3BFC1-E432-4342-9181-5FAE7B64BF30}" type="presOf" srcId="{CD9B7E07-3ABF-4E9A-9B23-48008BD48695}" destId="{39EF0D40-5621-4E29-84E6-F3F17E899373}" srcOrd="0" destOrd="0" presId="urn:microsoft.com/office/officeart/2005/8/layout/vList5"/>
    <dgm:cxn modelId="{895B80C2-BBCB-4DE9-91DE-8DB2F0826F66}" srcId="{1B5A18DA-AD93-4D04-B109-D6F01BE152F9}" destId="{182C602B-02F3-4CC7-B8F5-224FA2E4EF31}" srcOrd="0" destOrd="0" parTransId="{186A253A-F23F-496D-97FD-7BD85E4DA066}" sibTransId="{47904880-828C-4B1A-A348-AD62F0D4E3AF}"/>
    <dgm:cxn modelId="{9F2C1EC3-0374-4B0D-BCA3-77E14EB79CC5}" type="presOf" srcId="{AC33A72E-241C-45B4-BD73-32482C38C795}" destId="{75B757E3-B494-45AE-A945-8AA590419FC8}" srcOrd="0" destOrd="0" presId="urn:microsoft.com/office/officeart/2005/8/layout/vList5"/>
    <dgm:cxn modelId="{FF0F6DCD-D633-4834-967D-63149D67E208}" srcId="{AC33A72E-241C-45B4-BD73-32482C38C795}" destId="{95F0B58F-A74B-484F-9A80-EDCA941F09D1}" srcOrd="0" destOrd="0" parTransId="{AFD514F1-15A8-4EF6-8200-C90D9A1B73CE}" sibTransId="{08B1B3F0-3DA5-4AC0-B3DD-B19DF07F7FC6}"/>
    <dgm:cxn modelId="{FC5219F1-F7F6-4CC6-BB6E-31EEAFA18999}" srcId="{C1783D18-1749-4877-8458-C5B32FE8C565}" destId="{3DB8A1C2-3E1B-4F4D-AD61-3CD6510CE4F6}" srcOrd="0" destOrd="0" parTransId="{3F4B6DE2-650D-46FB-8139-F16AA57FC775}" sibTransId="{FD60DB27-92E3-48CB-8901-5F29F725EDF0}"/>
    <dgm:cxn modelId="{79EC48FB-8F06-4CE6-8A0C-E06B156709CB}" srcId="{6994519E-CB04-4142-896A-BAE2579FDB71}" destId="{C1783D18-1749-4877-8458-C5B32FE8C565}" srcOrd="3" destOrd="0" parTransId="{3E081323-7721-4A41-B553-E96A0F7E2462}" sibTransId="{35B34CE8-72DB-43AB-962E-F2850983BABE}"/>
    <dgm:cxn modelId="{216DE489-4F66-48CB-9C95-AF316C8DF74C}" type="presParOf" srcId="{201A4B8A-CD4C-47D8-AC61-B7A0654977AD}" destId="{4E33DDC7-48BE-44F1-8939-69D406B68C08}" srcOrd="0" destOrd="0" presId="urn:microsoft.com/office/officeart/2005/8/layout/vList5"/>
    <dgm:cxn modelId="{5620343A-08B4-4A0E-9A28-6D7FE6DC4ED9}" type="presParOf" srcId="{4E33DDC7-48BE-44F1-8939-69D406B68C08}" destId="{39EF0D40-5621-4E29-84E6-F3F17E899373}" srcOrd="0" destOrd="0" presId="urn:microsoft.com/office/officeart/2005/8/layout/vList5"/>
    <dgm:cxn modelId="{063080F6-83E1-45D1-A3D2-8544B624E2A7}" type="presParOf" srcId="{4E33DDC7-48BE-44F1-8939-69D406B68C08}" destId="{17F1A8F6-FEDF-489A-AE7E-2483157149B6}" srcOrd="1" destOrd="0" presId="urn:microsoft.com/office/officeart/2005/8/layout/vList5"/>
    <dgm:cxn modelId="{3B2CDBF5-079B-474E-8C5C-E88B95C598A1}" type="presParOf" srcId="{201A4B8A-CD4C-47D8-AC61-B7A0654977AD}" destId="{9E9DCB50-D5A1-43F6-B4A4-17CC0A61B708}" srcOrd="1" destOrd="0" presId="urn:microsoft.com/office/officeart/2005/8/layout/vList5"/>
    <dgm:cxn modelId="{E69377C0-070F-4049-816D-5135EA0999B8}" type="presParOf" srcId="{201A4B8A-CD4C-47D8-AC61-B7A0654977AD}" destId="{E13C7E06-DFAA-44D4-A1F4-30E29B095370}" srcOrd="2" destOrd="0" presId="urn:microsoft.com/office/officeart/2005/8/layout/vList5"/>
    <dgm:cxn modelId="{FD323F61-F18B-4CFB-AB1D-E0447D76502A}" type="presParOf" srcId="{E13C7E06-DFAA-44D4-A1F4-30E29B095370}" destId="{4D4F0223-86F7-44E8-8BE5-C9163EE3FE8B}" srcOrd="0" destOrd="0" presId="urn:microsoft.com/office/officeart/2005/8/layout/vList5"/>
    <dgm:cxn modelId="{ACF39781-A20E-452B-80A8-0AED7AE955D2}" type="presParOf" srcId="{E13C7E06-DFAA-44D4-A1F4-30E29B095370}" destId="{D0ECF57B-3736-43B3-BF00-CECF08BBEC73}" srcOrd="1" destOrd="0" presId="urn:microsoft.com/office/officeart/2005/8/layout/vList5"/>
    <dgm:cxn modelId="{941FD376-176E-4BBF-B5DF-1D7F35836B95}" type="presParOf" srcId="{201A4B8A-CD4C-47D8-AC61-B7A0654977AD}" destId="{6458E5A0-CD1F-44E0-AC79-F158F5F0D4FF}" srcOrd="3" destOrd="0" presId="urn:microsoft.com/office/officeart/2005/8/layout/vList5"/>
    <dgm:cxn modelId="{56E0289B-C390-4164-AAAA-57662704B9C8}" type="presParOf" srcId="{201A4B8A-CD4C-47D8-AC61-B7A0654977AD}" destId="{F81D334E-2578-4DC5-ABC6-FC8ADD1BB41A}" srcOrd="4" destOrd="0" presId="urn:microsoft.com/office/officeart/2005/8/layout/vList5"/>
    <dgm:cxn modelId="{B9F7F7A8-E6B2-4609-BC79-B7DD9B7C7879}" type="presParOf" srcId="{F81D334E-2578-4DC5-ABC6-FC8ADD1BB41A}" destId="{75B757E3-B494-45AE-A945-8AA590419FC8}" srcOrd="0" destOrd="0" presId="urn:microsoft.com/office/officeart/2005/8/layout/vList5"/>
    <dgm:cxn modelId="{82335BC8-5B8A-42AD-A471-3A195BBEEAF6}" type="presParOf" srcId="{F81D334E-2578-4DC5-ABC6-FC8ADD1BB41A}" destId="{0DBC2B98-8FBA-419F-8590-69DE88A5B1E0}" srcOrd="1" destOrd="0" presId="urn:microsoft.com/office/officeart/2005/8/layout/vList5"/>
    <dgm:cxn modelId="{E7201A05-D58E-447A-A7BE-E347E0901AED}" type="presParOf" srcId="{201A4B8A-CD4C-47D8-AC61-B7A0654977AD}" destId="{9ACD4B65-2CE4-441B-9630-2148D0C5EE3E}" srcOrd="5" destOrd="0" presId="urn:microsoft.com/office/officeart/2005/8/layout/vList5"/>
    <dgm:cxn modelId="{508C0C2A-09F7-4FEB-B0AC-63100A898A21}" type="presParOf" srcId="{201A4B8A-CD4C-47D8-AC61-B7A0654977AD}" destId="{5395C60E-4255-4F38-A56C-B6C916F5C8D0}" srcOrd="6" destOrd="0" presId="urn:microsoft.com/office/officeart/2005/8/layout/vList5"/>
    <dgm:cxn modelId="{6DBB10C7-A343-48BD-A63C-72DBE6DF4548}" type="presParOf" srcId="{5395C60E-4255-4F38-A56C-B6C916F5C8D0}" destId="{A17BB10D-BBBB-488A-892B-7133DD894268}" srcOrd="0" destOrd="0" presId="urn:microsoft.com/office/officeart/2005/8/layout/vList5"/>
    <dgm:cxn modelId="{A3B03096-1975-4920-8829-0E31BF8FB1D5}" type="presParOf" srcId="{5395C60E-4255-4F38-A56C-B6C916F5C8D0}" destId="{DB0E862C-FB54-411F-A616-C3A541B2AEE6}" srcOrd="1" destOrd="0" presId="urn:microsoft.com/office/officeart/2005/8/layout/vList5"/>
    <dgm:cxn modelId="{BD1D450D-FB80-450A-890D-6712ED8C4721}" type="presParOf" srcId="{201A4B8A-CD4C-47D8-AC61-B7A0654977AD}" destId="{9E4B72B5-1854-4621-BD54-24259BD83DBA}" srcOrd="7" destOrd="0" presId="urn:microsoft.com/office/officeart/2005/8/layout/vList5"/>
    <dgm:cxn modelId="{2F267020-BFA4-433B-BCF9-17F2DFBDB7A4}" type="presParOf" srcId="{201A4B8A-CD4C-47D8-AC61-B7A0654977AD}" destId="{0CCA6D06-27E4-4641-95E4-FE97C1C639F5}" srcOrd="8" destOrd="0" presId="urn:microsoft.com/office/officeart/2005/8/layout/vList5"/>
    <dgm:cxn modelId="{7FE7FC9D-C0C5-4503-9144-FDA3CD75AE6B}" type="presParOf" srcId="{0CCA6D06-27E4-4641-95E4-FE97C1C639F5}" destId="{937C32E2-21A7-4E68-814A-5A70102C2D83}" srcOrd="0" destOrd="0" presId="urn:microsoft.com/office/officeart/2005/8/layout/vList5"/>
    <dgm:cxn modelId="{FC55AF95-8C01-468C-9A28-3D8AB9F59F0F}" type="presParOf" srcId="{0CCA6D06-27E4-4641-95E4-FE97C1C639F5}" destId="{66A034EB-A1C1-47BC-9C59-B80A5D8838A4}" srcOrd="1" destOrd="0" presId="urn:microsoft.com/office/officeart/2005/8/layout/vList5"/>
    <dgm:cxn modelId="{41EEF0A5-741B-4C67-B8FD-7160784376ED}" type="presParOf" srcId="{201A4B8A-CD4C-47D8-AC61-B7A0654977AD}" destId="{5A1286EC-EB7F-414A-857D-67928F7AA22A}" srcOrd="9" destOrd="0" presId="urn:microsoft.com/office/officeart/2005/8/layout/vList5"/>
    <dgm:cxn modelId="{7B392839-0B00-4259-9D06-E5B981885969}" type="presParOf" srcId="{201A4B8A-CD4C-47D8-AC61-B7A0654977AD}" destId="{21BC3CA9-B5B3-4719-826B-F35C4C37FEFC}" srcOrd="10" destOrd="0" presId="urn:microsoft.com/office/officeart/2005/8/layout/vList5"/>
    <dgm:cxn modelId="{13522546-225B-460F-81DD-5832F8142E1D}" type="presParOf" srcId="{21BC3CA9-B5B3-4719-826B-F35C4C37FEFC}" destId="{EB7C594F-DF33-46C2-8533-C8E597EDAFA0}" srcOrd="0" destOrd="0" presId="urn:microsoft.com/office/officeart/2005/8/layout/vList5"/>
    <dgm:cxn modelId="{F5D0CCE3-1C18-4ABD-8C35-9EDB7291D252}" type="presParOf" srcId="{21BC3CA9-B5B3-4719-826B-F35C4C37FEFC}" destId="{A76D492D-43CE-43E1-A7CC-E28DB45D66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94519E-CB04-4142-896A-BAE2579FDB71}"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GB"/>
        </a:p>
      </dgm:t>
    </dgm:pt>
    <dgm:pt modelId="{30883440-1231-4B25-AFD7-D7606F3FABE3}">
      <dgm:prSet custT="1"/>
      <dgm:spPr/>
      <dgm:t>
        <a:bodyPr/>
        <a:lstStyle/>
        <a:p>
          <a:r>
            <a:rPr lang="en-GB" sz="1800" b="0" dirty="0"/>
            <a:t> Extend appointment times </a:t>
          </a:r>
        </a:p>
      </dgm:t>
    </dgm:pt>
    <dgm:pt modelId="{758E5775-47F1-4BA7-B705-478FA1399DD4}" type="parTrans" cxnId="{F3525CB3-206F-4AEB-89F2-CD4764F50FD7}">
      <dgm:prSet/>
      <dgm:spPr/>
      <dgm:t>
        <a:bodyPr/>
        <a:lstStyle/>
        <a:p>
          <a:endParaRPr lang="en-GB" sz="3200" b="0"/>
        </a:p>
      </dgm:t>
    </dgm:pt>
    <dgm:pt modelId="{EAD0B2FE-409C-489E-8FD3-37741C1BF8C1}" type="sibTrans" cxnId="{F3525CB3-206F-4AEB-89F2-CD4764F50FD7}">
      <dgm:prSet/>
      <dgm:spPr/>
      <dgm:t>
        <a:bodyPr/>
        <a:lstStyle/>
        <a:p>
          <a:endParaRPr lang="en-GB" sz="3200" b="0"/>
        </a:p>
      </dgm:t>
    </dgm:pt>
    <dgm:pt modelId="{630A767E-B4BA-4F2D-A76B-201974AC5719}">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Use of clinical Judgment when patient required  longer appointment, during that appointment other clinical domains where reviewed like, Blood pressure reviews, Height &amp;weight measurements, smoking status and alcohol intake  as part of an overall review </a:t>
          </a:r>
        </a:p>
      </dgm:t>
    </dgm:pt>
    <dgm:pt modelId="{552FB05C-8F50-49AC-A091-43F1398582A9}" type="parTrans" cxnId="{042A1F76-DD5E-4D30-A265-9763287223B6}">
      <dgm:prSet/>
      <dgm:spPr/>
      <dgm:t>
        <a:bodyPr/>
        <a:lstStyle/>
        <a:p>
          <a:endParaRPr lang="en-GB" sz="3200" b="0"/>
        </a:p>
      </dgm:t>
    </dgm:pt>
    <dgm:pt modelId="{E6CBD9E9-3073-4E6F-A0EF-1AC6D42409CD}" type="sibTrans" cxnId="{042A1F76-DD5E-4D30-A265-9763287223B6}">
      <dgm:prSet/>
      <dgm:spPr/>
      <dgm:t>
        <a:bodyPr/>
        <a:lstStyle/>
        <a:p>
          <a:endParaRPr lang="en-GB" sz="3200" b="0"/>
        </a:p>
      </dgm:t>
    </dgm:pt>
    <dgm:pt modelId="{AC33A72E-241C-45B4-BD73-32482C38C795}">
      <dgm:prSet custT="1"/>
      <dgm:spPr/>
      <dgm:t>
        <a:bodyPr/>
        <a:lstStyle/>
        <a:p>
          <a:r>
            <a:rPr lang="en-GB" sz="1800" b="0" dirty="0"/>
            <a:t>Walking clinics  to allow opportunistic reviews </a:t>
          </a:r>
        </a:p>
      </dgm:t>
    </dgm:pt>
    <dgm:pt modelId="{5B4A0CDA-7711-4732-B040-11C00E1E207B}" type="parTrans" cxnId="{BD99631C-CDA5-48F5-B0DB-259886169F7F}">
      <dgm:prSet/>
      <dgm:spPr/>
      <dgm:t>
        <a:bodyPr/>
        <a:lstStyle/>
        <a:p>
          <a:endParaRPr lang="en-GB" sz="3200" b="0"/>
        </a:p>
      </dgm:t>
    </dgm:pt>
    <dgm:pt modelId="{10688319-E1BB-40CD-B70B-FA50D4B9CCF1}" type="sibTrans" cxnId="{BD99631C-CDA5-48F5-B0DB-259886169F7F}">
      <dgm:prSet/>
      <dgm:spPr/>
      <dgm:t>
        <a:bodyPr/>
        <a:lstStyle/>
        <a:p>
          <a:endParaRPr lang="en-GB" sz="3200" b="0"/>
        </a:p>
      </dgm:t>
    </dgm:pt>
    <dgm:pt modelId="{95F0B58F-A74B-484F-9A80-EDCA941F09D1}">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Major challenge was to get healthy patients to do bloods test so we decided to offer walking  clinics with HCA and opportunistically offer for blood test to be done in house /Practice at the first point of contact with patients </a:t>
          </a:r>
        </a:p>
      </dgm:t>
    </dgm:pt>
    <dgm:pt modelId="{AFD514F1-15A8-4EF6-8200-C90D9A1B73CE}" type="parTrans" cxnId="{FF0F6DCD-D633-4834-967D-63149D67E208}">
      <dgm:prSet/>
      <dgm:spPr/>
      <dgm:t>
        <a:bodyPr/>
        <a:lstStyle/>
        <a:p>
          <a:endParaRPr lang="en-GB" sz="3200" b="0"/>
        </a:p>
      </dgm:t>
    </dgm:pt>
    <dgm:pt modelId="{08B1B3F0-3DA5-4AC0-B3DD-B19DF07F7FC6}" type="sibTrans" cxnId="{FF0F6DCD-D633-4834-967D-63149D67E208}">
      <dgm:prSet/>
      <dgm:spPr/>
      <dgm:t>
        <a:bodyPr/>
        <a:lstStyle/>
        <a:p>
          <a:endParaRPr lang="en-GB" sz="3200" b="0"/>
        </a:p>
      </dgm:t>
    </dgm:pt>
    <dgm:pt modelId="{C1783D18-1749-4877-8458-C5B32FE8C565}">
      <dgm:prSet custT="1"/>
      <dgm:spPr/>
      <dgm:t>
        <a:bodyPr/>
        <a:lstStyle/>
        <a:p>
          <a:r>
            <a:rPr lang="en-GB" sz="1800" b="0" dirty="0"/>
            <a:t>Walking away from diabetes /Live well referral </a:t>
          </a:r>
        </a:p>
      </dgm:t>
    </dgm:pt>
    <dgm:pt modelId="{3E081323-7721-4A41-B553-E96A0F7E2462}" type="parTrans" cxnId="{79EC48FB-8F06-4CE6-8A0C-E06B156709CB}">
      <dgm:prSet/>
      <dgm:spPr/>
      <dgm:t>
        <a:bodyPr/>
        <a:lstStyle/>
        <a:p>
          <a:endParaRPr lang="en-GB" sz="3200" b="0"/>
        </a:p>
      </dgm:t>
    </dgm:pt>
    <dgm:pt modelId="{35B34CE8-72DB-43AB-962E-F2850983BABE}" type="sibTrans" cxnId="{79EC48FB-8F06-4CE6-8A0C-E06B156709CB}">
      <dgm:prSet/>
      <dgm:spPr/>
      <dgm:t>
        <a:bodyPr/>
        <a:lstStyle/>
        <a:p>
          <a:endParaRPr lang="en-GB" sz="3200" b="0"/>
        </a:p>
      </dgm:t>
    </dgm:pt>
    <dgm:pt modelId="{3DB8A1C2-3E1B-4F4D-AD61-3CD6510CE4F6}">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Patient who did not take on the offer to be referred to NDPP programme where offered alternative options like Walking Away from diabetes, healthy leaving referral via the live well coaches  </a:t>
          </a:r>
        </a:p>
      </dgm:t>
    </dgm:pt>
    <dgm:pt modelId="{3F4B6DE2-650D-46FB-8139-F16AA57FC775}" type="parTrans" cxnId="{FC5219F1-F7F6-4CC6-BB6E-31EEAFA18999}">
      <dgm:prSet/>
      <dgm:spPr/>
      <dgm:t>
        <a:bodyPr/>
        <a:lstStyle/>
        <a:p>
          <a:endParaRPr lang="en-GB" sz="3200" b="0"/>
        </a:p>
      </dgm:t>
    </dgm:pt>
    <dgm:pt modelId="{FD60DB27-92E3-48CB-8901-5F29F725EDF0}" type="sibTrans" cxnId="{FC5219F1-F7F6-4CC6-BB6E-31EEAFA18999}">
      <dgm:prSet/>
      <dgm:spPr/>
      <dgm:t>
        <a:bodyPr/>
        <a:lstStyle/>
        <a:p>
          <a:endParaRPr lang="en-GB" sz="3200" b="0"/>
        </a:p>
      </dgm:t>
    </dgm:pt>
    <dgm:pt modelId="{9836FFD2-1A90-40E7-97CA-EF0015FC75B1}">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Nominated clinician reviewed and monitored clinics regularly and worked closely with the wider team, provided regular training when required, and made sure to be reachable to provide overall support    </a:t>
          </a:r>
        </a:p>
      </dgm:t>
    </dgm:pt>
    <dgm:pt modelId="{A5A9FCFC-EE09-480B-AD60-312C733CAFE5}" type="parTrans" cxnId="{DC6ACE30-A3C9-440F-B31B-AE8D1B3C8D07}">
      <dgm:prSet/>
      <dgm:spPr/>
      <dgm:t>
        <a:bodyPr/>
        <a:lstStyle/>
        <a:p>
          <a:endParaRPr lang="en-GB"/>
        </a:p>
      </dgm:t>
    </dgm:pt>
    <dgm:pt modelId="{6E9AE217-7B7D-4A55-989D-5E8AB59493EC}" type="sibTrans" cxnId="{DC6ACE30-A3C9-440F-B31B-AE8D1B3C8D07}">
      <dgm:prSet/>
      <dgm:spPr/>
      <dgm:t>
        <a:bodyPr/>
        <a:lstStyle/>
        <a:p>
          <a:endParaRPr lang="en-GB"/>
        </a:p>
      </dgm:t>
    </dgm:pt>
    <dgm:pt modelId="{CD9B7E07-3ABF-4E9A-9B23-48008BD48695}">
      <dgm:prSet custT="1"/>
      <dgm:spPr/>
      <dgm:t>
        <a:bodyPr/>
        <a:lstStyle/>
        <a:p>
          <a:r>
            <a:rPr lang="en-GB" sz="1800" b="0" dirty="0"/>
            <a:t>Creating self booking option  </a:t>
          </a:r>
        </a:p>
      </dgm:t>
    </dgm:pt>
    <dgm:pt modelId="{3C458AFA-23D2-46FC-A96F-58D2E453939C}" type="sibTrans" cxnId="{2D236B76-D9D4-42F8-84C0-B739E6183592}">
      <dgm:prSet/>
      <dgm:spPr/>
      <dgm:t>
        <a:bodyPr/>
        <a:lstStyle/>
        <a:p>
          <a:endParaRPr lang="en-GB" sz="3200" b="0"/>
        </a:p>
      </dgm:t>
    </dgm:pt>
    <dgm:pt modelId="{B5F507C5-14F8-4FBC-9417-CC560931F957}" type="parTrans" cxnId="{2D236B76-D9D4-42F8-84C0-B739E6183592}">
      <dgm:prSet/>
      <dgm:spPr/>
      <dgm:t>
        <a:bodyPr/>
        <a:lstStyle/>
        <a:p>
          <a:endParaRPr lang="en-GB" sz="3200" b="0"/>
        </a:p>
      </dgm:t>
    </dgm:pt>
    <dgm:pt modelId="{E046312D-887E-4E67-B684-3218CD3338F5}">
      <dgm:prSet custT="1">
        <dgm:style>
          <a:lnRef idx="2">
            <a:schemeClr val="accent1"/>
          </a:lnRef>
          <a:fillRef idx="1">
            <a:schemeClr val="lt1"/>
          </a:fillRef>
          <a:effectRef idx="0">
            <a:schemeClr val="accent1"/>
          </a:effectRef>
          <a:fontRef idx="minor">
            <a:schemeClr val="dk1"/>
          </a:fontRef>
        </dgm:style>
      </dgm:prSet>
      <dgm:spPr/>
      <dgm:t>
        <a:bodyPr/>
        <a:lstStyle/>
        <a:p>
          <a:r>
            <a:rPr lang="en-GB" sz="1200" b="0" dirty="0"/>
            <a:t>Create self booking clinics via </a:t>
          </a:r>
          <a:r>
            <a:rPr lang="en-GB" sz="1200" b="0" dirty="0" err="1"/>
            <a:t>Accurx</a:t>
          </a:r>
          <a:r>
            <a:rPr lang="en-GB" sz="1200" b="0" dirty="0"/>
            <a:t> in order to release pressure for the admin /Reception at the same time to offer  easy access to patient </a:t>
          </a:r>
        </a:p>
      </dgm:t>
    </dgm:pt>
    <dgm:pt modelId="{D5DA8497-03C9-4A14-9E85-529005B65973}" type="sibTrans" cxnId="{A3935F8D-1E2C-4809-A87D-E4A70354D93B}">
      <dgm:prSet/>
      <dgm:spPr/>
      <dgm:t>
        <a:bodyPr/>
        <a:lstStyle/>
        <a:p>
          <a:endParaRPr lang="en-GB" sz="3200" b="0"/>
        </a:p>
      </dgm:t>
    </dgm:pt>
    <dgm:pt modelId="{F32BCBE8-6D63-4D63-A9F1-ABEE50914CCA}" type="parTrans" cxnId="{A3935F8D-1E2C-4809-A87D-E4A70354D93B}">
      <dgm:prSet/>
      <dgm:spPr/>
      <dgm:t>
        <a:bodyPr/>
        <a:lstStyle/>
        <a:p>
          <a:endParaRPr lang="en-GB" sz="3200" b="0"/>
        </a:p>
      </dgm:t>
    </dgm:pt>
    <dgm:pt modelId="{B692308D-6CAE-43B1-8B12-C5FB224299AF}">
      <dgm:prSet custT="1"/>
      <dgm:spPr/>
      <dgm:t>
        <a:bodyPr/>
        <a:lstStyle/>
        <a:p>
          <a:pPr marL="0" lvl="0" indent="0" algn="l" defTabSz="1066800">
            <a:lnSpc>
              <a:spcPct val="90000"/>
            </a:lnSpc>
            <a:spcBef>
              <a:spcPct val="0"/>
            </a:spcBef>
            <a:spcAft>
              <a:spcPct val="35000"/>
            </a:spcAft>
            <a:buNone/>
          </a:pPr>
          <a:r>
            <a:rPr lang="en-GB" sz="1800" b="0" kern="1200" dirty="0">
              <a:latin typeface="Calibri" panose="020F0502020204030204"/>
              <a:ea typeface="+mn-ea"/>
              <a:cs typeface="+mn-cs"/>
            </a:rPr>
            <a:t> Overviewing monitoring  </a:t>
          </a:r>
        </a:p>
      </dgm:t>
    </dgm:pt>
    <dgm:pt modelId="{AC7F102C-553B-4AE3-9071-9ECCE044EA77}" type="sibTrans" cxnId="{01E0870C-CD09-41F9-828F-1ED1ABD4153D}">
      <dgm:prSet/>
      <dgm:spPr/>
      <dgm:t>
        <a:bodyPr/>
        <a:lstStyle/>
        <a:p>
          <a:endParaRPr lang="en-GB"/>
        </a:p>
      </dgm:t>
    </dgm:pt>
    <dgm:pt modelId="{C76F2036-595E-424D-BF42-D548576773B6}" type="parTrans" cxnId="{01E0870C-CD09-41F9-828F-1ED1ABD4153D}">
      <dgm:prSet/>
      <dgm:spPr/>
      <dgm:t>
        <a:bodyPr/>
        <a:lstStyle/>
        <a:p>
          <a:endParaRPr lang="en-GB"/>
        </a:p>
      </dgm:t>
    </dgm:pt>
    <dgm:pt modelId="{201A4B8A-CD4C-47D8-AC61-B7A0654977AD}" type="pres">
      <dgm:prSet presAssocID="{6994519E-CB04-4142-896A-BAE2579FDB71}" presName="Name0" presStyleCnt="0">
        <dgm:presLayoutVars>
          <dgm:dir/>
          <dgm:animLvl val="lvl"/>
          <dgm:resizeHandles val="exact"/>
        </dgm:presLayoutVars>
      </dgm:prSet>
      <dgm:spPr/>
    </dgm:pt>
    <dgm:pt modelId="{4E33DDC7-48BE-44F1-8939-69D406B68C08}" type="pres">
      <dgm:prSet presAssocID="{CD9B7E07-3ABF-4E9A-9B23-48008BD48695}" presName="linNode" presStyleCnt="0"/>
      <dgm:spPr/>
    </dgm:pt>
    <dgm:pt modelId="{39EF0D40-5621-4E29-84E6-F3F17E899373}" type="pres">
      <dgm:prSet presAssocID="{CD9B7E07-3ABF-4E9A-9B23-48008BD48695}" presName="parentText" presStyleLbl="node1" presStyleIdx="0" presStyleCnt="5" custScaleX="69936" custScaleY="60362" custLinFactNeighborX="-1379" custLinFactNeighborY="8066">
        <dgm:presLayoutVars>
          <dgm:chMax val="1"/>
          <dgm:bulletEnabled val="1"/>
        </dgm:presLayoutVars>
      </dgm:prSet>
      <dgm:spPr/>
    </dgm:pt>
    <dgm:pt modelId="{17F1A8F6-FEDF-489A-AE7E-2483157149B6}" type="pres">
      <dgm:prSet presAssocID="{CD9B7E07-3ABF-4E9A-9B23-48008BD48695}" presName="descendantText" presStyleLbl="alignAccFollowNode1" presStyleIdx="0" presStyleCnt="5" custScaleX="117025" custScaleY="101319" custLinFactNeighborX="-311" custLinFactNeighborY="-38">
        <dgm:presLayoutVars>
          <dgm:bulletEnabled val="1"/>
        </dgm:presLayoutVars>
      </dgm:prSet>
      <dgm:spPr/>
    </dgm:pt>
    <dgm:pt modelId="{9E9DCB50-D5A1-43F6-B4A4-17CC0A61B708}" type="pres">
      <dgm:prSet presAssocID="{3C458AFA-23D2-46FC-A96F-58D2E453939C}" presName="sp" presStyleCnt="0"/>
      <dgm:spPr/>
    </dgm:pt>
    <dgm:pt modelId="{E13C7E06-DFAA-44D4-A1F4-30E29B095370}" type="pres">
      <dgm:prSet presAssocID="{30883440-1231-4B25-AFD7-D7606F3FABE3}" presName="linNode" presStyleCnt="0"/>
      <dgm:spPr/>
    </dgm:pt>
    <dgm:pt modelId="{4D4F0223-86F7-44E8-8BE5-C9163EE3FE8B}" type="pres">
      <dgm:prSet presAssocID="{30883440-1231-4B25-AFD7-D7606F3FABE3}" presName="parentText" presStyleLbl="node1" presStyleIdx="1" presStyleCnt="5" custScaleX="69936" custScaleY="60362" custLinFactNeighborX="-19" custLinFactNeighborY="643">
        <dgm:presLayoutVars>
          <dgm:chMax val="1"/>
          <dgm:bulletEnabled val="1"/>
        </dgm:presLayoutVars>
      </dgm:prSet>
      <dgm:spPr/>
    </dgm:pt>
    <dgm:pt modelId="{D0ECF57B-3736-43B3-BF00-CECF08BBEC73}" type="pres">
      <dgm:prSet presAssocID="{30883440-1231-4B25-AFD7-D7606F3FABE3}" presName="descendantText" presStyleLbl="alignAccFollowNode1" presStyleIdx="1" presStyleCnt="5" custScaleX="117025" custScaleY="101319">
        <dgm:presLayoutVars>
          <dgm:bulletEnabled val="1"/>
        </dgm:presLayoutVars>
      </dgm:prSet>
      <dgm:spPr/>
    </dgm:pt>
    <dgm:pt modelId="{6458E5A0-CD1F-44E0-AC79-F158F5F0D4FF}" type="pres">
      <dgm:prSet presAssocID="{EAD0B2FE-409C-489E-8FD3-37741C1BF8C1}" presName="sp" presStyleCnt="0"/>
      <dgm:spPr/>
    </dgm:pt>
    <dgm:pt modelId="{F81D334E-2578-4DC5-ABC6-FC8ADD1BB41A}" type="pres">
      <dgm:prSet presAssocID="{AC33A72E-241C-45B4-BD73-32482C38C795}" presName="linNode" presStyleCnt="0"/>
      <dgm:spPr/>
    </dgm:pt>
    <dgm:pt modelId="{75B757E3-B494-45AE-A945-8AA590419FC8}" type="pres">
      <dgm:prSet presAssocID="{AC33A72E-241C-45B4-BD73-32482C38C795}" presName="parentText" presStyleLbl="node1" presStyleIdx="2" presStyleCnt="5" custScaleX="69936" custScaleY="60362">
        <dgm:presLayoutVars>
          <dgm:chMax val="1"/>
          <dgm:bulletEnabled val="1"/>
        </dgm:presLayoutVars>
      </dgm:prSet>
      <dgm:spPr/>
    </dgm:pt>
    <dgm:pt modelId="{0DBC2B98-8FBA-419F-8590-69DE88A5B1E0}" type="pres">
      <dgm:prSet presAssocID="{AC33A72E-241C-45B4-BD73-32482C38C795}" presName="descendantText" presStyleLbl="alignAccFollowNode1" presStyleIdx="2" presStyleCnt="5" custScaleX="117025" custScaleY="101319" custLinFactNeighborX="-345" custLinFactNeighborY="-1546">
        <dgm:presLayoutVars>
          <dgm:bulletEnabled val="1"/>
        </dgm:presLayoutVars>
      </dgm:prSet>
      <dgm:spPr/>
    </dgm:pt>
    <dgm:pt modelId="{9ACD4B65-2CE4-441B-9630-2148D0C5EE3E}" type="pres">
      <dgm:prSet presAssocID="{10688319-E1BB-40CD-B70B-FA50D4B9CCF1}" presName="sp" presStyleCnt="0"/>
      <dgm:spPr/>
    </dgm:pt>
    <dgm:pt modelId="{5395C60E-4255-4F38-A56C-B6C916F5C8D0}" type="pres">
      <dgm:prSet presAssocID="{C1783D18-1749-4877-8458-C5B32FE8C565}" presName="linNode" presStyleCnt="0"/>
      <dgm:spPr/>
    </dgm:pt>
    <dgm:pt modelId="{A17BB10D-BBBB-488A-892B-7133DD894268}" type="pres">
      <dgm:prSet presAssocID="{C1783D18-1749-4877-8458-C5B32FE8C565}" presName="parentText" presStyleLbl="node1" presStyleIdx="3" presStyleCnt="5" custScaleX="69936" custScaleY="60362" custLinFactNeighborX="-583" custLinFactNeighborY="4116">
        <dgm:presLayoutVars>
          <dgm:chMax val="1"/>
          <dgm:bulletEnabled val="1"/>
        </dgm:presLayoutVars>
      </dgm:prSet>
      <dgm:spPr/>
    </dgm:pt>
    <dgm:pt modelId="{DB0E862C-FB54-411F-A616-C3A541B2AEE6}" type="pres">
      <dgm:prSet presAssocID="{C1783D18-1749-4877-8458-C5B32FE8C565}" presName="descendantText" presStyleLbl="alignAccFollowNode1" presStyleIdx="3" presStyleCnt="5" custScaleX="117025" custScaleY="101319" custLinFactNeighborX="3489" custLinFactNeighborY="-1546">
        <dgm:presLayoutVars>
          <dgm:bulletEnabled val="1"/>
        </dgm:presLayoutVars>
      </dgm:prSet>
      <dgm:spPr/>
    </dgm:pt>
    <dgm:pt modelId="{9E4B72B5-1854-4621-BD54-24259BD83DBA}" type="pres">
      <dgm:prSet presAssocID="{35B34CE8-72DB-43AB-962E-F2850983BABE}" presName="sp" presStyleCnt="0"/>
      <dgm:spPr/>
    </dgm:pt>
    <dgm:pt modelId="{21BC3CA9-B5B3-4719-826B-F35C4C37FEFC}" type="pres">
      <dgm:prSet presAssocID="{B692308D-6CAE-43B1-8B12-C5FB224299AF}" presName="linNode" presStyleCnt="0"/>
      <dgm:spPr/>
    </dgm:pt>
    <dgm:pt modelId="{EB7C594F-DF33-46C2-8533-C8E597EDAFA0}" type="pres">
      <dgm:prSet presAssocID="{B692308D-6CAE-43B1-8B12-C5FB224299AF}" presName="parentText" presStyleLbl="node1" presStyleIdx="4" presStyleCnt="5" custScaleX="69936" custScaleY="60362" custLinFactNeighborX="-991" custLinFactNeighborY="1029">
        <dgm:presLayoutVars>
          <dgm:chMax val="1"/>
          <dgm:bulletEnabled val="1"/>
        </dgm:presLayoutVars>
      </dgm:prSet>
      <dgm:spPr/>
    </dgm:pt>
    <dgm:pt modelId="{A76D492D-43CE-43E1-A7CC-E28DB45D66F4}" type="pres">
      <dgm:prSet presAssocID="{B692308D-6CAE-43B1-8B12-C5FB224299AF}" presName="descendantText" presStyleLbl="alignAccFollowNode1" presStyleIdx="4" presStyleCnt="5" custScaleX="117025" custScaleY="101319" custLinFactNeighborX="-2038" custLinFactNeighborY="1305">
        <dgm:presLayoutVars>
          <dgm:bulletEnabled val="1"/>
        </dgm:presLayoutVars>
      </dgm:prSet>
      <dgm:spPr/>
    </dgm:pt>
  </dgm:ptLst>
  <dgm:cxnLst>
    <dgm:cxn modelId="{01E0870C-CD09-41F9-828F-1ED1ABD4153D}" srcId="{6994519E-CB04-4142-896A-BAE2579FDB71}" destId="{B692308D-6CAE-43B1-8B12-C5FB224299AF}" srcOrd="4" destOrd="0" parTransId="{C76F2036-595E-424D-BF42-D548576773B6}" sibTransId="{AC7F102C-553B-4AE3-9071-9ECCE044EA77}"/>
    <dgm:cxn modelId="{58B53712-9563-41FC-BEB3-55C64A0D8653}" type="presOf" srcId="{630A767E-B4BA-4F2D-A76B-201974AC5719}" destId="{D0ECF57B-3736-43B3-BF00-CECF08BBEC73}" srcOrd="0" destOrd="0" presId="urn:microsoft.com/office/officeart/2005/8/layout/vList5"/>
    <dgm:cxn modelId="{BD99631C-CDA5-48F5-B0DB-259886169F7F}" srcId="{6994519E-CB04-4142-896A-BAE2579FDB71}" destId="{AC33A72E-241C-45B4-BD73-32482C38C795}" srcOrd="2" destOrd="0" parTransId="{5B4A0CDA-7711-4732-B040-11C00E1E207B}" sibTransId="{10688319-E1BB-40CD-B70B-FA50D4B9CCF1}"/>
    <dgm:cxn modelId="{5B868A27-8FC1-4F33-8377-F6F81758490E}" type="presOf" srcId="{95F0B58F-A74B-484F-9A80-EDCA941F09D1}" destId="{0DBC2B98-8FBA-419F-8590-69DE88A5B1E0}" srcOrd="0" destOrd="0" presId="urn:microsoft.com/office/officeart/2005/8/layout/vList5"/>
    <dgm:cxn modelId="{DC6ACE30-A3C9-440F-B31B-AE8D1B3C8D07}" srcId="{B692308D-6CAE-43B1-8B12-C5FB224299AF}" destId="{9836FFD2-1A90-40E7-97CA-EF0015FC75B1}" srcOrd="0" destOrd="0" parTransId="{A5A9FCFC-EE09-480B-AD60-312C733CAFE5}" sibTransId="{6E9AE217-7B7D-4A55-989D-5E8AB59493EC}"/>
    <dgm:cxn modelId="{9228F85F-0165-4785-B8A3-57FE84A6DD03}" type="presOf" srcId="{30883440-1231-4B25-AFD7-D7606F3FABE3}" destId="{4D4F0223-86F7-44E8-8BE5-C9163EE3FE8B}" srcOrd="0" destOrd="0" presId="urn:microsoft.com/office/officeart/2005/8/layout/vList5"/>
    <dgm:cxn modelId="{4E14D172-15F9-419C-A922-768B15E341B9}" type="presOf" srcId="{E046312D-887E-4E67-B684-3218CD3338F5}" destId="{17F1A8F6-FEDF-489A-AE7E-2483157149B6}" srcOrd="0" destOrd="0" presId="urn:microsoft.com/office/officeart/2005/8/layout/vList5"/>
    <dgm:cxn modelId="{042A1F76-DD5E-4D30-A265-9763287223B6}" srcId="{30883440-1231-4B25-AFD7-D7606F3FABE3}" destId="{630A767E-B4BA-4F2D-A76B-201974AC5719}" srcOrd="0" destOrd="0" parTransId="{552FB05C-8F50-49AC-A091-43F1398582A9}" sibTransId="{E6CBD9E9-3073-4E6F-A0EF-1AC6D42409CD}"/>
    <dgm:cxn modelId="{2D236B76-D9D4-42F8-84C0-B739E6183592}" srcId="{6994519E-CB04-4142-896A-BAE2579FDB71}" destId="{CD9B7E07-3ABF-4E9A-9B23-48008BD48695}" srcOrd="0" destOrd="0" parTransId="{B5F507C5-14F8-4FBC-9417-CC560931F957}" sibTransId="{3C458AFA-23D2-46FC-A96F-58D2E453939C}"/>
    <dgm:cxn modelId="{FB29B25A-F487-4203-BA47-EC2293D72C2D}" type="presOf" srcId="{C1783D18-1749-4877-8458-C5B32FE8C565}" destId="{A17BB10D-BBBB-488A-892B-7133DD894268}" srcOrd="0" destOrd="0" presId="urn:microsoft.com/office/officeart/2005/8/layout/vList5"/>
    <dgm:cxn modelId="{7F5B157C-593B-4316-A870-DED538EE0FD6}" type="presOf" srcId="{B692308D-6CAE-43B1-8B12-C5FB224299AF}" destId="{EB7C594F-DF33-46C2-8533-C8E597EDAFA0}" srcOrd="0" destOrd="0" presId="urn:microsoft.com/office/officeart/2005/8/layout/vList5"/>
    <dgm:cxn modelId="{A3935F8D-1E2C-4809-A87D-E4A70354D93B}" srcId="{CD9B7E07-3ABF-4E9A-9B23-48008BD48695}" destId="{E046312D-887E-4E67-B684-3218CD3338F5}" srcOrd="0" destOrd="0" parTransId="{F32BCBE8-6D63-4D63-A9F1-ABEE50914CCA}" sibTransId="{D5DA8497-03C9-4A14-9E85-529005B65973}"/>
    <dgm:cxn modelId="{F8B1518F-8470-4B8D-A658-7B1335C636FC}" type="presOf" srcId="{3DB8A1C2-3E1B-4F4D-AD61-3CD6510CE4F6}" destId="{DB0E862C-FB54-411F-A616-C3A541B2AEE6}" srcOrd="0" destOrd="0" presId="urn:microsoft.com/office/officeart/2005/8/layout/vList5"/>
    <dgm:cxn modelId="{48844B93-95AF-4A87-BBEB-D8B180AAF633}" type="presOf" srcId="{9836FFD2-1A90-40E7-97CA-EF0015FC75B1}" destId="{A76D492D-43CE-43E1-A7CC-E28DB45D66F4}" srcOrd="0" destOrd="0" presId="urn:microsoft.com/office/officeart/2005/8/layout/vList5"/>
    <dgm:cxn modelId="{4A1E8797-3843-4A5A-A47C-691758994310}" type="presOf" srcId="{6994519E-CB04-4142-896A-BAE2579FDB71}" destId="{201A4B8A-CD4C-47D8-AC61-B7A0654977AD}" srcOrd="0" destOrd="0" presId="urn:microsoft.com/office/officeart/2005/8/layout/vList5"/>
    <dgm:cxn modelId="{F3525CB3-206F-4AEB-89F2-CD4764F50FD7}" srcId="{6994519E-CB04-4142-896A-BAE2579FDB71}" destId="{30883440-1231-4B25-AFD7-D7606F3FABE3}" srcOrd="1" destOrd="0" parTransId="{758E5775-47F1-4BA7-B705-478FA1399DD4}" sibTransId="{EAD0B2FE-409C-489E-8FD3-37741C1BF8C1}"/>
    <dgm:cxn modelId="{F4F3BFC1-E432-4342-9181-5FAE7B64BF30}" type="presOf" srcId="{CD9B7E07-3ABF-4E9A-9B23-48008BD48695}" destId="{39EF0D40-5621-4E29-84E6-F3F17E899373}" srcOrd="0" destOrd="0" presId="urn:microsoft.com/office/officeart/2005/8/layout/vList5"/>
    <dgm:cxn modelId="{9F2C1EC3-0374-4B0D-BCA3-77E14EB79CC5}" type="presOf" srcId="{AC33A72E-241C-45B4-BD73-32482C38C795}" destId="{75B757E3-B494-45AE-A945-8AA590419FC8}" srcOrd="0" destOrd="0" presId="urn:microsoft.com/office/officeart/2005/8/layout/vList5"/>
    <dgm:cxn modelId="{FF0F6DCD-D633-4834-967D-63149D67E208}" srcId="{AC33A72E-241C-45B4-BD73-32482C38C795}" destId="{95F0B58F-A74B-484F-9A80-EDCA941F09D1}" srcOrd="0" destOrd="0" parTransId="{AFD514F1-15A8-4EF6-8200-C90D9A1B73CE}" sibTransId="{08B1B3F0-3DA5-4AC0-B3DD-B19DF07F7FC6}"/>
    <dgm:cxn modelId="{FC5219F1-F7F6-4CC6-BB6E-31EEAFA18999}" srcId="{C1783D18-1749-4877-8458-C5B32FE8C565}" destId="{3DB8A1C2-3E1B-4F4D-AD61-3CD6510CE4F6}" srcOrd="0" destOrd="0" parTransId="{3F4B6DE2-650D-46FB-8139-F16AA57FC775}" sibTransId="{FD60DB27-92E3-48CB-8901-5F29F725EDF0}"/>
    <dgm:cxn modelId="{79EC48FB-8F06-4CE6-8A0C-E06B156709CB}" srcId="{6994519E-CB04-4142-896A-BAE2579FDB71}" destId="{C1783D18-1749-4877-8458-C5B32FE8C565}" srcOrd="3" destOrd="0" parTransId="{3E081323-7721-4A41-B553-E96A0F7E2462}" sibTransId="{35B34CE8-72DB-43AB-962E-F2850983BABE}"/>
    <dgm:cxn modelId="{216DE489-4F66-48CB-9C95-AF316C8DF74C}" type="presParOf" srcId="{201A4B8A-CD4C-47D8-AC61-B7A0654977AD}" destId="{4E33DDC7-48BE-44F1-8939-69D406B68C08}" srcOrd="0" destOrd="0" presId="urn:microsoft.com/office/officeart/2005/8/layout/vList5"/>
    <dgm:cxn modelId="{5620343A-08B4-4A0E-9A28-6D7FE6DC4ED9}" type="presParOf" srcId="{4E33DDC7-48BE-44F1-8939-69D406B68C08}" destId="{39EF0D40-5621-4E29-84E6-F3F17E899373}" srcOrd="0" destOrd="0" presId="urn:microsoft.com/office/officeart/2005/8/layout/vList5"/>
    <dgm:cxn modelId="{063080F6-83E1-45D1-A3D2-8544B624E2A7}" type="presParOf" srcId="{4E33DDC7-48BE-44F1-8939-69D406B68C08}" destId="{17F1A8F6-FEDF-489A-AE7E-2483157149B6}" srcOrd="1" destOrd="0" presId="urn:microsoft.com/office/officeart/2005/8/layout/vList5"/>
    <dgm:cxn modelId="{3B2CDBF5-079B-474E-8C5C-E88B95C598A1}" type="presParOf" srcId="{201A4B8A-CD4C-47D8-AC61-B7A0654977AD}" destId="{9E9DCB50-D5A1-43F6-B4A4-17CC0A61B708}" srcOrd="1" destOrd="0" presId="urn:microsoft.com/office/officeart/2005/8/layout/vList5"/>
    <dgm:cxn modelId="{E69377C0-070F-4049-816D-5135EA0999B8}" type="presParOf" srcId="{201A4B8A-CD4C-47D8-AC61-B7A0654977AD}" destId="{E13C7E06-DFAA-44D4-A1F4-30E29B095370}" srcOrd="2" destOrd="0" presId="urn:microsoft.com/office/officeart/2005/8/layout/vList5"/>
    <dgm:cxn modelId="{FD323F61-F18B-4CFB-AB1D-E0447D76502A}" type="presParOf" srcId="{E13C7E06-DFAA-44D4-A1F4-30E29B095370}" destId="{4D4F0223-86F7-44E8-8BE5-C9163EE3FE8B}" srcOrd="0" destOrd="0" presId="urn:microsoft.com/office/officeart/2005/8/layout/vList5"/>
    <dgm:cxn modelId="{ACF39781-A20E-452B-80A8-0AED7AE955D2}" type="presParOf" srcId="{E13C7E06-DFAA-44D4-A1F4-30E29B095370}" destId="{D0ECF57B-3736-43B3-BF00-CECF08BBEC73}" srcOrd="1" destOrd="0" presId="urn:microsoft.com/office/officeart/2005/8/layout/vList5"/>
    <dgm:cxn modelId="{941FD376-176E-4BBF-B5DF-1D7F35836B95}" type="presParOf" srcId="{201A4B8A-CD4C-47D8-AC61-B7A0654977AD}" destId="{6458E5A0-CD1F-44E0-AC79-F158F5F0D4FF}" srcOrd="3" destOrd="0" presId="urn:microsoft.com/office/officeart/2005/8/layout/vList5"/>
    <dgm:cxn modelId="{56E0289B-C390-4164-AAAA-57662704B9C8}" type="presParOf" srcId="{201A4B8A-CD4C-47D8-AC61-B7A0654977AD}" destId="{F81D334E-2578-4DC5-ABC6-FC8ADD1BB41A}" srcOrd="4" destOrd="0" presId="urn:microsoft.com/office/officeart/2005/8/layout/vList5"/>
    <dgm:cxn modelId="{B9F7F7A8-E6B2-4609-BC79-B7DD9B7C7879}" type="presParOf" srcId="{F81D334E-2578-4DC5-ABC6-FC8ADD1BB41A}" destId="{75B757E3-B494-45AE-A945-8AA590419FC8}" srcOrd="0" destOrd="0" presId="urn:microsoft.com/office/officeart/2005/8/layout/vList5"/>
    <dgm:cxn modelId="{82335BC8-5B8A-42AD-A471-3A195BBEEAF6}" type="presParOf" srcId="{F81D334E-2578-4DC5-ABC6-FC8ADD1BB41A}" destId="{0DBC2B98-8FBA-419F-8590-69DE88A5B1E0}" srcOrd="1" destOrd="0" presId="urn:microsoft.com/office/officeart/2005/8/layout/vList5"/>
    <dgm:cxn modelId="{E7201A05-D58E-447A-A7BE-E347E0901AED}" type="presParOf" srcId="{201A4B8A-CD4C-47D8-AC61-B7A0654977AD}" destId="{9ACD4B65-2CE4-441B-9630-2148D0C5EE3E}" srcOrd="5" destOrd="0" presId="urn:microsoft.com/office/officeart/2005/8/layout/vList5"/>
    <dgm:cxn modelId="{508C0C2A-09F7-4FEB-B0AC-63100A898A21}" type="presParOf" srcId="{201A4B8A-CD4C-47D8-AC61-B7A0654977AD}" destId="{5395C60E-4255-4F38-A56C-B6C916F5C8D0}" srcOrd="6" destOrd="0" presId="urn:microsoft.com/office/officeart/2005/8/layout/vList5"/>
    <dgm:cxn modelId="{6DBB10C7-A343-48BD-A63C-72DBE6DF4548}" type="presParOf" srcId="{5395C60E-4255-4F38-A56C-B6C916F5C8D0}" destId="{A17BB10D-BBBB-488A-892B-7133DD894268}" srcOrd="0" destOrd="0" presId="urn:microsoft.com/office/officeart/2005/8/layout/vList5"/>
    <dgm:cxn modelId="{A3B03096-1975-4920-8829-0E31BF8FB1D5}" type="presParOf" srcId="{5395C60E-4255-4F38-A56C-B6C916F5C8D0}" destId="{DB0E862C-FB54-411F-A616-C3A541B2AEE6}" srcOrd="1" destOrd="0" presId="urn:microsoft.com/office/officeart/2005/8/layout/vList5"/>
    <dgm:cxn modelId="{BD1D450D-FB80-450A-890D-6712ED8C4721}" type="presParOf" srcId="{201A4B8A-CD4C-47D8-AC61-B7A0654977AD}" destId="{9E4B72B5-1854-4621-BD54-24259BD83DBA}" srcOrd="7" destOrd="0" presId="urn:microsoft.com/office/officeart/2005/8/layout/vList5"/>
    <dgm:cxn modelId="{7B392839-0B00-4259-9D06-E5B981885969}" type="presParOf" srcId="{201A4B8A-CD4C-47D8-AC61-B7A0654977AD}" destId="{21BC3CA9-B5B3-4719-826B-F35C4C37FEFC}" srcOrd="8" destOrd="0" presId="urn:microsoft.com/office/officeart/2005/8/layout/vList5"/>
    <dgm:cxn modelId="{13522546-225B-460F-81DD-5832F8142E1D}" type="presParOf" srcId="{21BC3CA9-B5B3-4719-826B-F35C4C37FEFC}" destId="{EB7C594F-DF33-46C2-8533-C8E597EDAFA0}" srcOrd="0" destOrd="0" presId="urn:microsoft.com/office/officeart/2005/8/layout/vList5"/>
    <dgm:cxn modelId="{F5D0CCE3-1C18-4ABD-8C35-9EDB7291D252}" type="presParOf" srcId="{21BC3CA9-B5B3-4719-826B-F35C4C37FEFC}" destId="{A76D492D-43CE-43E1-A7CC-E28DB45D66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42E01-430F-454E-BA80-14ABC0753521}">
      <dsp:nvSpPr>
        <dsp:cNvPr id="0" name=""/>
        <dsp:cNvSpPr/>
      </dsp:nvSpPr>
      <dsp:spPr>
        <a:xfrm>
          <a:off x="622800" y="70384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1659A43-2DA1-45F9-8B54-771D8D7F1E2F}">
      <dsp:nvSpPr>
        <dsp:cNvPr id="0" name=""/>
        <dsp:cNvSpPr/>
      </dsp:nvSpPr>
      <dsp:spPr>
        <a:xfrm>
          <a:off x="127800" y="2095273"/>
          <a:ext cx="1800000" cy="2483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Unity PCN started Non-Diabetic Hyperglycaemia project in January</a:t>
          </a:r>
        </a:p>
      </dsp:txBody>
      <dsp:txXfrm>
        <a:off x="127800" y="2095273"/>
        <a:ext cx="1800000" cy="2483789"/>
      </dsp:txXfrm>
    </dsp:sp>
    <dsp:sp modelId="{FAD8BE7F-1702-4303-97F6-DBDAC004400B}">
      <dsp:nvSpPr>
        <dsp:cNvPr id="0" name=""/>
        <dsp:cNvSpPr/>
      </dsp:nvSpPr>
      <dsp:spPr>
        <a:xfrm>
          <a:off x="2737800" y="703847"/>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2DD73BF-D652-4D67-BA76-EB4007EE34C8}">
      <dsp:nvSpPr>
        <dsp:cNvPr id="0" name=""/>
        <dsp:cNvSpPr/>
      </dsp:nvSpPr>
      <dsp:spPr>
        <a:xfrm>
          <a:off x="2242800" y="2095273"/>
          <a:ext cx="1800000" cy="2483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Basic aim of the project was to find prevalence and registration for patients aged 30+ who are at higher risk of developing type 2 diabetes and referring them to NDPP</a:t>
          </a:r>
        </a:p>
      </dsp:txBody>
      <dsp:txXfrm>
        <a:off x="2242800" y="2095273"/>
        <a:ext cx="1800000" cy="2483789"/>
      </dsp:txXfrm>
    </dsp:sp>
    <dsp:sp modelId="{17BDDC66-9D4F-4289-AD3A-8D7983B72F9D}">
      <dsp:nvSpPr>
        <dsp:cNvPr id="0" name=""/>
        <dsp:cNvSpPr/>
      </dsp:nvSpPr>
      <dsp:spPr>
        <a:xfrm>
          <a:off x="4852800" y="70384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903854F-9779-4081-A411-9D9FC39DD7C7}">
      <dsp:nvSpPr>
        <dsp:cNvPr id="0" name=""/>
        <dsp:cNvSpPr/>
      </dsp:nvSpPr>
      <dsp:spPr>
        <a:xfrm>
          <a:off x="4357800" y="2095273"/>
          <a:ext cx="1800000" cy="2483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Project team was constituted, and tasks divided among the team members to be completed in agreed timeframe</a:t>
          </a:r>
        </a:p>
      </dsp:txBody>
      <dsp:txXfrm>
        <a:off x="4357800" y="2095273"/>
        <a:ext cx="1800000" cy="2483789"/>
      </dsp:txXfrm>
    </dsp:sp>
    <dsp:sp modelId="{C50BA7AA-5741-4A10-9D71-FD01222FB191}">
      <dsp:nvSpPr>
        <dsp:cNvPr id="0" name=""/>
        <dsp:cNvSpPr/>
      </dsp:nvSpPr>
      <dsp:spPr>
        <a:xfrm>
          <a:off x="6967800" y="703847"/>
          <a:ext cx="810000" cy="81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F9ECB4D-CCB1-442D-97D3-42B51A4F26D2}">
      <dsp:nvSpPr>
        <dsp:cNvPr id="0" name=""/>
        <dsp:cNvSpPr/>
      </dsp:nvSpPr>
      <dsp:spPr>
        <a:xfrm>
          <a:off x="6472800" y="2095273"/>
          <a:ext cx="1800000" cy="2483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Regular review meetings within the team and with Clinical director to monitor the progress of the project.</a:t>
          </a:r>
        </a:p>
      </dsp:txBody>
      <dsp:txXfrm>
        <a:off x="6472800" y="2095273"/>
        <a:ext cx="1800000" cy="2483789"/>
      </dsp:txXfrm>
    </dsp:sp>
    <dsp:sp modelId="{58316825-E7F2-4949-B3EE-EC5F2DF8E3D8}">
      <dsp:nvSpPr>
        <dsp:cNvPr id="0" name=""/>
        <dsp:cNvSpPr/>
      </dsp:nvSpPr>
      <dsp:spPr>
        <a:xfrm>
          <a:off x="9082800" y="70384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62191D3-0BC5-4B41-A1BF-8A343FBE9F43}">
      <dsp:nvSpPr>
        <dsp:cNvPr id="0" name=""/>
        <dsp:cNvSpPr/>
      </dsp:nvSpPr>
      <dsp:spPr>
        <a:xfrm>
          <a:off x="8587800" y="2095273"/>
          <a:ext cx="1800000" cy="2483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t>Timely updates provided to the NDH project team on monthly basis</a:t>
          </a:r>
        </a:p>
      </dsp:txBody>
      <dsp:txXfrm>
        <a:off x="8587800" y="2095273"/>
        <a:ext cx="1800000" cy="2483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5520C-4485-4493-B8F5-25B641E33B16}">
      <dsp:nvSpPr>
        <dsp:cNvPr id="0" name=""/>
        <dsp:cNvSpPr/>
      </dsp:nvSpPr>
      <dsp:spPr>
        <a:xfrm>
          <a:off x="0" y="10598"/>
          <a:ext cx="10515599" cy="673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GB" sz="1400" kern="1200" dirty="0"/>
            <a:t>Prevalence and registration for patients aged 30+ who are at higher risk of developing type 2 diabetes. HBA1c levels - (42mmol/mol (6%) – 47mmol/mol (6.4%)</a:t>
          </a:r>
        </a:p>
      </dsp:txBody>
      <dsp:txXfrm>
        <a:off x="32898" y="43496"/>
        <a:ext cx="10449803" cy="608124"/>
      </dsp:txXfrm>
    </dsp:sp>
    <dsp:sp modelId="{D2029BCA-7C8B-4534-AD0A-CBDA3F026807}">
      <dsp:nvSpPr>
        <dsp:cNvPr id="0" name=""/>
        <dsp:cNvSpPr/>
      </dsp:nvSpPr>
      <dsp:spPr>
        <a:xfrm>
          <a:off x="0" y="788198"/>
          <a:ext cx="10515599" cy="673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GB" sz="1400" kern="1200"/>
            <a:t>Identify patients with increased risk factors such as</a:t>
          </a:r>
          <a:endParaRPr lang="en-GB" sz="1400" kern="1200" dirty="0"/>
        </a:p>
      </dsp:txBody>
      <dsp:txXfrm>
        <a:off x="32898" y="821096"/>
        <a:ext cx="10449803" cy="608124"/>
      </dsp:txXfrm>
    </dsp:sp>
    <dsp:sp modelId="{D40B575E-AC42-4900-BABB-B614ACC5DA02}">
      <dsp:nvSpPr>
        <dsp:cNvPr id="0" name=""/>
        <dsp:cNvSpPr/>
      </dsp:nvSpPr>
      <dsp:spPr>
        <a:xfrm>
          <a:off x="0" y="1462118"/>
          <a:ext cx="10515599"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GB" sz="1400" kern="1200" dirty="0"/>
            <a:t>BAME background</a:t>
          </a:r>
        </a:p>
        <a:p>
          <a:pPr marL="114300" lvl="1" indent="-114300" algn="l" defTabSz="622300">
            <a:lnSpc>
              <a:spcPct val="90000"/>
            </a:lnSpc>
            <a:spcBef>
              <a:spcPct val="0"/>
            </a:spcBef>
            <a:spcAft>
              <a:spcPct val="20000"/>
            </a:spcAft>
            <a:buFont typeface="Wingdings" panose="05000000000000000000" pitchFamily="2" charset="2"/>
            <a:buChar char=""/>
          </a:pPr>
          <a:r>
            <a:rPr lang="en-GB" sz="1400" kern="1200"/>
            <a:t>BMI &gt;24.9</a:t>
          </a:r>
          <a:endParaRPr lang="en-GB" sz="1400" kern="1200" dirty="0"/>
        </a:p>
        <a:p>
          <a:pPr marL="114300" lvl="1" indent="-114300" algn="l" defTabSz="622300">
            <a:lnSpc>
              <a:spcPct val="90000"/>
            </a:lnSpc>
            <a:spcBef>
              <a:spcPct val="0"/>
            </a:spcBef>
            <a:spcAft>
              <a:spcPct val="20000"/>
            </a:spcAft>
            <a:buFont typeface="Wingdings" panose="05000000000000000000" pitchFamily="2" charset="2"/>
            <a:buChar char=""/>
          </a:pPr>
          <a:r>
            <a:rPr lang="en-GB" sz="1400" kern="1200"/>
            <a:t>cardiovascular disease, hypertension, obesity, stroke, polycystic ovary syndrome, a history of gestational diabetes and mental health problems.</a:t>
          </a:r>
        </a:p>
        <a:p>
          <a:pPr marL="114300" lvl="1" indent="-114300" algn="l" defTabSz="622300">
            <a:lnSpc>
              <a:spcPct val="90000"/>
            </a:lnSpc>
            <a:spcBef>
              <a:spcPct val="0"/>
            </a:spcBef>
            <a:spcAft>
              <a:spcPct val="20000"/>
            </a:spcAft>
            <a:buFont typeface="Wingdings" panose="05000000000000000000" pitchFamily="2" charset="2"/>
            <a:buChar char=""/>
          </a:pPr>
          <a:r>
            <a:rPr lang="en-GB" sz="1400" kern="1200"/>
            <a:t>Learning disabilities </a:t>
          </a:r>
        </a:p>
        <a:p>
          <a:pPr marL="114300" lvl="1" indent="-114300" algn="l" defTabSz="622300">
            <a:lnSpc>
              <a:spcPct val="90000"/>
            </a:lnSpc>
            <a:spcBef>
              <a:spcPct val="0"/>
            </a:spcBef>
            <a:spcAft>
              <a:spcPct val="20000"/>
            </a:spcAft>
            <a:buFont typeface="Wingdings" panose="05000000000000000000" pitchFamily="2" charset="2"/>
            <a:buChar char=""/>
          </a:pPr>
          <a:r>
            <a:rPr lang="en-GB" sz="1400" kern="1200"/>
            <a:t>Those attending accident and emergency, vascular and renal surgery units and ophthalmology departments</a:t>
          </a:r>
        </a:p>
      </dsp:txBody>
      <dsp:txXfrm>
        <a:off x="0" y="1462118"/>
        <a:ext cx="10515599" cy="1415880"/>
      </dsp:txXfrm>
    </dsp:sp>
    <dsp:sp modelId="{96A5F0FD-4E67-4383-B372-F903490B6E3F}">
      <dsp:nvSpPr>
        <dsp:cNvPr id="0" name=""/>
        <dsp:cNvSpPr/>
      </dsp:nvSpPr>
      <dsp:spPr>
        <a:xfrm>
          <a:off x="0" y="2877998"/>
          <a:ext cx="10515599" cy="673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GB" sz="1400" kern="1200"/>
            <a:t>Support the restoration of NHS Health Checks </a:t>
          </a:r>
        </a:p>
      </dsp:txBody>
      <dsp:txXfrm>
        <a:off x="32898" y="2910896"/>
        <a:ext cx="10449803" cy="608124"/>
      </dsp:txXfrm>
    </dsp:sp>
    <dsp:sp modelId="{E15757C1-3E67-4CDA-B251-874537CE493C}">
      <dsp:nvSpPr>
        <dsp:cNvPr id="0" name=""/>
        <dsp:cNvSpPr/>
      </dsp:nvSpPr>
      <dsp:spPr>
        <a:xfrm>
          <a:off x="0" y="3655598"/>
          <a:ext cx="10515599" cy="673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GB" sz="1400" kern="1200" dirty="0"/>
            <a:t>Support community engagement with Pharmacists to identify patients who do not routinely engage with their general practice. </a:t>
          </a:r>
        </a:p>
      </dsp:txBody>
      <dsp:txXfrm>
        <a:off x="32898" y="3688496"/>
        <a:ext cx="10449803" cy="608124"/>
      </dsp:txXfrm>
    </dsp:sp>
    <dsp:sp modelId="{12503DFE-8C6E-4586-80FC-5FA3002D6276}">
      <dsp:nvSpPr>
        <dsp:cNvPr id="0" name=""/>
        <dsp:cNvSpPr/>
      </dsp:nvSpPr>
      <dsp:spPr>
        <a:xfrm>
          <a:off x="0" y="4433198"/>
          <a:ext cx="10515599" cy="673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Reduce Health Inequalities</a:t>
          </a:r>
          <a:endParaRPr lang="en-GB" sz="1400" kern="1200" dirty="0"/>
        </a:p>
      </dsp:txBody>
      <dsp:txXfrm>
        <a:off x="32898" y="4466096"/>
        <a:ext cx="10449803" cy="608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835A6-B106-4341-AF32-7EC3F949E095}">
      <dsp:nvSpPr>
        <dsp:cNvPr id="0" name=""/>
        <dsp:cNvSpPr/>
      </dsp:nvSpPr>
      <dsp:spPr>
        <a:xfrm>
          <a:off x="4446947" y="-73504"/>
          <a:ext cx="1508559" cy="98056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Patient Identification</a:t>
          </a:r>
        </a:p>
      </dsp:txBody>
      <dsp:txXfrm>
        <a:off x="4494814" y="-25637"/>
        <a:ext cx="1412825" cy="884829"/>
      </dsp:txXfrm>
    </dsp:sp>
    <dsp:sp modelId="{668614F3-54C7-4A99-AC4C-F452EF59122E}">
      <dsp:nvSpPr>
        <dsp:cNvPr id="0" name=""/>
        <dsp:cNvSpPr/>
      </dsp:nvSpPr>
      <dsp:spPr>
        <a:xfrm>
          <a:off x="2889895" y="416777"/>
          <a:ext cx="4622663" cy="4622663"/>
        </a:xfrm>
        <a:custGeom>
          <a:avLst/>
          <a:gdLst/>
          <a:ahLst/>
          <a:cxnLst/>
          <a:rect l="0" t="0" r="0" b="0"/>
          <a:pathLst>
            <a:path>
              <a:moveTo>
                <a:pt x="3075264" y="129896"/>
              </a:moveTo>
              <a:arcTo wR="2311331" hR="2311331" stAng="17358007" swAng="150232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6BC05-9A1E-469F-A880-9239506C2990}">
      <dsp:nvSpPr>
        <dsp:cNvPr id="0" name=""/>
        <dsp:cNvSpPr/>
      </dsp:nvSpPr>
      <dsp:spPr>
        <a:xfrm>
          <a:off x="6448620" y="1082161"/>
          <a:ext cx="1508559" cy="98056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Contacting &amp; Inviting Patients for Blood Test</a:t>
          </a:r>
        </a:p>
      </dsp:txBody>
      <dsp:txXfrm>
        <a:off x="6496487" y="1130028"/>
        <a:ext cx="1412825" cy="884829"/>
      </dsp:txXfrm>
    </dsp:sp>
    <dsp:sp modelId="{216FC345-531B-4028-ACF6-3C60383042F3}">
      <dsp:nvSpPr>
        <dsp:cNvPr id="0" name=""/>
        <dsp:cNvSpPr/>
      </dsp:nvSpPr>
      <dsp:spPr>
        <a:xfrm>
          <a:off x="2889895" y="416777"/>
          <a:ext cx="4622663" cy="4622663"/>
        </a:xfrm>
        <a:custGeom>
          <a:avLst/>
          <a:gdLst/>
          <a:ahLst/>
          <a:cxnLst/>
          <a:rect l="0" t="0" r="0" b="0"/>
          <a:pathLst>
            <a:path>
              <a:moveTo>
                <a:pt x="4528612" y="1658702"/>
              </a:moveTo>
              <a:arcTo wR="2311331" hR="2311331" stAng="20615932" swAng="196813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F292A9-9056-4312-AC3A-6A359BEB9C1D}">
      <dsp:nvSpPr>
        <dsp:cNvPr id="0" name=""/>
        <dsp:cNvSpPr/>
      </dsp:nvSpPr>
      <dsp:spPr>
        <a:xfrm>
          <a:off x="6448620" y="3393493"/>
          <a:ext cx="1508559" cy="980563"/>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Setup Clinics for the patient </a:t>
          </a:r>
        </a:p>
      </dsp:txBody>
      <dsp:txXfrm>
        <a:off x="6496487" y="3441360"/>
        <a:ext cx="1412825" cy="884829"/>
      </dsp:txXfrm>
    </dsp:sp>
    <dsp:sp modelId="{180EBA75-DA68-472A-BD8A-A43298C38C6A}">
      <dsp:nvSpPr>
        <dsp:cNvPr id="0" name=""/>
        <dsp:cNvSpPr/>
      </dsp:nvSpPr>
      <dsp:spPr>
        <a:xfrm>
          <a:off x="2889895" y="416777"/>
          <a:ext cx="4622663" cy="4622663"/>
        </a:xfrm>
        <a:custGeom>
          <a:avLst/>
          <a:gdLst/>
          <a:ahLst/>
          <a:cxnLst/>
          <a:rect l="0" t="0" r="0" b="0"/>
          <a:pathLst>
            <a:path>
              <a:moveTo>
                <a:pt x="3926724" y="3964438"/>
              </a:moveTo>
              <a:arcTo wR="2311331" hR="2311331" stAng="2739665" swAng="150232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CFA0BC-507D-461F-A50F-DD62A327EE13}">
      <dsp:nvSpPr>
        <dsp:cNvPr id="0" name=""/>
        <dsp:cNvSpPr/>
      </dsp:nvSpPr>
      <dsp:spPr>
        <a:xfrm>
          <a:off x="4446947" y="4400211"/>
          <a:ext cx="1508559" cy="127845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Discussion with patients  on different  treatment options </a:t>
          </a:r>
        </a:p>
      </dsp:txBody>
      <dsp:txXfrm>
        <a:off x="4509356" y="4462620"/>
        <a:ext cx="1383741" cy="1153640"/>
      </dsp:txXfrm>
    </dsp:sp>
    <dsp:sp modelId="{26BB4DA2-33A5-4E8F-AB1C-E55B756F8F0A}">
      <dsp:nvSpPr>
        <dsp:cNvPr id="0" name=""/>
        <dsp:cNvSpPr/>
      </dsp:nvSpPr>
      <dsp:spPr>
        <a:xfrm>
          <a:off x="2889895" y="416777"/>
          <a:ext cx="4622663" cy="4622663"/>
        </a:xfrm>
        <a:custGeom>
          <a:avLst/>
          <a:gdLst/>
          <a:ahLst/>
          <a:cxnLst/>
          <a:rect l="0" t="0" r="0" b="0"/>
          <a:pathLst>
            <a:path>
              <a:moveTo>
                <a:pt x="1547399" y="4492767"/>
              </a:moveTo>
              <a:arcTo wR="2311331" hR="2311331" stAng="6558007" swAng="150232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C454CA-2FAA-445B-A128-E7CEE81276C5}">
      <dsp:nvSpPr>
        <dsp:cNvPr id="0" name=""/>
        <dsp:cNvSpPr/>
      </dsp:nvSpPr>
      <dsp:spPr>
        <a:xfrm>
          <a:off x="2445275" y="3393493"/>
          <a:ext cx="1508559" cy="980563"/>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Referring them to NDPP program</a:t>
          </a:r>
        </a:p>
      </dsp:txBody>
      <dsp:txXfrm>
        <a:off x="2493142" y="3441360"/>
        <a:ext cx="1412825" cy="884829"/>
      </dsp:txXfrm>
    </dsp:sp>
    <dsp:sp modelId="{66D0E765-A282-47EF-8F31-4F4C648D8E11}">
      <dsp:nvSpPr>
        <dsp:cNvPr id="0" name=""/>
        <dsp:cNvSpPr/>
      </dsp:nvSpPr>
      <dsp:spPr>
        <a:xfrm>
          <a:off x="2889895" y="416777"/>
          <a:ext cx="4622663" cy="4622663"/>
        </a:xfrm>
        <a:custGeom>
          <a:avLst/>
          <a:gdLst/>
          <a:ahLst/>
          <a:cxnLst/>
          <a:rect l="0" t="0" r="0" b="0"/>
          <a:pathLst>
            <a:path>
              <a:moveTo>
                <a:pt x="94051" y="2963960"/>
              </a:moveTo>
              <a:arcTo wR="2311331" hR="2311331" stAng="9815932" swAng="196813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C5A0E0-DDCF-4DDA-9F61-E29D5F74E216}">
      <dsp:nvSpPr>
        <dsp:cNvPr id="0" name=""/>
        <dsp:cNvSpPr/>
      </dsp:nvSpPr>
      <dsp:spPr>
        <a:xfrm>
          <a:off x="2445275" y="1082161"/>
          <a:ext cx="1508559" cy="98056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Keeping track of the referred patient </a:t>
          </a:r>
        </a:p>
      </dsp:txBody>
      <dsp:txXfrm>
        <a:off x="2493142" y="1130028"/>
        <a:ext cx="1412825" cy="884829"/>
      </dsp:txXfrm>
    </dsp:sp>
    <dsp:sp modelId="{082E2C2D-33A6-4C42-B269-D0E53E4F6E87}">
      <dsp:nvSpPr>
        <dsp:cNvPr id="0" name=""/>
        <dsp:cNvSpPr/>
      </dsp:nvSpPr>
      <dsp:spPr>
        <a:xfrm>
          <a:off x="2889895" y="416777"/>
          <a:ext cx="4622663" cy="4622663"/>
        </a:xfrm>
        <a:custGeom>
          <a:avLst/>
          <a:gdLst/>
          <a:ahLst/>
          <a:cxnLst/>
          <a:rect l="0" t="0" r="0" b="0"/>
          <a:pathLst>
            <a:path>
              <a:moveTo>
                <a:pt x="695939" y="658225"/>
              </a:moveTo>
              <a:arcTo wR="2311331" hR="2311331" stAng="13539665" swAng="150232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AB9AA-C42F-4C35-97F9-A644ADFD539F}">
      <dsp:nvSpPr>
        <dsp:cNvPr id="0" name=""/>
        <dsp:cNvSpPr/>
      </dsp:nvSpPr>
      <dsp:spPr>
        <a:xfrm>
          <a:off x="0" y="4570453"/>
          <a:ext cx="10861963" cy="7494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Subsequent Reviews of the patients should be held on yearly basis on basis of improved QOF coding hereby preventing DM in targeted population and subsequently tackling health inequalities</a:t>
          </a:r>
        </a:p>
      </dsp:txBody>
      <dsp:txXfrm>
        <a:off x="0" y="4570453"/>
        <a:ext cx="10861963" cy="749403"/>
      </dsp:txXfrm>
    </dsp:sp>
    <dsp:sp modelId="{029D57D1-B54E-44E5-AD1B-4218F6FDF22E}">
      <dsp:nvSpPr>
        <dsp:cNvPr id="0" name=""/>
        <dsp:cNvSpPr/>
      </dsp:nvSpPr>
      <dsp:spPr>
        <a:xfrm rot="10800000">
          <a:off x="0" y="3426568"/>
          <a:ext cx="10861963" cy="115258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Once a patient was referred , practice will receive an email from the NDPP confirming patient attend their program. Practice will collate these responses from NDPP and prepare a list of the  patient who didn’t attend the program. This list will then be separately dealt with.</a:t>
          </a:r>
        </a:p>
      </dsp:txBody>
      <dsp:txXfrm rot="10800000">
        <a:off x="0" y="3426568"/>
        <a:ext cx="10861963" cy="748913"/>
      </dsp:txXfrm>
    </dsp:sp>
    <dsp:sp modelId="{B706CD7F-871C-4FBA-AE29-DBF06CF669A1}">
      <dsp:nvSpPr>
        <dsp:cNvPr id="0" name=""/>
        <dsp:cNvSpPr/>
      </dsp:nvSpPr>
      <dsp:spPr>
        <a:xfrm rot="10800000">
          <a:off x="0" y="2285226"/>
          <a:ext cx="10861963" cy="115258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Following phase involved inviting (NDH) patients to attend the clinics.  Clinical staff explain the patients regarding their blood test and need for them to be referred to NDPP program. If patient agrees, then he/she referred to the NDPP program. Some patients were reluctant and refuse to be referred to the NDPP program, then they will be further referred to the social prescribers, live well coaches.</a:t>
          </a:r>
        </a:p>
      </dsp:txBody>
      <dsp:txXfrm rot="10800000">
        <a:off x="0" y="2285226"/>
        <a:ext cx="10861963" cy="748913"/>
      </dsp:txXfrm>
    </dsp:sp>
    <dsp:sp modelId="{9617C2D6-7773-4220-9FC9-D3030F3E4CDF}">
      <dsp:nvSpPr>
        <dsp:cNvPr id="0" name=""/>
        <dsp:cNvSpPr/>
      </dsp:nvSpPr>
      <dsp:spPr>
        <a:xfrm rot="10800000">
          <a:off x="0" y="1143884"/>
          <a:ext cx="10861963" cy="115258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Once  patient lists gets ready, next phase involves contacting the patients.  This was the  most challenging phase. We need to ensure  maximum participation from the patients to get their blood test done to identify the HBA1c levels. </a:t>
          </a:r>
        </a:p>
      </dsp:txBody>
      <dsp:txXfrm rot="10800000">
        <a:off x="0" y="1143884"/>
        <a:ext cx="10861963" cy="748913"/>
      </dsp:txXfrm>
    </dsp:sp>
    <dsp:sp modelId="{AFC5D644-F6F6-4805-B918-289D493992D9}">
      <dsp:nvSpPr>
        <dsp:cNvPr id="0" name=""/>
        <dsp:cNvSpPr/>
      </dsp:nvSpPr>
      <dsp:spPr>
        <a:xfrm rot="10800000">
          <a:off x="0" y="2543"/>
          <a:ext cx="10861963" cy="115258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First phase of the project involves patient identification. Stratification of the patients was done and EMIS searches  run to find patients . We started with patients aged 30+ and BMI &gt; 24.5, who are at higher risk of developing type 2 diabetes. HBA1c levels - (42mmol/mol (6%) – 47mmol/mol (6.4%). </a:t>
          </a:r>
        </a:p>
      </dsp:txBody>
      <dsp:txXfrm rot="10800000">
        <a:off x="0" y="2543"/>
        <a:ext cx="10861963" cy="7489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1A8F6-FEDF-489A-AE7E-2483157149B6}">
      <dsp:nvSpPr>
        <dsp:cNvPr id="0" name=""/>
        <dsp:cNvSpPr/>
      </dsp:nvSpPr>
      <dsp:spPr>
        <a:xfrm rot="5400000">
          <a:off x="6152321" y="-3505939"/>
          <a:ext cx="855879"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Establishing at risk cohort and creating searches</a:t>
          </a:r>
        </a:p>
      </dsp:txBody>
      <dsp:txXfrm rot="-5400000">
        <a:off x="2646226" y="41937"/>
        <a:ext cx="7826290" cy="772317"/>
      </dsp:txXfrm>
    </dsp:sp>
    <dsp:sp modelId="{39EF0D40-5621-4E29-84E6-F3F17E899373}">
      <dsp:nvSpPr>
        <dsp:cNvPr id="0" name=""/>
        <dsp:cNvSpPr/>
      </dsp:nvSpPr>
      <dsp:spPr>
        <a:xfrm>
          <a:off x="24" y="116197"/>
          <a:ext cx="2644922" cy="6373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a:t>Risk identification</a:t>
          </a:r>
        </a:p>
      </dsp:txBody>
      <dsp:txXfrm>
        <a:off x="31138" y="147311"/>
        <a:ext cx="2582694" cy="575147"/>
      </dsp:txXfrm>
    </dsp:sp>
    <dsp:sp modelId="{D0ECF57B-3736-43B3-BF00-CECF08BBEC73}">
      <dsp:nvSpPr>
        <dsp:cNvPr id="0" name=""/>
        <dsp:cNvSpPr/>
      </dsp:nvSpPr>
      <dsp:spPr>
        <a:xfrm rot="5400000">
          <a:off x="6152321" y="-2597264"/>
          <a:ext cx="855879"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Started with pre-diabetes code but got few complaints as feedback from patients; reverted to NDH</a:t>
          </a:r>
        </a:p>
        <a:p>
          <a:pPr marL="114300" lvl="1" indent="-114300" algn="l" defTabSz="533400">
            <a:lnSpc>
              <a:spcPct val="90000"/>
            </a:lnSpc>
            <a:spcBef>
              <a:spcPct val="0"/>
            </a:spcBef>
            <a:spcAft>
              <a:spcPct val="15000"/>
            </a:spcAft>
            <a:buChar char="•"/>
          </a:pPr>
          <a:r>
            <a:rPr lang="en-GB" sz="1200" b="0" kern="1200" dirty="0"/>
            <a:t>Despite filtering information about the project, the new Hba1c between 42-47 were still coded as ‘no action’ by the clinicians - have to revisit it again and again via group information and one to one</a:t>
          </a:r>
        </a:p>
      </dsp:txBody>
      <dsp:txXfrm rot="-5400000">
        <a:off x="2646226" y="950612"/>
        <a:ext cx="7826290" cy="772317"/>
      </dsp:txXfrm>
    </dsp:sp>
    <dsp:sp modelId="{4D4F0223-86F7-44E8-8BE5-C9163EE3FE8B}">
      <dsp:nvSpPr>
        <dsp:cNvPr id="0" name=""/>
        <dsp:cNvSpPr/>
      </dsp:nvSpPr>
      <dsp:spPr>
        <a:xfrm>
          <a:off x="24" y="1024873"/>
          <a:ext cx="2644922" cy="6373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a:t>Coding issues </a:t>
          </a:r>
        </a:p>
      </dsp:txBody>
      <dsp:txXfrm>
        <a:off x="31138" y="1055987"/>
        <a:ext cx="2582694" cy="575147"/>
      </dsp:txXfrm>
    </dsp:sp>
    <dsp:sp modelId="{0DBC2B98-8FBA-419F-8590-69DE88A5B1E0}">
      <dsp:nvSpPr>
        <dsp:cNvPr id="0" name=""/>
        <dsp:cNvSpPr/>
      </dsp:nvSpPr>
      <dsp:spPr>
        <a:xfrm rot="5400000">
          <a:off x="6152321" y="-1688588"/>
          <a:ext cx="855879"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Major challenge was to get healthy people to do bloods - various tactics employed including(repeated texts followed by phone calls by SPLW and Care co-ordinators)</a:t>
          </a:r>
        </a:p>
        <a:p>
          <a:pPr marL="114300" lvl="1" indent="-114300" algn="l" defTabSz="533400">
            <a:lnSpc>
              <a:spcPct val="90000"/>
            </a:lnSpc>
            <a:spcBef>
              <a:spcPct val="0"/>
            </a:spcBef>
            <a:spcAft>
              <a:spcPct val="15000"/>
            </a:spcAft>
            <a:buChar char="•"/>
          </a:pPr>
          <a:r>
            <a:rPr lang="en-GB" sz="1200" b="0" kern="1200" dirty="0"/>
            <a:t>Once diagnosed as NDH, getting person to see nurse to discuss the diagnosis, lifestyle and onward NDPP referral</a:t>
          </a:r>
        </a:p>
        <a:p>
          <a:pPr marL="114300" lvl="1" indent="-114300" algn="l" defTabSz="533400">
            <a:lnSpc>
              <a:spcPct val="90000"/>
            </a:lnSpc>
            <a:spcBef>
              <a:spcPct val="0"/>
            </a:spcBef>
            <a:spcAft>
              <a:spcPct val="15000"/>
            </a:spcAft>
            <a:buChar char="•"/>
          </a:pPr>
          <a:r>
            <a:rPr lang="en-GB" sz="1200" b="0" kern="1200" dirty="0"/>
            <a:t>Certain people were picked up who were eligible and above 80 </a:t>
          </a:r>
          <a:r>
            <a:rPr lang="en-GB" sz="1200" b="0" kern="1200" dirty="0" err="1"/>
            <a:t>yrs</a:t>
          </a:r>
          <a:r>
            <a:rPr lang="en-GB" sz="1200" b="0" kern="1200" dirty="0"/>
            <a:t>  and got NDH diagnosis- challenging conversations</a:t>
          </a:r>
        </a:p>
      </dsp:txBody>
      <dsp:txXfrm rot="-5400000">
        <a:off x="2646226" y="1859288"/>
        <a:ext cx="7826290" cy="772317"/>
      </dsp:txXfrm>
    </dsp:sp>
    <dsp:sp modelId="{75B757E3-B494-45AE-A945-8AA590419FC8}">
      <dsp:nvSpPr>
        <dsp:cNvPr id="0" name=""/>
        <dsp:cNvSpPr/>
      </dsp:nvSpPr>
      <dsp:spPr>
        <a:xfrm>
          <a:off x="1302" y="1926759"/>
          <a:ext cx="2644922" cy="6373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Patients on-boarding</a:t>
          </a:r>
        </a:p>
      </dsp:txBody>
      <dsp:txXfrm>
        <a:off x="32416" y="1957873"/>
        <a:ext cx="2582694" cy="575147"/>
      </dsp:txXfrm>
    </dsp:sp>
    <dsp:sp modelId="{DB0E862C-FB54-411F-A616-C3A541B2AEE6}">
      <dsp:nvSpPr>
        <dsp:cNvPr id="0" name=""/>
        <dsp:cNvSpPr/>
      </dsp:nvSpPr>
      <dsp:spPr>
        <a:xfrm rot="5400000">
          <a:off x="6152321" y="-779912"/>
          <a:ext cx="855879"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To improve lifestyle and advice people who have declined NDPP, were referred to live well (social prescribers)</a:t>
          </a:r>
        </a:p>
      </dsp:txBody>
      <dsp:txXfrm rot="-5400000">
        <a:off x="2646226" y="2767964"/>
        <a:ext cx="7826290" cy="772317"/>
      </dsp:txXfrm>
    </dsp:sp>
    <dsp:sp modelId="{A17BB10D-BBBB-488A-892B-7133DD894268}">
      <dsp:nvSpPr>
        <dsp:cNvPr id="0" name=""/>
        <dsp:cNvSpPr/>
      </dsp:nvSpPr>
      <dsp:spPr>
        <a:xfrm>
          <a:off x="1302" y="2835435"/>
          <a:ext cx="2644922" cy="6373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NDPP Referral Declined</a:t>
          </a:r>
        </a:p>
      </dsp:txBody>
      <dsp:txXfrm>
        <a:off x="32416" y="2866549"/>
        <a:ext cx="2582694" cy="575147"/>
      </dsp:txXfrm>
    </dsp:sp>
    <dsp:sp modelId="{66A034EB-A1C1-47BC-9C59-B80A5D8838A4}">
      <dsp:nvSpPr>
        <dsp:cNvPr id="0" name=""/>
        <dsp:cNvSpPr/>
      </dsp:nvSpPr>
      <dsp:spPr>
        <a:xfrm rot="5400000">
          <a:off x="6152321" y="128763"/>
          <a:ext cx="855879"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Project inertia was noticed between March/April period due to regular updates within project team and SEL NDH project monitoring. We dedicated more resources to the practices where the number was high for eligible cohort</a:t>
          </a:r>
        </a:p>
      </dsp:txBody>
      <dsp:txXfrm rot="-5400000">
        <a:off x="2646226" y="3676640"/>
        <a:ext cx="7826290" cy="772317"/>
      </dsp:txXfrm>
    </dsp:sp>
    <dsp:sp modelId="{937C32E2-21A7-4E68-814A-5A70102C2D83}">
      <dsp:nvSpPr>
        <dsp:cNvPr id="0" name=""/>
        <dsp:cNvSpPr/>
      </dsp:nvSpPr>
      <dsp:spPr>
        <a:xfrm>
          <a:off x="1302" y="3744111"/>
          <a:ext cx="2644922" cy="6373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Project Pace </a:t>
          </a:r>
        </a:p>
      </dsp:txBody>
      <dsp:txXfrm>
        <a:off x="32416" y="3775225"/>
        <a:ext cx="2582694" cy="575147"/>
      </dsp:txXfrm>
    </dsp:sp>
    <dsp:sp modelId="{A76D492D-43CE-43E1-A7CC-E28DB45D66F4}">
      <dsp:nvSpPr>
        <dsp:cNvPr id="0" name=""/>
        <dsp:cNvSpPr/>
      </dsp:nvSpPr>
      <dsp:spPr>
        <a:xfrm rot="5400000">
          <a:off x="6153623" y="1037595"/>
          <a:ext cx="855879"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Phlebotomy services can be improved</a:t>
          </a:r>
          <a:endParaRPr lang="en-GB" sz="1200" b="0" kern="1200" dirty="0"/>
        </a:p>
      </dsp:txBody>
      <dsp:txXfrm rot="-5400000">
        <a:off x="2647528" y="4585472"/>
        <a:ext cx="7826290" cy="772317"/>
      </dsp:txXfrm>
    </dsp:sp>
    <dsp:sp modelId="{EB7C594F-DF33-46C2-8533-C8E597EDAFA0}">
      <dsp:nvSpPr>
        <dsp:cNvPr id="0" name=""/>
        <dsp:cNvSpPr/>
      </dsp:nvSpPr>
      <dsp:spPr>
        <a:xfrm>
          <a:off x="1302" y="4652787"/>
          <a:ext cx="2644922" cy="6373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1066800">
            <a:lnSpc>
              <a:spcPct val="90000"/>
            </a:lnSpc>
            <a:spcBef>
              <a:spcPct val="0"/>
            </a:spcBef>
            <a:spcAft>
              <a:spcPct val="35000"/>
            </a:spcAft>
            <a:buNone/>
          </a:pPr>
          <a:r>
            <a:rPr lang="en-GB" sz="1800" b="0" kern="1200" dirty="0">
              <a:latin typeface="Calibri" panose="020F0502020204030204"/>
              <a:ea typeface="+mn-ea"/>
              <a:cs typeface="+mn-cs"/>
            </a:rPr>
            <a:t>Service Improvement</a:t>
          </a:r>
        </a:p>
      </dsp:txBody>
      <dsp:txXfrm>
        <a:off x="32416" y="4683901"/>
        <a:ext cx="2582694" cy="5751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1A8F6-FEDF-489A-AE7E-2483157149B6}">
      <dsp:nvSpPr>
        <dsp:cNvPr id="0" name=""/>
        <dsp:cNvSpPr/>
      </dsp:nvSpPr>
      <dsp:spPr>
        <a:xfrm rot="5400000">
          <a:off x="6054009" y="-3419542"/>
          <a:ext cx="1028978"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Create self booking clinics via </a:t>
          </a:r>
          <a:r>
            <a:rPr lang="en-GB" sz="1200" b="0" kern="1200" dirty="0" err="1"/>
            <a:t>Accurx</a:t>
          </a:r>
          <a:r>
            <a:rPr lang="en-GB" sz="1200" b="0" kern="1200" dirty="0"/>
            <a:t> in order to release pressure for the admin /Reception at the same time to offer  easy access to patient </a:t>
          </a:r>
        </a:p>
      </dsp:txBody>
      <dsp:txXfrm rot="-5400000">
        <a:off x="2634463" y="50235"/>
        <a:ext cx="7817840" cy="928516"/>
      </dsp:txXfrm>
    </dsp:sp>
    <dsp:sp modelId="{39EF0D40-5621-4E29-84E6-F3F17E899373}">
      <dsp:nvSpPr>
        <dsp:cNvPr id="0" name=""/>
        <dsp:cNvSpPr/>
      </dsp:nvSpPr>
      <dsp:spPr>
        <a:xfrm>
          <a:off x="0" y="234134"/>
          <a:ext cx="2644922" cy="76628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Creating self booking option  </a:t>
          </a:r>
        </a:p>
      </dsp:txBody>
      <dsp:txXfrm>
        <a:off x="37407" y="271541"/>
        <a:ext cx="2570108" cy="691469"/>
      </dsp:txXfrm>
    </dsp:sp>
    <dsp:sp modelId="{D0ECF57B-3736-43B3-BF00-CECF08BBEC73}">
      <dsp:nvSpPr>
        <dsp:cNvPr id="0" name=""/>
        <dsp:cNvSpPr/>
      </dsp:nvSpPr>
      <dsp:spPr>
        <a:xfrm rot="5400000">
          <a:off x="6065771" y="-2326703"/>
          <a:ext cx="1028978"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Use of clinical Judgment when patient required  longer appointment, during that appointment other clinical domains where reviewed like, Blood pressure reviews, Height &amp;weight measurements, smoking status and alcohol intake  as part of an overall review </a:t>
          </a:r>
        </a:p>
      </dsp:txBody>
      <dsp:txXfrm rot="-5400000">
        <a:off x="2646225" y="1143074"/>
        <a:ext cx="7817840" cy="928516"/>
      </dsp:txXfrm>
    </dsp:sp>
    <dsp:sp modelId="{4D4F0223-86F7-44E8-8BE5-C9163EE3FE8B}">
      <dsp:nvSpPr>
        <dsp:cNvPr id="0" name=""/>
        <dsp:cNvSpPr/>
      </dsp:nvSpPr>
      <dsp:spPr>
        <a:xfrm>
          <a:off x="24" y="1232353"/>
          <a:ext cx="2644922" cy="76628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 Extend appointment times </a:t>
          </a:r>
        </a:p>
      </dsp:txBody>
      <dsp:txXfrm>
        <a:off x="37431" y="1269760"/>
        <a:ext cx="2570108" cy="691469"/>
      </dsp:txXfrm>
    </dsp:sp>
    <dsp:sp modelId="{0DBC2B98-8FBA-419F-8590-69DE88A5B1E0}">
      <dsp:nvSpPr>
        <dsp:cNvPr id="0" name=""/>
        <dsp:cNvSpPr/>
      </dsp:nvSpPr>
      <dsp:spPr>
        <a:xfrm rot="5400000">
          <a:off x="6052723" y="-1249951"/>
          <a:ext cx="1028978"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Major challenge was to get healthy patients to do bloods test so we decided to offer walking  clinics with HCA and opportunistically offer for blood test to be done in house /Practice at the first point of contact with patients </a:t>
          </a:r>
        </a:p>
      </dsp:txBody>
      <dsp:txXfrm rot="-5400000">
        <a:off x="2633177" y="2219826"/>
        <a:ext cx="7817840" cy="928516"/>
      </dsp:txXfrm>
    </dsp:sp>
    <dsp:sp modelId="{75B757E3-B494-45AE-A945-8AA590419FC8}">
      <dsp:nvSpPr>
        <dsp:cNvPr id="0" name=""/>
        <dsp:cNvSpPr/>
      </dsp:nvSpPr>
      <dsp:spPr>
        <a:xfrm>
          <a:off x="1302" y="2316643"/>
          <a:ext cx="2644922" cy="76628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Walking clinics  to allow opportunistic reviews </a:t>
          </a:r>
        </a:p>
      </dsp:txBody>
      <dsp:txXfrm>
        <a:off x="38709" y="2354050"/>
        <a:ext cx="2570108" cy="691469"/>
      </dsp:txXfrm>
    </dsp:sp>
    <dsp:sp modelId="{DB0E862C-FB54-411F-A616-C3A541B2AEE6}">
      <dsp:nvSpPr>
        <dsp:cNvPr id="0" name=""/>
        <dsp:cNvSpPr/>
      </dsp:nvSpPr>
      <dsp:spPr>
        <a:xfrm rot="5400000">
          <a:off x="6067073" y="-157498"/>
          <a:ext cx="1028978"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Patient who did not take on the offer to be referred to NDPP programme where offered alternative options like Walking Away from diabetes, healthy leaving referral via the live well coaches  </a:t>
          </a:r>
        </a:p>
      </dsp:txBody>
      <dsp:txXfrm rot="-5400000">
        <a:off x="2647527" y="3312279"/>
        <a:ext cx="7817840" cy="928516"/>
      </dsp:txXfrm>
    </dsp:sp>
    <dsp:sp modelId="{A17BB10D-BBBB-488A-892B-7133DD894268}">
      <dsp:nvSpPr>
        <dsp:cNvPr id="0" name=""/>
        <dsp:cNvSpPr/>
      </dsp:nvSpPr>
      <dsp:spPr>
        <a:xfrm>
          <a:off x="0" y="3461348"/>
          <a:ext cx="2644922" cy="76628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Walking away from diabetes /Live well referral </a:t>
          </a:r>
        </a:p>
      </dsp:txBody>
      <dsp:txXfrm>
        <a:off x="37407" y="3498755"/>
        <a:ext cx="2570108" cy="691469"/>
      </dsp:txXfrm>
    </dsp:sp>
    <dsp:sp modelId="{A76D492D-43CE-43E1-A7CC-E28DB45D66F4}">
      <dsp:nvSpPr>
        <dsp:cNvPr id="0" name=""/>
        <dsp:cNvSpPr/>
      </dsp:nvSpPr>
      <dsp:spPr>
        <a:xfrm rot="5400000">
          <a:off x="5988695" y="951045"/>
          <a:ext cx="1028978" cy="7868071"/>
        </a:xfrm>
        <a:prstGeom prst="round2SameRect">
          <a:avLst/>
        </a:prstGeom>
        <a:solidFill>
          <a:schemeClr val="lt1"/>
        </a:solidFill>
        <a:ln w="12700" cap="flat" cmpd="sng" algn="ctr">
          <a:solidFill>
            <a:schemeClr val="accent1"/>
          </a:solidFill>
          <a:prstDash val="solid"/>
          <a:miter lim="800000"/>
        </a:ln>
        <a:effectLst/>
        <a:scene3d>
          <a:camera prst="orthographicFront"/>
          <a:lightRig rig="flat" dir="t"/>
        </a:scene3d>
        <a:sp3d extrusionH="12700"/>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b="0" kern="1200" dirty="0"/>
            <a:t>Nominated clinician reviewed and monitored clinics regularly and worked closely with the wider team, provided regular training when required, and made sure to be reachable to provide overall support    </a:t>
          </a:r>
        </a:p>
      </dsp:txBody>
      <dsp:txXfrm rot="-5400000">
        <a:off x="2569149" y="4420823"/>
        <a:ext cx="7817840" cy="928516"/>
      </dsp:txXfrm>
    </dsp:sp>
    <dsp:sp modelId="{EB7C594F-DF33-46C2-8533-C8E597EDAFA0}">
      <dsp:nvSpPr>
        <dsp:cNvPr id="0" name=""/>
        <dsp:cNvSpPr/>
      </dsp:nvSpPr>
      <dsp:spPr>
        <a:xfrm>
          <a:off x="0" y="4514612"/>
          <a:ext cx="2644922" cy="76628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1066800">
            <a:lnSpc>
              <a:spcPct val="90000"/>
            </a:lnSpc>
            <a:spcBef>
              <a:spcPct val="0"/>
            </a:spcBef>
            <a:spcAft>
              <a:spcPct val="35000"/>
            </a:spcAft>
            <a:buNone/>
          </a:pPr>
          <a:r>
            <a:rPr lang="en-GB" sz="1800" b="0" kern="1200" dirty="0">
              <a:latin typeface="Calibri" panose="020F0502020204030204"/>
              <a:ea typeface="+mn-ea"/>
              <a:cs typeface="+mn-cs"/>
            </a:rPr>
            <a:t> Overviewing monitoring  </a:t>
          </a:r>
        </a:p>
      </dsp:txBody>
      <dsp:txXfrm>
        <a:off x="37407" y="4552019"/>
        <a:ext cx="2570108" cy="6914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5BA69-D43D-4698-B474-7C68DE25BA80}"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1C39F-5F48-4AA7-B5F5-B5BBD2A1D2D1}" type="slidenum">
              <a:rPr lang="en-GB" smtClean="0"/>
              <a:t>‹#›</a:t>
            </a:fld>
            <a:endParaRPr lang="en-GB"/>
          </a:p>
        </p:txBody>
      </p:sp>
    </p:spTree>
    <p:extLst>
      <p:ext uri="{BB962C8B-B14F-4D97-AF65-F5344CB8AC3E}">
        <p14:creationId xmlns:p14="http://schemas.microsoft.com/office/powerpoint/2010/main" val="3458549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5</a:t>
            </a:fld>
            <a:endParaRPr lang="en-US"/>
          </a:p>
        </p:txBody>
      </p:sp>
    </p:spTree>
    <p:extLst>
      <p:ext uri="{BB962C8B-B14F-4D97-AF65-F5344CB8AC3E}">
        <p14:creationId xmlns:p14="http://schemas.microsoft.com/office/powerpoint/2010/main" val="326841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93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Heather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1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Heather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00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Delivered online / Remote </a:t>
            </a:r>
          </a:p>
          <a:p>
            <a:endParaRPr lang="en-GB"/>
          </a:p>
          <a:p>
            <a:pPr marL="971550" lvl="1" indent="-514350" fontAlgn="base">
              <a:buFont typeface="+mj-lt"/>
              <a:buAutoNum type="arabicPeriod"/>
            </a:pPr>
            <a:r>
              <a:rPr lang="en-GB" b="0" i="0">
                <a:solidFill>
                  <a:schemeClr val="bg1"/>
                </a:solidFill>
                <a:effectLst/>
                <a:latin typeface="Frutiger" panose="020B0500000000000000" pitchFamily="34" charset="0"/>
              </a:rPr>
              <a:t>Clients with visual / audio impairments.</a:t>
            </a:r>
          </a:p>
          <a:p>
            <a:pPr marL="971550" lvl="1" indent="-514350" fontAlgn="base">
              <a:buFont typeface="+mj-lt"/>
              <a:buAutoNum type="arabicPeriod"/>
            </a:pPr>
            <a:r>
              <a:rPr lang="en-GB" b="0" i="0">
                <a:solidFill>
                  <a:schemeClr val="bg1"/>
                </a:solidFill>
                <a:effectLst/>
                <a:latin typeface="Frutiger" panose="020B0500000000000000" pitchFamily="34" charset="0"/>
              </a:rPr>
              <a:t>Women with a history of GDM</a:t>
            </a:r>
          </a:p>
          <a:p>
            <a:pPr marL="971550" lvl="1" indent="-514350" fontAlgn="base">
              <a:buFont typeface="+mj-lt"/>
              <a:buAutoNum type="arabicPeriod"/>
            </a:pPr>
            <a:r>
              <a:rPr lang="en-GB" b="0" i="0">
                <a:solidFill>
                  <a:schemeClr val="bg1"/>
                </a:solidFill>
                <a:effectLst/>
                <a:latin typeface="Frutiger" panose="020B0500000000000000" pitchFamily="34" charset="0"/>
              </a:rPr>
              <a:t>Non - </a:t>
            </a:r>
            <a:r>
              <a:rPr lang="en-GB" b="0" i="0" err="1">
                <a:solidFill>
                  <a:schemeClr val="bg1"/>
                </a:solidFill>
                <a:effectLst/>
                <a:latin typeface="Frutiger" panose="020B0500000000000000" pitchFamily="34" charset="0"/>
              </a:rPr>
              <a:t>english</a:t>
            </a:r>
            <a:r>
              <a:rPr lang="en-GB" b="0" i="0">
                <a:solidFill>
                  <a:schemeClr val="bg1"/>
                </a:solidFill>
                <a:effectLst/>
                <a:latin typeface="Frutiger" panose="020B0500000000000000" pitchFamily="34" charset="0"/>
              </a:rPr>
              <a:t> speakers / clients who speak English as a second language.</a:t>
            </a:r>
            <a:endParaRPr lang="en-US">
              <a:solidFill>
                <a:schemeClr val="bg1"/>
              </a:solidFill>
              <a:latin typeface="Frutiger" panose="020B0500000000000000"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309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Heather</a:t>
            </a:r>
            <a:br>
              <a:rPr lang="en-GB"/>
            </a:br>
            <a:r>
              <a:rPr lang="en-GB"/>
              <a:t>Notes - group sessions spread across the county</a:t>
            </a:r>
          </a:p>
          <a:p>
            <a:endParaRPr lang="en-GB"/>
          </a:p>
          <a:p>
            <a:r>
              <a:rPr lang="en-GB"/>
              <a:t>Images show:</a:t>
            </a:r>
            <a:br>
              <a:rPr lang="en-GB"/>
            </a:br>
            <a:r>
              <a:rPr lang="en-GB"/>
              <a:t>(Top &amp; Bottom) Screenshots from the healthier you journal</a:t>
            </a:r>
          </a:p>
          <a:p>
            <a:r>
              <a:rPr lang="en-GB"/>
              <a:t>(Right) Regular email communication received after each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02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Heather</a:t>
            </a:r>
            <a:br>
              <a:rPr lang="en-GB"/>
            </a:br>
            <a:endParaRPr lang="en-GB"/>
          </a:p>
          <a:p>
            <a:pPr>
              <a:lnSpc>
                <a:spcPct val="115000"/>
              </a:lnSpc>
            </a:pPr>
            <a:r>
              <a:rPr lang="en-GB" sz="1800">
                <a:effectLst/>
                <a:latin typeface="Arial" panose="020B0604020202020204" pitchFamily="34" charset="0"/>
                <a:ea typeface="Arial" panose="020B0604020202020204" pitchFamily="34" charset="0"/>
              </a:rPr>
              <a:t>Second Nature is a 9-month programme developed to help you lower your blood sugar levels and prevent type 2 diabetes.</a:t>
            </a: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panose="020B0604020202020204" pitchFamily="34" charset="0"/>
                <a:ea typeface="Arial" panose="020B0604020202020204" pitchFamily="34" charset="0"/>
              </a:rPr>
              <a:t>The programme is delivered completely online, which means you’ll participate on the app on your mobile phone. You don’t need to go anywhere in person, the programme comes to you and is available any time. You will receive lifetime access to the app and your account.</a:t>
            </a: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panose="020B0604020202020204" pitchFamily="34" charset="0"/>
                <a:ea typeface="Arial" panose="020B0604020202020204" pitchFamily="34" charset="0"/>
              </a:rPr>
              <a:t>Before your official start date, Second Nature will send a package to your address that includes a digital weighing scale, our printed handbook and recipe book. You’ll have access to over 300 Second Nature recipes.</a:t>
            </a: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panose="020B0604020202020204" pitchFamily="34" charset="0"/>
                <a:ea typeface="Arial" panose="020B0604020202020204" pitchFamily="34" charset="0"/>
              </a:rPr>
              <a:t>In the app, you’ll be in a group with other members, and you’ll have a health coach (one of their qualified dietitians or nutritionists) that will support one-to-one through the programme. You can chat with your health coach and group in the Chat section of the app.</a:t>
            </a: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panose="020B0604020202020204" pitchFamily="34" charset="0"/>
                <a:ea typeface="Arial" panose="020B0604020202020204" pitchFamily="34" charset="0"/>
              </a:rPr>
              <a:t>Each day there will be a short article for you to read in the Learn section of the app. The articles are about nutrition, exercise, sleep, mental wellbeing, and positive thinking. </a:t>
            </a:r>
          </a:p>
          <a:p>
            <a:pPr>
              <a:lnSpc>
                <a:spcPct val="115000"/>
              </a:lnSpc>
            </a:pPr>
            <a:r>
              <a:rPr lang="en-GB" sz="1800">
                <a:effectLst/>
                <a:latin typeface="Arial" panose="020B0604020202020204" pitchFamily="34" charset="0"/>
                <a:ea typeface="Arial" panose="020B0604020202020204" pitchFamily="34" charset="0"/>
              </a:rPr>
              <a:t> </a:t>
            </a:r>
          </a:p>
          <a:p>
            <a:pPr>
              <a:lnSpc>
                <a:spcPct val="115000"/>
              </a:lnSpc>
            </a:pPr>
            <a:r>
              <a:rPr lang="en-GB" sz="1800">
                <a:effectLst/>
                <a:latin typeface="Arial" panose="020B0604020202020204" pitchFamily="34" charset="0"/>
                <a:ea typeface="Arial" panose="020B0604020202020204" pitchFamily="34" charset="0"/>
              </a:rPr>
              <a:t>You’ll be able to track your progress in terms of your weight and daily step count, by connecting your wireless weighing scales and Apple Health/Google fit on your mobile phone. You can also manually enter your data onto your weight and steps dashboards.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80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Heather</a:t>
            </a:r>
            <a:br>
              <a:rPr lang="en-GB"/>
            </a:br>
            <a:endParaRPr lang="en-GB"/>
          </a:p>
          <a:p>
            <a:r>
              <a:rPr lang="en-GB"/>
              <a:t>Elaborate on the specialist remote programmes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97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Area Lead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926A-6635-46B0-AFE7-519317DA7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4B63-FBC7-5AF3-6B84-4A373586A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E4E623-B810-B5F7-853A-F3AA676F7A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5A80EF-2892-F74E-4E34-E660DF55130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F1FEFC6-B313-0463-3B78-0C3AB3F55D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FDE88E-AA20-B032-D9B7-F1D07D3B99F5}"/>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30012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EFF5-693F-28AC-1EBF-F307832EAB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8253EC-A1A7-AEC1-EA93-0AA0148A2E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092B3-1A7A-CA09-4376-2A8643C0355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52FA9EC-5D36-1F6C-407A-BD09ED6E63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BDAAA5-42B4-DFFC-B21C-3D4BDE5D8A17}"/>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1078048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FAE21-2073-E5CF-0E69-8C5EB90A46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0B487E-1D55-FB29-F2AC-A6938A2819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F7F79A-28DC-F5A3-94E0-0D24F606FAB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982D421-9839-092C-638F-6932BC0AD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3080F2-251A-5A16-87FA-C3E45B02715C}"/>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1067693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7ED7ED4D-AF16-1E82-D9C6-C8D27C639ED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hidden="1">
                        <a:extLst>
                          <a:ext uri="{FF2B5EF4-FFF2-40B4-BE49-F238E27FC236}">
                            <a16:creationId xmlns:a16="http://schemas.microsoft.com/office/drawing/2014/main" id="{7ED7ED4D-AF16-1E82-D9C6-C8D27C639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2"/>
          <p:cNvSpPr>
            <a:spLocks noGrp="1"/>
          </p:cNvSpPr>
          <p:nvPr>
            <p:ph sz="quarter" idx="14"/>
          </p:nvPr>
        </p:nvSpPr>
        <p:spPr>
          <a:xfrm>
            <a:off x="354013" y="1389063"/>
            <a:ext cx="11326153" cy="4899025"/>
          </a:xfrm>
          <a:prstGeom prst="rect">
            <a:avLst/>
          </a:prstGeom>
        </p:spPr>
        <p:txBody>
          <a:bodyPr/>
          <a:lstStyle>
            <a:lvl1pPr>
              <a:defRPr sz="2400">
                <a:solidFill>
                  <a:srgbClr val="013C5B"/>
                </a:solidFill>
                <a:latin typeface="Arial" panose="020B0604020202020204" pitchFamily="34" charset="0"/>
                <a:cs typeface="Arial" panose="020B0604020202020204" pitchFamily="34" charset="0"/>
              </a:defRPr>
            </a:lvl1pPr>
            <a:lvl2pPr>
              <a:defRPr sz="2000">
                <a:solidFill>
                  <a:srgbClr val="013C5B"/>
                </a:solidFill>
                <a:latin typeface="Arial" panose="020B0604020202020204" pitchFamily="34" charset="0"/>
                <a:cs typeface="Arial" panose="020B0604020202020204" pitchFamily="34" charset="0"/>
              </a:defRPr>
            </a:lvl2pPr>
            <a:lvl3pPr>
              <a:defRPr sz="1800">
                <a:solidFill>
                  <a:srgbClr val="013C5B"/>
                </a:solidFill>
                <a:latin typeface="Arial" panose="020B0604020202020204" pitchFamily="34" charset="0"/>
                <a:cs typeface="Arial" panose="020B0604020202020204" pitchFamily="34" charset="0"/>
              </a:defRPr>
            </a:lvl3pPr>
            <a:lvl4pPr>
              <a:defRPr sz="1600">
                <a:solidFill>
                  <a:srgbClr val="013C5B"/>
                </a:solidFill>
                <a:latin typeface="Arial" panose="020B0604020202020204" pitchFamily="34" charset="0"/>
                <a:cs typeface="Arial" panose="020B0604020202020204" pitchFamily="34" charset="0"/>
              </a:defRPr>
            </a:lvl4pPr>
            <a:lvl5pPr>
              <a:defRPr sz="1600">
                <a:solidFill>
                  <a:srgbClr val="013C5B"/>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
        <p:nvSpPr>
          <p:cNvPr id="9" name="Title 1">
            <a:extLst>
              <a:ext uri="{FF2B5EF4-FFF2-40B4-BE49-F238E27FC236}">
                <a16:creationId xmlns:a16="http://schemas.microsoft.com/office/drawing/2014/main" id="{9D7DDF92-55D2-78E4-26D7-7AA8751BE2E5}"/>
              </a:ext>
            </a:extLst>
          </p:cNvPr>
          <p:cNvSpPr>
            <a:spLocks noGrp="1"/>
          </p:cNvSpPr>
          <p:nvPr>
            <p:ph type="title"/>
          </p:nvPr>
        </p:nvSpPr>
        <p:spPr>
          <a:xfrm>
            <a:off x="2159306" y="585434"/>
            <a:ext cx="7524521" cy="662782"/>
          </a:xfrm>
          <a:prstGeom prst="rect">
            <a:avLst/>
          </a:prstGeom>
        </p:spPr>
        <p:txBody>
          <a:bodyPr vert="horz" anchor="ctr"/>
          <a:lstStyle>
            <a:lvl1pPr algn="ctr">
              <a:defRPr sz="2800" b="1">
                <a:solidFill>
                  <a:srgbClr val="013C5B"/>
                </a:solidFill>
                <a:latin typeface="Arial" panose="020B0604020202020204" pitchFamily="34" charset="0"/>
                <a:cs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2783219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statement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p:cNvSpPr>
            <a:spLocks noGrp="1"/>
          </p:cNvSpPr>
          <p:nvPr>
            <p:ph type="body" sz="quarter" idx="13"/>
          </p:nvPr>
        </p:nvSpPr>
        <p:spPr>
          <a:xfrm>
            <a:off x="2411412" y="2918572"/>
            <a:ext cx="7369175" cy="725581"/>
          </a:xfrm>
          <a:prstGeom prst="rect">
            <a:avLst/>
          </a:prstGeom>
        </p:spPr>
        <p:txBody>
          <a:bodyPr>
            <a:noAutofit/>
          </a:bodyPr>
          <a:lstStyle>
            <a:lvl1pPr marL="0" indent="0" algn="ctr">
              <a:buNone/>
              <a:defRPr sz="6000" b="1">
                <a:solidFill>
                  <a:srgbClr val="39BBED"/>
                </a:solidFill>
                <a:latin typeface="Arial" panose="020B0604020202020204" pitchFamily="34" charset="0"/>
                <a:cs typeface="Arial" panose="020B0604020202020204" pitchFamily="34" charset="0"/>
              </a:defRPr>
            </a:lvl1pPr>
            <a:lvl2pPr marL="457200" indent="0">
              <a:buNone/>
              <a:defRPr sz="6000" b="1">
                <a:solidFill>
                  <a:srgbClr val="013C5B"/>
                </a:solidFill>
                <a:latin typeface="Arial" panose="020B0604020202020204" pitchFamily="34" charset="0"/>
                <a:cs typeface="Arial" panose="020B0604020202020204" pitchFamily="34" charset="0"/>
              </a:defRPr>
            </a:lvl2pPr>
            <a:lvl3pPr marL="914400" indent="0">
              <a:buNone/>
              <a:defRPr sz="6000" b="1">
                <a:solidFill>
                  <a:srgbClr val="013C5B"/>
                </a:solidFill>
                <a:latin typeface="Arial" panose="020B0604020202020204" pitchFamily="34" charset="0"/>
                <a:cs typeface="Arial" panose="020B0604020202020204" pitchFamily="34" charset="0"/>
              </a:defRPr>
            </a:lvl3pPr>
            <a:lvl4pPr marL="1371600" indent="0">
              <a:buNone/>
              <a:defRPr sz="6000" b="1">
                <a:solidFill>
                  <a:srgbClr val="013C5B"/>
                </a:solidFill>
                <a:latin typeface="Arial" panose="020B0604020202020204" pitchFamily="34" charset="0"/>
                <a:cs typeface="Arial" panose="020B0604020202020204" pitchFamily="34" charset="0"/>
              </a:defRPr>
            </a:lvl4pPr>
            <a:lvl5pPr marL="1828800" indent="0">
              <a:buNone/>
              <a:defRPr sz="6000" b="1">
                <a:solidFill>
                  <a:srgbClr val="013C5B"/>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16715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993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2B98F-C1FB-9EDA-BDA6-7B44A233FC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544468B-0BD2-D852-BB58-20F7A4267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FE43B0-9273-01E4-C2B9-A6FE58F7BECE}"/>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5" name="Footer Placeholder 4">
            <a:extLst>
              <a:ext uri="{FF2B5EF4-FFF2-40B4-BE49-F238E27FC236}">
                <a16:creationId xmlns:a16="http://schemas.microsoft.com/office/drawing/2014/main" id="{ED06E88F-28B4-DD3D-E9CC-7B1D1E1AC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2CF1B-4651-D446-EBA8-BE251207A59C}"/>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117730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4A24-4A97-615C-365F-BA5C287A5C8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68EB3FC-9CFB-6888-C50A-15E34800F4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BFAF6A-E43D-ECE8-16F2-59DA1E7BF770}"/>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5" name="Footer Placeholder 4">
            <a:extLst>
              <a:ext uri="{FF2B5EF4-FFF2-40B4-BE49-F238E27FC236}">
                <a16:creationId xmlns:a16="http://schemas.microsoft.com/office/drawing/2014/main" id="{72214F11-CF5E-666C-E55D-41005CF9D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BEFDC-F753-FC62-A808-FEA68496E265}"/>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342888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1190-A021-AA43-1ADA-35D0EEBC49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676D696-3026-4988-455C-F3BE76BD88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30A697-7A3B-E217-B47B-CE49287C7E1E}"/>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5" name="Footer Placeholder 4">
            <a:extLst>
              <a:ext uri="{FF2B5EF4-FFF2-40B4-BE49-F238E27FC236}">
                <a16:creationId xmlns:a16="http://schemas.microsoft.com/office/drawing/2014/main" id="{B567DE4A-2CEB-1625-4F47-42244275E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F2B26-1C64-6986-7C84-D0F534488095}"/>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618048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85DF-1CCA-65C7-33F5-5F5FAB5FA7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3C99DA-5795-5AEA-47EF-E5E5666D3B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AF9E96D-A9E5-EB00-D14E-4C004CB7AE9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1EF2468-AE00-2885-BED0-29DE463AE633}"/>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6" name="Footer Placeholder 5">
            <a:extLst>
              <a:ext uri="{FF2B5EF4-FFF2-40B4-BE49-F238E27FC236}">
                <a16:creationId xmlns:a16="http://schemas.microsoft.com/office/drawing/2014/main" id="{BA291ACA-6078-D511-B2F6-235FBBF96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E6604-9EF1-ACB1-8179-14A1B297B5CB}"/>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257196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FE77-81EE-8059-5911-3997F8B05A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70DA48-2BA3-313A-D7AD-EBABF88ED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19F316-CC13-E0E1-6B38-2A0CCC4B95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5AA134-0A4D-D83A-3B49-2A8ACB958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505D2B-BDD0-BA2A-EE04-E8A9B3CC36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04B23CE-690F-2EF7-B5F8-2EC01BDE0D4F}"/>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8" name="Footer Placeholder 7">
            <a:extLst>
              <a:ext uri="{FF2B5EF4-FFF2-40B4-BE49-F238E27FC236}">
                <a16:creationId xmlns:a16="http://schemas.microsoft.com/office/drawing/2014/main" id="{189589A6-DA0A-55EF-CF68-D443A40A7D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0C35AC-52BE-0173-F2C4-3CEAA1DAD6A4}"/>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2507877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0CB8-7C8C-6A1F-2222-5813F27BDFB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D30E6C-90C7-4CEC-3988-9F6B8F745755}"/>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4" name="Footer Placeholder 3">
            <a:extLst>
              <a:ext uri="{FF2B5EF4-FFF2-40B4-BE49-F238E27FC236}">
                <a16:creationId xmlns:a16="http://schemas.microsoft.com/office/drawing/2014/main" id="{57731D23-0488-DD74-FBE4-2D659FD656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0F3A88-575C-891C-9965-4BF3BF926801}"/>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58160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E8D9-1E16-3303-09BA-A3EDD9CB5D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2FF8EF-644C-C333-E6F6-CEB80A62D2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33990B-5D60-C3F8-C6AA-C9F6DA5BEE1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9B447D9-17FA-7CB4-08B5-93017D348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31451-FF4B-338D-F703-3BEE0BF35A7B}"/>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2648854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6C2EC-EA9E-AEA8-2703-F6BAC30E9185}"/>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3" name="Footer Placeholder 2">
            <a:extLst>
              <a:ext uri="{FF2B5EF4-FFF2-40B4-BE49-F238E27FC236}">
                <a16:creationId xmlns:a16="http://schemas.microsoft.com/office/drawing/2014/main" id="{4DB99972-70C5-15AC-DC0E-719530D9D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DB12A2-6FA0-68C2-5907-726296F2216A}"/>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436305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8785-8806-4562-4B58-13E23DB925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254B1E-45A8-5398-1BC0-1B17E3B23F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F579FBE-B0F5-E6F5-1E77-6182A1D32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6B61E5-FE6F-A635-284C-DB97FDBC560D}"/>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6" name="Footer Placeholder 5">
            <a:extLst>
              <a:ext uri="{FF2B5EF4-FFF2-40B4-BE49-F238E27FC236}">
                <a16:creationId xmlns:a16="http://schemas.microsoft.com/office/drawing/2014/main" id="{01EAFA1D-29D6-A346-7BE0-0A52CCC19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6FD75-4A9C-C9CB-B965-95F81DF2E05E}"/>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2691096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2A18-3F19-A62B-54B4-31A0882303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5C98296-08EB-F361-3200-702F13AD0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65E7D5-36BF-F406-620C-23C60E514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9AB1C-38BA-7AD1-979B-8ED2F6E5C24B}"/>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6" name="Footer Placeholder 5">
            <a:extLst>
              <a:ext uri="{FF2B5EF4-FFF2-40B4-BE49-F238E27FC236}">
                <a16:creationId xmlns:a16="http://schemas.microsoft.com/office/drawing/2014/main" id="{1E53CFDB-7DCF-9D17-7230-B93E9BC72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289D7-A247-0427-15E0-1A4A91576394}"/>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1836627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E4A8-B6D1-6BD1-FC46-F6DDE2368ED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7BDCFC-A56F-B5D6-93A2-105757C253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7C9CFF-2B9F-6719-0A12-2007B75BD2BA}"/>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5" name="Footer Placeholder 4">
            <a:extLst>
              <a:ext uri="{FF2B5EF4-FFF2-40B4-BE49-F238E27FC236}">
                <a16:creationId xmlns:a16="http://schemas.microsoft.com/office/drawing/2014/main" id="{B8595E50-0493-C242-98D2-7FCB53EAF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19EAC-6066-47D4-9672-018BC66C5E26}"/>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2790947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98C8D5-39A4-C8D9-1D90-D18AE96330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CB4CE39-C4D9-B8B5-3014-3A11BD8D3B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A85D0E-73AF-3E88-0974-C3989492C351}"/>
              </a:ext>
            </a:extLst>
          </p:cNvPr>
          <p:cNvSpPr>
            <a:spLocks noGrp="1"/>
          </p:cNvSpPr>
          <p:nvPr>
            <p:ph type="dt" sz="half" idx="10"/>
          </p:nvPr>
        </p:nvSpPr>
        <p:spPr/>
        <p:txBody>
          <a:bodyPr/>
          <a:lstStyle/>
          <a:p>
            <a:fld id="{25458AF2-2144-4941-A461-6F08F540B4DD}" type="datetimeFigureOut">
              <a:rPr lang="en-US" smtClean="0"/>
              <a:t>1/24/2024</a:t>
            </a:fld>
            <a:endParaRPr lang="en-US"/>
          </a:p>
        </p:txBody>
      </p:sp>
      <p:sp>
        <p:nvSpPr>
          <p:cNvPr id="5" name="Footer Placeholder 4">
            <a:extLst>
              <a:ext uri="{FF2B5EF4-FFF2-40B4-BE49-F238E27FC236}">
                <a16:creationId xmlns:a16="http://schemas.microsoft.com/office/drawing/2014/main" id="{3C6BAC85-49A9-B0F6-7D9B-9612311F4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4E7C1-0E7C-0C2C-E0B2-E996A080A3CC}"/>
              </a:ext>
            </a:extLst>
          </p:cNvPr>
          <p:cNvSpPr>
            <a:spLocks noGrp="1"/>
          </p:cNvSpPr>
          <p:nvPr>
            <p:ph type="sldNum" sz="quarter" idx="12"/>
          </p:nvPr>
        </p:nvSpPr>
        <p:spPr/>
        <p:txBody>
          <a:bodyPr/>
          <a:lstStyle/>
          <a:p>
            <a:fld id="{02A4F2F3-3D8B-C948-911D-D2E64179373C}" type="slidenum">
              <a:rPr lang="en-US" smtClean="0"/>
              <a:t>‹#›</a:t>
            </a:fld>
            <a:endParaRPr lang="en-US"/>
          </a:p>
        </p:txBody>
      </p:sp>
    </p:spTree>
    <p:extLst>
      <p:ext uri="{BB962C8B-B14F-4D97-AF65-F5344CB8AC3E}">
        <p14:creationId xmlns:p14="http://schemas.microsoft.com/office/powerpoint/2010/main" val="1318452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908D4-A427-4789-8B02-123246ECDE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E6B514-0677-43CD-A9B3-D4001E82D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44A93-4464-48C6-A4A8-C7196286C765}"/>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5" name="Footer Placeholder 4">
            <a:extLst>
              <a:ext uri="{FF2B5EF4-FFF2-40B4-BE49-F238E27FC236}">
                <a16:creationId xmlns:a16="http://schemas.microsoft.com/office/drawing/2014/main" id="{9481CFA6-E759-406A-9BCB-5787072AD4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ABEDC2-FF7E-471F-91A7-110E5C5BA6E4}"/>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28315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F05E-BE74-47DA-9869-AC7A1C71A3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E0F660-E70D-42C8-99F0-11EFE4256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EE79B9-3ECF-4FC9-8352-745A9D60345D}"/>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5" name="Footer Placeholder 4">
            <a:extLst>
              <a:ext uri="{FF2B5EF4-FFF2-40B4-BE49-F238E27FC236}">
                <a16:creationId xmlns:a16="http://schemas.microsoft.com/office/drawing/2014/main" id="{3A81F6AD-1231-47FA-9BED-C64235C549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433FBF-6AAC-4C20-A75D-8DBDD3B8758D}"/>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930803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3F3E-BD41-4A46-AAEE-D37EFD7BF1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E21A6C-109E-44A5-B34D-7DF313B55C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F1296-E204-453D-93A2-41C4CFFFD7C8}"/>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5" name="Footer Placeholder 4">
            <a:extLst>
              <a:ext uri="{FF2B5EF4-FFF2-40B4-BE49-F238E27FC236}">
                <a16:creationId xmlns:a16="http://schemas.microsoft.com/office/drawing/2014/main" id="{17234514-147C-4CE9-A1A7-BF240D8815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986254-D9A3-4673-9CA1-B419E5FA49BE}"/>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3317028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74C8-C2BA-43B2-92A6-10CED72244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46349C-7D74-473E-9628-5C810B4C70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77B0DE-EB59-478D-B931-CC9144BEC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772E50-36C8-43B6-A0DB-D23B23C37B0A}"/>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6" name="Footer Placeholder 5">
            <a:extLst>
              <a:ext uri="{FF2B5EF4-FFF2-40B4-BE49-F238E27FC236}">
                <a16:creationId xmlns:a16="http://schemas.microsoft.com/office/drawing/2014/main" id="{88A798C1-A5A3-4826-9179-5B5137F39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66C4B0-88EC-4B5A-A6E2-B2E4C9E2287F}"/>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3835320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516C-D5F4-4D83-9FB6-C6F45AF5CB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85D1B2-C77F-485E-8A80-EA7741C02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DD2AD2-B9D4-49F5-9527-620363378C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0C7F59-B625-41F9-8E75-4915EE501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B486D-7E1D-4901-9C18-01CAC67542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5D3A08-ADFF-4300-98C0-EC119C8D0055}"/>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8" name="Footer Placeholder 7">
            <a:extLst>
              <a:ext uri="{FF2B5EF4-FFF2-40B4-BE49-F238E27FC236}">
                <a16:creationId xmlns:a16="http://schemas.microsoft.com/office/drawing/2014/main" id="{DA4BE549-CCA4-44DE-A8EA-925A2495B1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C2A131-C160-43AB-8CF3-C60F5BA7BA26}"/>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162264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1411-9CF9-2635-CF5E-E1E418312D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9D3A13-85A2-AFC0-6553-9365C7D8C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743865-B958-B2FF-AD87-B947975AC57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E9C9F61-AB87-4A0F-0DCB-918DB92AAD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EE95EB-9693-F217-5D19-B53539833F1D}"/>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639218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0AEA-EACF-4C45-B84B-819DB5CFD8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18BB77-1BA6-4F42-A10B-33317219DEA5}"/>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4" name="Footer Placeholder 3">
            <a:extLst>
              <a:ext uri="{FF2B5EF4-FFF2-40B4-BE49-F238E27FC236}">
                <a16:creationId xmlns:a16="http://schemas.microsoft.com/office/drawing/2014/main" id="{4C187DEE-27B1-43D6-BE64-1A91ED8B07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3544A0-33CF-495C-8D21-52FCE15F480B}"/>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3203052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18E8F-BAF7-4903-A975-7F10A1FE55E0}"/>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3" name="Footer Placeholder 2">
            <a:extLst>
              <a:ext uri="{FF2B5EF4-FFF2-40B4-BE49-F238E27FC236}">
                <a16:creationId xmlns:a16="http://schemas.microsoft.com/office/drawing/2014/main" id="{A95F62EA-FD54-48E3-9B0D-B1ED2190CE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A18677-1E0E-4108-BA4E-8C1D3408A3CF}"/>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2582889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7AB4-547F-4FBF-8E26-18C5935F1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9A259B-B21B-4A99-9298-24A3AFC1E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AE3FB2-7B0F-47F6-A643-A71FEA6C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08903-15E4-487B-BFF8-E7CED79D32FC}"/>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6" name="Footer Placeholder 5">
            <a:extLst>
              <a:ext uri="{FF2B5EF4-FFF2-40B4-BE49-F238E27FC236}">
                <a16:creationId xmlns:a16="http://schemas.microsoft.com/office/drawing/2014/main" id="{5C1EC138-15C2-428C-B660-86A6F64471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8C6F5A-94D8-4DBC-8A51-DD74E638A1C6}"/>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3745767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7E62-D045-4447-833C-0656DAE0E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7B4C5B-5497-41FB-B253-35D574954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ECD7F0-D7E5-486C-9510-CF995A7DC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0F273B-D6C6-4F16-8C91-07AF02FC3AC3}"/>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6" name="Footer Placeholder 5">
            <a:extLst>
              <a:ext uri="{FF2B5EF4-FFF2-40B4-BE49-F238E27FC236}">
                <a16:creationId xmlns:a16="http://schemas.microsoft.com/office/drawing/2014/main" id="{A8521F3C-78C6-4EA7-9903-990D38D193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CD82C8-51B2-419F-887E-B2240CD95B7A}"/>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1850207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D5CD-2655-43FC-9626-5996F1A412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25AF42-1027-44EE-A63E-DFCA932059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3B09CF-B37A-43A4-9126-DA35CA110974}"/>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5" name="Footer Placeholder 4">
            <a:extLst>
              <a:ext uri="{FF2B5EF4-FFF2-40B4-BE49-F238E27FC236}">
                <a16:creationId xmlns:a16="http://schemas.microsoft.com/office/drawing/2014/main" id="{143C761C-E43D-42FA-B0A1-D0D06F932B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E12ABB-DCE9-418D-B47A-0F8321390E10}"/>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620813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6A993-FB3A-46C0-AAE1-72BECF3BB4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5C9C78-3B59-42D5-94E6-FE908FBAF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4C4FDF-8391-4523-91E8-3BD81549E49F}"/>
              </a:ext>
            </a:extLst>
          </p:cNvPr>
          <p:cNvSpPr>
            <a:spLocks noGrp="1"/>
          </p:cNvSpPr>
          <p:nvPr>
            <p:ph type="dt" sz="half" idx="10"/>
          </p:nvPr>
        </p:nvSpPr>
        <p:spPr/>
        <p:txBody>
          <a:bodyPr/>
          <a:lstStyle/>
          <a:p>
            <a:fld id="{90F0BBF8-3ED1-4107-912B-9A7386824709}" type="datetimeFigureOut">
              <a:rPr lang="en-GB" smtClean="0"/>
              <a:t>24/01/2024</a:t>
            </a:fld>
            <a:endParaRPr lang="en-GB"/>
          </a:p>
        </p:txBody>
      </p:sp>
      <p:sp>
        <p:nvSpPr>
          <p:cNvPr id="5" name="Footer Placeholder 4">
            <a:extLst>
              <a:ext uri="{FF2B5EF4-FFF2-40B4-BE49-F238E27FC236}">
                <a16:creationId xmlns:a16="http://schemas.microsoft.com/office/drawing/2014/main" id="{82593904-9A7C-4360-B258-D6089334FA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495DC-4A49-4C10-BCF0-12624AF7B334}"/>
              </a:ext>
            </a:extLst>
          </p:cNvPr>
          <p:cNvSpPr>
            <a:spLocks noGrp="1"/>
          </p:cNvSpPr>
          <p:nvPr>
            <p:ph type="sldNum" sz="quarter" idx="12"/>
          </p:nvPr>
        </p:nvSpPr>
        <p:spPr/>
        <p:txBody>
          <a:bodyPr/>
          <a:lstStyle/>
          <a:p>
            <a:fld id="{F1DA182D-FC59-4427-9EE7-B536948D60ED}" type="slidenum">
              <a:rPr lang="en-GB" smtClean="0"/>
              <a:t>‹#›</a:t>
            </a:fld>
            <a:endParaRPr lang="en-GB"/>
          </a:p>
        </p:txBody>
      </p:sp>
    </p:spTree>
    <p:extLst>
      <p:ext uri="{BB962C8B-B14F-4D97-AF65-F5344CB8AC3E}">
        <p14:creationId xmlns:p14="http://schemas.microsoft.com/office/powerpoint/2010/main" val="2577821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e statement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p:cNvSpPr>
            <a:spLocks noGrp="1"/>
          </p:cNvSpPr>
          <p:nvPr>
            <p:ph type="body" sz="quarter" idx="13"/>
          </p:nvPr>
        </p:nvSpPr>
        <p:spPr>
          <a:xfrm>
            <a:off x="2411412" y="2918572"/>
            <a:ext cx="7369175" cy="725581"/>
          </a:xfrm>
          <a:prstGeom prst="rect">
            <a:avLst/>
          </a:prstGeom>
        </p:spPr>
        <p:txBody>
          <a:bodyPr>
            <a:noAutofit/>
          </a:bodyPr>
          <a:lstStyle>
            <a:lvl1pPr marL="0" indent="0" algn="ctr">
              <a:buNone/>
              <a:defRPr sz="6000" b="1">
                <a:solidFill>
                  <a:srgbClr val="39BBED"/>
                </a:solidFill>
                <a:latin typeface="Arial" panose="020B0604020202020204" pitchFamily="34" charset="0"/>
                <a:cs typeface="Arial" panose="020B0604020202020204" pitchFamily="34" charset="0"/>
              </a:defRPr>
            </a:lvl1pPr>
            <a:lvl2pPr marL="457200" indent="0">
              <a:buNone/>
              <a:defRPr sz="6000" b="1">
                <a:solidFill>
                  <a:srgbClr val="013C5B"/>
                </a:solidFill>
                <a:latin typeface="Arial" panose="020B0604020202020204" pitchFamily="34" charset="0"/>
                <a:cs typeface="Arial" panose="020B0604020202020204" pitchFamily="34" charset="0"/>
              </a:defRPr>
            </a:lvl2pPr>
            <a:lvl3pPr marL="914400" indent="0">
              <a:buNone/>
              <a:defRPr sz="6000" b="1">
                <a:solidFill>
                  <a:srgbClr val="013C5B"/>
                </a:solidFill>
                <a:latin typeface="Arial" panose="020B0604020202020204" pitchFamily="34" charset="0"/>
                <a:cs typeface="Arial" panose="020B0604020202020204" pitchFamily="34" charset="0"/>
              </a:defRPr>
            </a:lvl3pPr>
            <a:lvl4pPr marL="1371600" indent="0">
              <a:buNone/>
              <a:defRPr sz="6000" b="1">
                <a:solidFill>
                  <a:srgbClr val="013C5B"/>
                </a:solidFill>
                <a:latin typeface="Arial" panose="020B0604020202020204" pitchFamily="34" charset="0"/>
                <a:cs typeface="Arial" panose="020B0604020202020204" pitchFamily="34" charset="0"/>
              </a:defRPr>
            </a:lvl4pPr>
            <a:lvl5pPr marL="1828800" indent="0">
              <a:buNone/>
              <a:defRPr sz="6000" b="1">
                <a:solidFill>
                  <a:srgbClr val="013C5B"/>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134207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7ED7ED4D-AF16-1E82-D9C6-C8D27C639ED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hidden="1">
                        <a:extLst>
                          <a:ext uri="{FF2B5EF4-FFF2-40B4-BE49-F238E27FC236}">
                            <a16:creationId xmlns:a16="http://schemas.microsoft.com/office/drawing/2014/main" id="{7ED7ED4D-AF16-1E82-D9C6-C8D27C639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2"/>
          <p:cNvSpPr>
            <a:spLocks noGrp="1"/>
          </p:cNvSpPr>
          <p:nvPr>
            <p:ph sz="quarter" idx="14"/>
          </p:nvPr>
        </p:nvSpPr>
        <p:spPr>
          <a:xfrm>
            <a:off x="354013" y="1389063"/>
            <a:ext cx="11326153" cy="4899025"/>
          </a:xfrm>
          <a:prstGeom prst="rect">
            <a:avLst/>
          </a:prstGeom>
        </p:spPr>
        <p:txBody>
          <a:bodyPr/>
          <a:lstStyle>
            <a:lvl1pPr>
              <a:defRPr sz="2400">
                <a:solidFill>
                  <a:srgbClr val="013C5B"/>
                </a:solidFill>
                <a:latin typeface="Arial" panose="020B0604020202020204" pitchFamily="34" charset="0"/>
                <a:cs typeface="Arial" panose="020B0604020202020204" pitchFamily="34" charset="0"/>
              </a:defRPr>
            </a:lvl1pPr>
            <a:lvl2pPr>
              <a:defRPr sz="2000">
                <a:solidFill>
                  <a:srgbClr val="013C5B"/>
                </a:solidFill>
                <a:latin typeface="Arial" panose="020B0604020202020204" pitchFamily="34" charset="0"/>
                <a:cs typeface="Arial" panose="020B0604020202020204" pitchFamily="34" charset="0"/>
              </a:defRPr>
            </a:lvl2pPr>
            <a:lvl3pPr>
              <a:defRPr sz="1800">
                <a:solidFill>
                  <a:srgbClr val="013C5B"/>
                </a:solidFill>
                <a:latin typeface="Arial" panose="020B0604020202020204" pitchFamily="34" charset="0"/>
                <a:cs typeface="Arial" panose="020B0604020202020204" pitchFamily="34" charset="0"/>
              </a:defRPr>
            </a:lvl3pPr>
            <a:lvl4pPr>
              <a:defRPr sz="1600">
                <a:solidFill>
                  <a:srgbClr val="013C5B"/>
                </a:solidFill>
                <a:latin typeface="Arial" panose="020B0604020202020204" pitchFamily="34" charset="0"/>
                <a:cs typeface="Arial" panose="020B0604020202020204" pitchFamily="34" charset="0"/>
              </a:defRPr>
            </a:lvl4pPr>
            <a:lvl5pPr>
              <a:defRPr sz="1600">
                <a:solidFill>
                  <a:srgbClr val="013C5B"/>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
        <p:nvSpPr>
          <p:cNvPr id="9" name="Title 1">
            <a:extLst>
              <a:ext uri="{FF2B5EF4-FFF2-40B4-BE49-F238E27FC236}">
                <a16:creationId xmlns:a16="http://schemas.microsoft.com/office/drawing/2014/main" id="{9D7DDF92-55D2-78E4-26D7-7AA8751BE2E5}"/>
              </a:ext>
            </a:extLst>
          </p:cNvPr>
          <p:cNvSpPr>
            <a:spLocks noGrp="1"/>
          </p:cNvSpPr>
          <p:nvPr>
            <p:ph type="title"/>
          </p:nvPr>
        </p:nvSpPr>
        <p:spPr>
          <a:xfrm>
            <a:off x="2159306" y="585434"/>
            <a:ext cx="7524521" cy="662782"/>
          </a:xfrm>
          <a:prstGeom prst="rect">
            <a:avLst/>
          </a:prstGeom>
        </p:spPr>
        <p:txBody>
          <a:bodyPr vert="horz" anchor="ctr"/>
          <a:lstStyle>
            <a:lvl1pPr algn="ctr">
              <a:defRPr sz="2800" b="1">
                <a:solidFill>
                  <a:srgbClr val="013C5B"/>
                </a:solidFill>
                <a:latin typeface="Arial" panose="020B0604020202020204" pitchFamily="34" charset="0"/>
                <a:cs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133473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4666-A7AF-F127-9862-7AD0E56817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DDEEC7-D91F-D7F0-A55C-B24E057497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C3828D-23BA-97E4-9EF3-00682DFAF6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6422F1-736E-5018-A9CC-8876520F0D4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F901B6E-C3AB-5248-9A91-723C97FED6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E1C4E1-FDF4-029F-0A06-002AC0A5F7B8}"/>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321870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AE10-84EE-A08B-5A2B-7F17A9BBC7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CDC5D5-F9E7-194C-2797-71ED927F7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127DA-B3F9-005D-D9F8-C785CADD4E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13DE1FC-E6CF-54AE-0F14-6573F97FB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96EA7C-4F56-DDDA-398B-CC1D65BFC6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F03FAC-ACA4-1E47-57BC-AA955AC1B574}"/>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FDA1091-A0B4-A26B-134F-E3AA021E1D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D5D88B-0240-3F4F-E5AA-0A5C3F855C7B}"/>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237413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DB04-28EE-80EC-C927-3B63A89B4E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619F29-B8DD-AA4A-6FA2-771FA73E538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D31D3B9-1E14-6CD2-C1C2-6FCEC33BDE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411047-C4FE-E6C5-6B44-44EF12BD2C4E}"/>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390003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3EFB4-960A-5A97-1EF5-2F79B4084136}"/>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7E1817A-A275-8635-2117-2E3FB9E66F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7DA1DE-687D-CDF9-883C-CD7E7556DE31}"/>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164273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56EF-6724-1731-DD03-405FC52A1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0858B9-C68A-F5FB-B1EC-19A29D10D5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B67944-FE12-0E5B-C655-8B0F751C7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A22151-946D-C923-E2EA-7EBAEEE9427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BE9F75D-8F1F-E89E-1BDB-143824A710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8F5AB0-DCFF-8185-21E8-C255C578BC19}"/>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371177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2720-3274-7C0E-32BB-079F31E7D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B3D60E-88BC-3D27-9AC6-31D457B38C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F7644C-21DB-8CDC-4591-F4ADC734B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0A6C7-10D3-DC6C-D029-445506BF304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ED85978-513A-CCD2-347D-CC489EB7A2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90DC15-272F-E2BC-B72E-C1016AB3081B}"/>
              </a:ext>
            </a:extLst>
          </p:cNvPr>
          <p:cNvSpPr>
            <a:spLocks noGrp="1"/>
          </p:cNvSpPr>
          <p:nvPr>
            <p:ph type="sldNum" sz="quarter" idx="12"/>
          </p:nvPr>
        </p:nvSpPr>
        <p:spPr/>
        <p:txBody>
          <a:bodyPr/>
          <a:lstStyle/>
          <a:p>
            <a:fld id="{6A893BE7-B333-4AD8-9E43-FD4CE5986B36}" type="slidenum">
              <a:rPr lang="en-GB" smtClean="0"/>
              <a:t>‹#›</a:t>
            </a:fld>
            <a:endParaRPr lang="en-GB"/>
          </a:p>
        </p:txBody>
      </p:sp>
    </p:spTree>
    <p:extLst>
      <p:ext uri="{BB962C8B-B14F-4D97-AF65-F5344CB8AC3E}">
        <p14:creationId xmlns:p14="http://schemas.microsoft.com/office/powerpoint/2010/main" val="198545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6B627F-950A-ADBB-410D-300634BFF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788263-39FF-E39F-5F4B-4B0B489CD3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2A607-A335-C0C4-D59A-DDC8F5C08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04A766A2-AB6A-0F1A-3030-9A0FE6BFC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7EABF0-A7AF-F4C4-99D1-662DB8712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93BE7-B333-4AD8-9E43-FD4CE5986B36}" type="slidenum">
              <a:rPr lang="en-GB" smtClean="0"/>
              <a:t>‹#›</a:t>
            </a:fld>
            <a:endParaRPr lang="en-GB"/>
          </a:p>
        </p:txBody>
      </p:sp>
    </p:spTree>
    <p:extLst>
      <p:ext uri="{BB962C8B-B14F-4D97-AF65-F5344CB8AC3E}">
        <p14:creationId xmlns:p14="http://schemas.microsoft.com/office/powerpoint/2010/main" val="1463815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5892E-4BDB-922F-9A4E-CD04CFF93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0FFF87-5022-97D3-46A6-EE21B810C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0CF9F8-38AA-3FF0-2CFD-F97091AAC0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58AF2-2144-4941-A461-6F08F540B4DD}" type="datetimeFigureOut">
              <a:rPr lang="en-US" smtClean="0"/>
              <a:t>1/24/2024</a:t>
            </a:fld>
            <a:endParaRPr lang="en-US"/>
          </a:p>
        </p:txBody>
      </p:sp>
      <p:sp>
        <p:nvSpPr>
          <p:cNvPr id="5" name="Footer Placeholder 4">
            <a:extLst>
              <a:ext uri="{FF2B5EF4-FFF2-40B4-BE49-F238E27FC236}">
                <a16:creationId xmlns:a16="http://schemas.microsoft.com/office/drawing/2014/main" id="{F1789C09-0687-B817-5D61-7346172ED5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A0821B-7FA7-4D08-A211-B22610CA0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4F2F3-3D8B-C948-911D-D2E64179373C}" type="slidenum">
              <a:rPr lang="en-US" smtClean="0"/>
              <a:t>‹#›</a:t>
            </a:fld>
            <a:endParaRPr lang="en-US"/>
          </a:p>
        </p:txBody>
      </p:sp>
    </p:spTree>
    <p:extLst>
      <p:ext uri="{BB962C8B-B14F-4D97-AF65-F5344CB8AC3E}">
        <p14:creationId xmlns:p14="http://schemas.microsoft.com/office/powerpoint/2010/main" val="1717630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84FFB-07FB-41E9-B76F-5FB7CF99B0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997503-960E-439D-8631-B9D2027A3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F95698-8CE7-4DC6-B497-7800FCD92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0BBF8-3ED1-4107-912B-9A7386824709}" type="datetimeFigureOut">
              <a:rPr lang="en-GB" smtClean="0"/>
              <a:t>24/01/2024</a:t>
            </a:fld>
            <a:endParaRPr lang="en-GB"/>
          </a:p>
        </p:txBody>
      </p:sp>
      <p:sp>
        <p:nvSpPr>
          <p:cNvPr id="5" name="Footer Placeholder 4">
            <a:extLst>
              <a:ext uri="{FF2B5EF4-FFF2-40B4-BE49-F238E27FC236}">
                <a16:creationId xmlns:a16="http://schemas.microsoft.com/office/drawing/2014/main" id="{064397A1-8D9A-48F4-9222-D0C9B2184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F45F2C-4FD9-425D-A8BF-1AE0B52A3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A182D-FC59-4427-9EE7-B536948D60ED}" type="slidenum">
              <a:rPr lang="en-GB" smtClean="0"/>
              <a:t>‹#›</a:t>
            </a:fld>
            <a:endParaRPr lang="en-GB"/>
          </a:p>
        </p:txBody>
      </p:sp>
    </p:spTree>
    <p:extLst>
      <p:ext uri="{BB962C8B-B14F-4D97-AF65-F5344CB8AC3E}">
        <p14:creationId xmlns:p14="http://schemas.microsoft.com/office/powerpoint/2010/main" val="31321422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selondonccg.nhs.uk/covid_19/clinical-effectiveness-sel/"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Anu.singh@selondonics.nhs.uk" TargetMode="External"/><Relationship Id="rId4" Type="http://schemas.openxmlformats.org/officeDocument/2006/relationships/hyperlink" Target="https://seltraininghub.co.uk/2023/10/sel-hypertension-webinar-for-non-clinical-staff-with-atinuke-afanu-and-nupur-yogaraja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35.xml"/><Relationship Id="rId18" Type="http://schemas.openxmlformats.org/officeDocument/2006/relationships/slide" Target="slide70.xml"/><Relationship Id="rId26" Type="http://schemas.openxmlformats.org/officeDocument/2006/relationships/slide" Target="slide98.xml"/><Relationship Id="rId3" Type="http://schemas.openxmlformats.org/officeDocument/2006/relationships/slide" Target="slide4.xml"/><Relationship Id="rId21" Type="http://schemas.openxmlformats.org/officeDocument/2006/relationships/slide" Target="slide75.xml"/><Relationship Id="rId7" Type="http://schemas.openxmlformats.org/officeDocument/2006/relationships/slide" Target="slide13.xml"/><Relationship Id="rId12" Type="http://schemas.openxmlformats.org/officeDocument/2006/relationships/slide" Target="slide33.xml"/><Relationship Id="rId17" Type="http://schemas.openxmlformats.org/officeDocument/2006/relationships/slide" Target="slide63.xml"/><Relationship Id="rId25" Type="http://schemas.openxmlformats.org/officeDocument/2006/relationships/slide" Target="slide95.xml"/><Relationship Id="rId2" Type="http://schemas.openxmlformats.org/officeDocument/2006/relationships/slide" Target="slide3.xml"/><Relationship Id="rId16" Type="http://schemas.openxmlformats.org/officeDocument/2006/relationships/slide" Target="slide49.xml"/><Relationship Id="rId20" Type="http://schemas.openxmlformats.org/officeDocument/2006/relationships/slide" Target="slide72.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slide" Target="slide22.xml"/><Relationship Id="rId24" Type="http://schemas.openxmlformats.org/officeDocument/2006/relationships/slide" Target="slide91.xml"/><Relationship Id="rId5" Type="http://schemas.openxmlformats.org/officeDocument/2006/relationships/slide" Target="slide10.xml"/><Relationship Id="rId15" Type="http://schemas.openxmlformats.org/officeDocument/2006/relationships/slide" Target="slide47.xml"/><Relationship Id="rId23" Type="http://schemas.openxmlformats.org/officeDocument/2006/relationships/slide" Target="slide86.xml"/><Relationship Id="rId10" Type="http://schemas.openxmlformats.org/officeDocument/2006/relationships/slide" Target="slide20.xml"/><Relationship Id="rId19" Type="http://schemas.openxmlformats.org/officeDocument/2006/relationships/slide" Target="slide71.xml"/><Relationship Id="rId4" Type="http://schemas.openxmlformats.org/officeDocument/2006/relationships/slide" Target="slide6.xml"/><Relationship Id="rId9" Type="http://schemas.openxmlformats.org/officeDocument/2006/relationships/slide" Target="slide19.xml"/><Relationship Id="rId14" Type="http://schemas.openxmlformats.org/officeDocument/2006/relationships/slide" Target="slide44.xml"/><Relationship Id="rId22" Type="http://schemas.openxmlformats.org/officeDocument/2006/relationships/slide" Target="slide79.xml"/></Relationships>
</file>

<file path=ppt/slides/_rels/slide20.xml.rels><?xml version="1.0" encoding="UTF-8" standalone="yes"?>
<Relationships xmlns="http://schemas.openxmlformats.org/package/2006/relationships"><Relationship Id="rId3" Type="http://schemas.openxmlformats.org/officeDocument/2006/relationships/hyperlink" Target="mailto:joanne.hare@selondonic.nhs.uk" TargetMode="External"/><Relationship Id="rId2" Type="http://schemas.openxmlformats.org/officeDocument/2006/relationships/hyperlink" Target="https://forms.office.com/Pages/ResponsePage.aspx?id=gJt6L2Uu1k6YUS9yfv-zoYGPYu-5xtVEsH4SQeaFPcVUMEhXNTNPQ1Q1RVBRU1FETk9WMVpBRktYQi4u"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bHErCs0Vq44"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diagramLayout" Target="../diagrams/layout3.xml"/><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diagramData" Target="../diagrams/data3.xml"/><Relationship Id="rId16" Type="http://schemas.openxmlformats.org/officeDocument/2006/relationships/image" Target="../media/image33.svg"/><Relationship Id="rId1" Type="http://schemas.openxmlformats.org/officeDocument/2006/relationships/slideLayout" Target="../slideLayouts/slideLayout26.xml"/><Relationship Id="rId6" Type="http://schemas.microsoft.com/office/2007/relationships/diagramDrawing" Target="../diagrams/drawing3.xml"/><Relationship Id="rId11" Type="http://schemas.openxmlformats.org/officeDocument/2006/relationships/image" Target="../media/image28.png"/><Relationship Id="rId5" Type="http://schemas.openxmlformats.org/officeDocument/2006/relationships/diagramColors" Target="../diagrams/colors3.xml"/><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diagramQuickStyle" Target="../diagrams/quickStyle3.xml"/><Relationship Id="rId9" Type="http://schemas.openxmlformats.org/officeDocument/2006/relationships/image" Target="../media/image26.png"/><Relationship Id="rId1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livewellgreenwich.org.uk/" TargetMode="Externa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hyperlink" Target="http://www.healthieryou.org.uk/"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hyperlink" Target="mailto:hello@healthieryou.org.uk"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www.diabetesbooking.co.uk/"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hyperlink" Target="https://healthieryou.org.uk/gp/" TargetMode="External"/><Relationship Id="rId3" Type="http://schemas.openxmlformats.org/officeDocument/2006/relationships/hyperlink" Target="https://www.better.org.uk/what-we-offer/activities/give-it-a-go-programme" TargetMode="External"/><Relationship Id="rId7" Type="http://schemas.openxmlformats.org/officeDocument/2006/relationships/hyperlink" Target="https://www.better.org.uk/what-we-offer/activities/weight-loss-with-better" TargetMode="External"/><Relationship Id="rId2" Type="http://schemas.openxmlformats.org/officeDocument/2006/relationships/hyperlink" Target="https://www.nhs.uk/live-well/healthy-weight/bmi-calculator/" TargetMode="External"/><Relationship Id="rId1" Type="http://schemas.openxmlformats.org/officeDocument/2006/relationships/slideLayout" Target="../slideLayouts/slideLayout26.xml"/><Relationship Id="rId6" Type="http://schemas.openxmlformats.org/officeDocument/2006/relationships/hyperlink" Target="https://tbchealthcare.co.uk/page/programme" TargetMode="External"/><Relationship Id="rId5" Type="http://schemas.openxmlformats.org/officeDocument/2006/relationships/hyperlink" Target="https://livewellgreenwich.org.uk/live-well-coach/" TargetMode="External"/><Relationship Id="rId4" Type="http://schemas.openxmlformats.org/officeDocument/2006/relationships/hyperlink" Target="https://livewellgreenwich.org.uk/livingwell/cookery-club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Iw2cNAbugwE" TargetMode="External"/><Relationship Id="rId3" Type="http://schemas.openxmlformats.org/officeDocument/2006/relationships/hyperlink" Target="https://www.better.org.uk/what-we-offer/activities/give-it-a-go-programme" TargetMode="External"/><Relationship Id="rId7" Type="http://schemas.openxmlformats.org/officeDocument/2006/relationships/hyperlink" Target="https://oviva.com/uk/en/for-primary-care-t2dr/" TargetMode="External"/><Relationship Id="rId2" Type="http://schemas.openxmlformats.org/officeDocument/2006/relationships/hyperlink" Target="https://www.nhs.uk/live-well/healthy-weight/bmi-calculator/" TargetMode="External"/><Relationship Id="rId1" Type="http://schemas.openxmlformats.org/officeDocument/2006/relationships/slideLayout" Target="../slideLayouts/slideLayout2.xml"/><Relationship Id="rId6" Type="http://schemas.openxmlformats.org/officeDocument/2006/relationships/hyperlink" Target="https://oviva.com/uk/en/for-primary-care-t2dr/#eligibility" TargetMode="External"/><Relationship Id="rId5" Type="http://schemas.openxmlformats.org/officeDocument/2006/relationships/hyperlink" Target="https://livewellgreenwich.org.uk/live-well-coach/" TargetMode="External"/><Relationship Id="rId10" Type="http://schemas.openxmlformats.org/officeDocument/2006/relationships/image" Target="../media/image60.png"/><Relationship Id="rId4" Type="http://schemas.openxmlformats.org/officeDocument/2006/relationships/hyperlink" Target="https://livewellgreenwich.org.uk/livingwell/cookery-clubs/" TargetMode="External"/><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hyperlink" Target="https://www.diabetes.org.uk/" TargetMode="External"/><Relationship Id="rId13" Type="http://schemas.openxmlformats.org/officeDocument/2006/relationships/hyperlink" Target="https://www.nhs.uk/live-well/" TargetMode="External"/><Relationship Id="rId18" Type="http://schemas.openxmlformats.org/officeDocument/2006/relationships/image" Target="../media/image63.png"/><Relationship Id="rId3" Type="http://schemas.openxmlformats.org/officeDocument/2006/relationships/image" Target="../media/image4.jpeg"/><Relationship Id="rId7" Type="http://schemas.openxmlformats.org/officeDocument/2006/relationships/hyperlink" Target="https://www.slimmingworld.co.uk/?gclsrc=aw.ds&amp;msclkid=3405c552ff2915cca63fa41f56671c1f&amp;utm_source=bing&amp;utm_medium=cpc&amp;utm_campaign=UK_Brand_Slimming_World_Exact&amp;utm_term=slimming%20world&amp;utm_content=UK_Brand_Exact" TargetMode="External"/><Relationship Id="rId12" Type="http://schemas.openxmlformats.org/officeDocument/2006/relationships/hyperlink" Target="https://www.goodfoodingreenwich.org/" TargetMode="External"/><Relationship Id="rId17" Type="http://schemas.openxmlformats.org/officeDocument/2006/relationships/image" Target="../media/image62.png"/><Relationship Id="rId2" Type="http://schemas.openxmlformats.org/officeDocument/2006/relationships/image" Target="../media/image61.png"/><Relationship Id="rId16" Type="http://schemas.openxmlformats.org/officeDocument/2006/relationships/hyperlink" Target="https://www.lowcarbprogram.com/" TargetMode="External"/><Relationship Id="rId1" Type="http://schemas.openxmlformats.org/officeDocument/2006/relationships/slideLayout" Target="../slideLayouts/slideLayout7.xml"/><Relationship Id="rId6" Type="http://schemas.openxmlformats.org/officeDocument/2006/relationships/hyperlink" Target="https://www.weightwatchers.com/uk/" TargetMode="External"/><Relationship Id="rId11" Type="http://schemas.openxmlformats.org/officeDocument/2006/relationships/hyperlink" Target="https://greenwichgetactive.com/" TargetMode="External"/><Relationship Id="rId5" Type="http://schemas.openxmlformats.org/officeDocument/2006/relationships/hyperlink" Target="https://livewellgreenwich.org.uk/livingwell/maintaining-a-healthy-weight/" TargetMode="External"/><Relationship Id="rId15" Type="http://schemas.openxmlformats.org/officeDocument/2006/relationships/hyperlink" Target="https://www.knowdiabetes.org.uk/" TargetMode="External"/><Relationship Id="rId10" Type="http://schemas.openxmlformats.org/officeDocument/2006/relationships/hyperlink" Target="https://www.nhs.uk/live-well/exercise/couch-to-5k-week-by-week/" TargetMode="External"/><Relationship Id="rId4" Type="http://schemas.openxmlformats.org/officeDocument/2006/relationships/hyperlink" Target="https://www.efltrust.com/fitfans/" TargetMode="External"/><Relationship Id="rId9" Type="http://schemas.openxmlformats.org/officeDocument/2006/relationships/hyperlink" Target="https://livewellgreenwich.org.uk/" TargetMode="External"/><Relationship Id="rId14" Type="http://schemas.openxmlformats.org/officeDocument/2006/relationships/hyperlink" Target="https://www.nhs.uk/better-health/"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hyperlink" Target="https://www.nhs.uk/live-well/healthy-weight/bmi-calculator" TargetMode="External"/><Relationship Id="rId3" Type="http://schemas.openxmlformats.org/officeDocument/2006/relationships/hyperlink" Target="https://greenwichgetactive.com/" TargetMode="External"/><Relationship Id="rId7" Type="http://schemas.openxmlformats.org/officeDocument/2006/relationships/hyperlink" Target="https://www.better.org.uk/leisure-centre/london/greenwich/waterfront-leisure-centre/xplore" TargetMode="External"/><Relationship Id="rId12" Type="http://schemas.openxmlformats.org/officeDocument/2006/relationships/image" Target="../media/image71.emf"/><Relationship Id="rId2" Type="http://schemas.openxmlformats.org/officeDocument/2006/relationships/hyperlink" Target="https://www.nhs.uk/live-well/healthy-weight/bmi-calculator/" TargetMode="External"/><Relationship Id="rId1" Type="http://schemas.openxmlformats.org/officeDocument/2006/relationships/slideLayout" Target="../slideLayouts/slideLayout7.xml"/><Relationship Id="rId6" Type="http://schemas.openxmlformats.org/officeDocument/2006/relationships/hyperlink" Target="https://livewellgreenwich.org.uk/live-well-coach/" TargetMode="External"/><Relationship Id="rId11" Type="http://schemas.openxmlformats.org/officeDocument/2006/relationships/package" Target="../embeddings/Microsoft_Word_Document.docx"/><Relationship Id="rId5" Type="http://schemas.openxmlformats.org/officeDocument/2006/relationships/hyperlink" Target="https://www.young-greenwich.org.uk/services/1e321221-4517-48b9-bc3a-680c61db6ac1" TargetMode="External"/><Relationship Id="rId10" Type="http://schemas.openxmlformats.org/officeDocument/2006/relationships/hyperlink" Target="https://www.kch.nhs.uk/document/complications-of-excess-weight-cew-clinic-referral-form/" TargetMode="External"/><Relationship Id="rId4" Type="http://schemas.openxmlformats.org/officeDocument/2006/relationships/hyperlink" Target="https://livewellgreenwich.org.uk/livingwell/cookery-clubs/" TargetMode="External"/><Relationship Id="rId9"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better.org.uk/leisure-centre/london/greenwich/waterfront-leisure-centre/xplore" TargetMode="Externa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hyperlink" Target="mailto:i.chika-ezerioha@nhs.net" TargetMode="External"/><Relationship Id="rId13" Type="http://schemas.openxmlformats.org/officeDocument/2006/relationships/hyperlink" Target="mailto:oxl-tr.diabetes@nhs.net" TargetMode="External"/><Relationship Id="rId18" Type="http://schemas.openxmlformats.org/officeDocument/2006/relationships/hyperlink" Target="http://www.diabetesbooking.co.uk/refer" TargetMode="External"/><Relationship Id="rId3" Type="http://schemas.openxmlformats.org/officeDocument/2006/relationships/hyperlink" Target="mailto:mike.power@thrivetribe.org.uk" TargetMode="External"/><Relationship Id="rId21" Type="http://schemas.openxmlformats.org/officeDocument/2006/relationships/hyperlink" Target="https://oviva.com/uk/en/for-primary-care-t2dr/#eligibility" TargetMode="External"/><Relationship Id="rId7" Type="http://schemas.openxmlformats.org/officeDocument/2006/relationships/hyperlink" Target="http://www.nice.org.uk/guidance/ng19" TargetMode="External"/><Relationship Id="rId12" Type="http://schemas.openxmlformats.org/officeDocument/2006/relationships/hyperlink" Target="mailto:oxl-tr.greenwich-singlepointofaccess@nhs.net" TargetMode="External"/><Relationship Id="rId17" Type="http://schemas.openxmlformats.org/officeDocument/2006/relationships/hyperlink" Target="mailto:diabetes.booking@nhs.net" TargetMode="External"/><Relationship Id="rId2" Type="http://schemas.openxmlformats.org/officeDocument/2006/relationships/image" Target="../media/image76.png"/><Relationship Id="rId16" Type="http://schemas.openxmlformats.org/officeDocument/2006/relationships/hyperlink" Target="mailto:oxl-tr.greenwichtimetotalk@nhs.net" TargetMode="External"/><Relationship Id="rId20" Type="http://schemas.openxmlformats.org/officeDocument/2006/relationships/hyperlink" Target="mailto:ovivauk.T2DR@nhs.net" TargetMode="External"/><Relationship Id="rId1" Type="http://schemas.openxmlformats.org/officeDocument/2006/relationships/slideLayout" Target="../slideLayouts/slideLayout25.xml"/><Relationship Id="rId6" Type="http://schemas.openxmlformats.org/officeDocument/2006/relationships/hyperlink" Target="mailto:oxl-tr.podiatry@nhs.net" TargetMode="External"/><Relationship Id="rId11" Type="http://schemas.openxmlformats.org/officeDocument/2006/relationships/hyperlink" Target="mailto:sarah.starkey@nhs.net" TargetMode="External"/><Relationship Id="rId5" Type="http://schemas.openxmlformats.org/officeDocument/2006/relationships/hyperlink" Target="mailto:Catherine.edmeades@nhs.net" TargetMode="External"/><Relationship Id="rId15" Type="http://schemas.openxmlformats.org/officeDocument/2006/relationships/hyperlink" Target="mailto:220299@nhs.net" TargetMode="External"/><Relationship Id="rId10" Type="http://schemas.openxmlformats.org/officeDocument/2006/relationships/hyperlink" Target="mailto:mdallantonia@nhs.net" TargetMode="External"/><Relationship Id="rId19" Type="http://schemas.openxmlformats.org/officeDocument/2006/relationships/image" Target="../media/image4.jpeg"/><Relationship Id="rId4" Type="http://schemas.openxmlformats.org/officeDocument/2006/relationships/hyperlink" Target="mailto:malsa.ibrahim@healthieryou.org.uk" TargetMode="External"/><Relationship Id="rId9" Type="http://schemas.openxmlformats.org/officeDocument/2006/relationships/hyperlink" Target="mailto:Debbie-anncharles@nhs.net" TargetMode="External"/><Relationship Id="rId14" Type="http://schemas.openxmlformats.org/officeDocument/2006/relationships/hyperlink" Target="mailto:Lh.acutefootservices@nhs.net"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mailto:gst-tr.seldesp.admin@nhs.net" TargetMode="External"/><Relationship Id="rId13" Type="http://schemas.openxmlformats.org/officeDocument/2006/relationships/image" Target="../media/image4.jpeg"/><Relationship Id="rId3" Type="http://schemas.openxmlformats.org/officeDocument/2006/relationships/hyperlink" Target="https://selondonccg.nhs.uk/wp-content/uploads/2022/07/Annual-Report-and-Annual-Accounts-2021-22.pdf" TargetMode="External"/><Relationship Id="rId7" Type="http://schemas.openxmlformats.org/officeDocument/2006/relationships/hyperlink" Target="https://consultantconnect.org.uk/service/directory/SCNmFhKSHbTl" TargetMode="External"/><Relationship Id="rId12" Type="http://schemas.openxmlformats.org/officeDocument/2006/relationships/hyperlink" Target="https://livewellgreenwich.org.uk/" TargetMode="External"/><Relationship Id="rId2" Type="http://schemas.openxmlformats.org/officeDocument/2006/relationships/image" Target="../media/image76.png"/><Relationship Id="rId1" Type="http://schemas.openxmlformats.org/officeDocument/2006/relationships/slideLayout" Target="../slideLayouts/slideLayout25.xml"/><Relationship Id="rId6" Type="http://schemas.openxmlformats.org/officeDocument/2006/relationships/hyperlink" Target="mailto:Prakash.saha@kcl.ac.uk" TargetMode="External"/><Relationship Id="rId11" Type="http://schemas.openxmlformats.org/officeDocument/2006/relationships/hyperlink" Target="http://www.greenwichgetactive.com/" TargetMode="External"/><Relationship Id="rId5" Type="http://schemas.openxmlformats.org/officeDocument/2006/relationships/hyperlink" Target="http://www.diabetesbooking.co.uk/refer" TargetMode="External"/><Relationship Id="rId10" Type="http://schemas.openxmlformats.org/officeDocument/2006/relationships/hyperlink" Target="https://gcda.coop/cookery-clubs/" TargetMode="External"/><Relationship Id="rId4" Type="http://schemas.openxmlformats.org/officeDocument/2006/relationships/hyperlink" Target="mailto:diabetes.booking@nhs.net" TargetMode="External"/><Relationship Id="rId9" Type="http://schemas.openxmlformats.org/officeDocument/2006/relationships/hyperlink" Target="https://www.guysandstthomas.nhs.uk/our-services/seldesp/clinics.aspx"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mailto:greenwich.pharmacy@" TargetMode="External"/><Relationship Id="rId13" Type="http://schemas.openxmlformats.org/officeDocument/2006/relationships/hyperlink" Target="https://www.nhs.uk/live-well/exercise/couch-to-5k-week-by-week/" TargetMode="External"/><Relationship Id="rId18" Type="http://schemas.openxmlformats.org/officeDocument/2006/relationships/hyperlink" Target="https://www.nhs.uk/conditions/diabetes/" TargetMode="External"/><Relationship Id="rId3" Type="http://schemas.openxmlformats.org/officeDocument/2006/relationships/hyperlink" Target="mailto:gst-tr.diabetesandendocrine@nhs.net" TargetMode="External"/><Relationship Id="rId21" Type="http://schemas.openxmlformats.org/officeDocument/2006/relationships/hyperlink" Target="https://pitstopdiabetes.co.uk/" TargetMode="External"/><Relationship Id="rId7" Type="http://schemas.openxmlformats.org/officeDocument/2006/relationships/hyperlink" Target="http://www.selondonjointmedicinesformulary.nhs.uk/" TargetMode="External"/><Relationship Id="rId12" Type="http://schemas.openxmlformats.org/officeDocument/2006/relationships/hyperlink" Target="https://www.goodfoodingreenwich.org/" TargetMode="External"/><Relationship Id="rId17" Type="http://schemas.openxmlformats.org/officeDocument/2006/relationships/hyperlink" Target="https://riskscore.diabetes.org.uk/start" TargetMode="External"/><Relationship Id="rId2" Type="http://schemas.openxmlformats.org/officeDocument/2006/relationships/image" Target="../media/image76.png"/><Relationship Id="rId16" Type="http://schemas.openxmlformats.org/officeDocument/2006/relationships/hyperlink" Target="https://www.nhs.uk/better-health/" TargetMode="External"/><Relationship Id="rId20" Type="http://schemas.openxmlformats.org/officeDocument/2006/relationships/hyperlink" Target="https://livewellgreenwich.org.uk/live-well-coach/" TargetMode="External"/><Relationship Id="rId1" Type="http://schemas.openxmlformats.org/officeDocument/2006/relationships/slideLayout" Target="../slideLayouts/slideLayout25.xml"/><Relationship Id="rId6" Type="http://schemas.openxmlformats.org/officeDocument/2006/relationships/hyperlink" Target="https://londondiabetes.com/" TargetMode="External"/><Relationship Id="rId11" Type="http://schemas.openxmlformats.org/officeDocument/2006/relationships/hyperlink" Target="https://greenwichgetactive.com/" TargetMode="External"/><Relationship Id="rId5" Type="http://schemas.openxmlformats.org/officeDocument/2006/relationships/hyperlink" Target="http://www.patient.co.uk/" TargetMode="External"/><Relationship Id="rId15" Type="http://schemas.openxmlformats.org/officeDocument/2006/relationships/hyperlink" Target="https://www.lowcarbprogram.com/" TargetMode="External"/><Relationship Id="rId23" Type="http://schemas.openxmlformats.org/officeDocument/2006/relationships/image" Target="../media/image4.jpeg"/><Relationship Id="rId10" Type="http://schemas.openxmlformats.org/officeDocument/2006/relationships/hyperlink" Target="mailto:hello@healthieryou.org.uk" TargetMode="External"/><Relationship Id="rId19" Type="http://schemas.openxmlformats.org/officeDocument/2006/relationships/hyperlink" Target="https://www.nhs.uk/live-well/" TargetMode="External"/><Relationship Id="rId4" Type="http://schemas.openxmlformats.org/officeDocument/2006/relationships/hyperlink" Target="http://www.diabetes.org.uk/" TargetMode="External"/><Relationship Id="rId9" Type="http://schemas.openxmlformats.org/officeDocument/2006/relationships/hyperlink" Target="https://www.thrivetribe.org.uk/weight-management" TargetMode="External"/><Relationship Id="rId14" Type="http://schemas.openxmlformats.org/officeDocument/2006/relationships/hyperlink" Target="https://www.knowdiabetes.org.uk/" TargetMode="External"/><Relationship Id="rId22" Type="http://schemas.openxmlformats.org/officeDocument/2006/relationships/hyperlink" Target="https://www.england.nhs.uk/digital-weight-management/"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Sheila.taylor@royalgreenwich.co.uk" TargetMode="External"/><Relationship Id="rId2" Type="http://schemas.openxmlformats.org/officeDocument/2006/relationships/hyperlink" Target="https://lp.healthy.io/south-east-london-gp-practices/" TargetMode="External"/><Relationship Id="rId1" Type="http://schemas.openxmlformats.org/officeDocument/2006/relationships/slideLayout" Target="../slideLayouts/slideLayout12.xml"/><Relationship Id="rId4" Type="http://schemas.openxmlformats.org/officeDocument/2006/relationships/hyperlink" Target="mailto:joanne.hare@selondonics.nhs.uk" TargetMode="External"/></Relationships>
</file>

<file path=ppt/slides/_rels/slide68.xml.rels><?xml version="1.0" encoding="UTF-8" standalone="yes"?>
<Relationships xmlns="http://schemas.openxmlformats.org/package/2006/relationships"><Relationship Id="rId2" Type="http://schemas.openxmlformats.org/officeDocument/2006/relationships/hyperlink" Target="https://lp.healthy.io/south-east-london-gp-practices/" TargetMode="Externa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mailto:joanne.hare@selondonic.nhs.uk" TargetMode="External"/><Relationship Id="rId2" Type="http://schemas.openxmlformats.org/officeDocument/2006/relationships/hyperlink" Target="mailto:nicola.nzuza@royalgreenwich.gov.uk"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mailto:joanne.hare@selondonics.nhs.uk" TargetMode="External"/><Relationship Id="rId2" Type="http://schemas.openxmlformats.org/officeDocument/2006/relationships/hyperlink" Target="mailto:greenwichhealth.diabetes@nhs.net" TargetMode="Externa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www.gcdalearning.org.uk/cookingskills" TargetMode="External"/><Relationship Id="rId2" Type="http://schemas.openxmlformats.org/officeDocument/2006/relationships/hyperlink" Target="https://www.goodfoodingreenwich.org/cooking" TargetMode="Externa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hyperlink" Target="https://www.roots4life.org/" TargetMode="Externa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www.better.org.uk/what-we-offer/activities/healthwise" TargetMode="External"/><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hyperlink" Target="https://greenwichgetactive.com/" TargetMode="External"/><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better.org.uk/gsd-greenwich-community-sport" TargetMode="External"/><Relationship Id="rId1" Type="http://schemas.openxmlformats.org/officeDocument/2006/relationships/slideLayout" Target="../slideLayouts/slideLayout12.xml"/><Relationship Id="rId6" Type="http://schemas.openxmlformats.org/officeDocument/2006/relationships/hyperlink" Target="https://www.better.org.uk/leisure-centre/london/greenwich" TargetMode="External"/><Relationship Id="rId5" Type="http://schemas.openxmlformats.org/officeDocument/2006/relationships/hyperlink" Target="mailto:RBGSportsdevelopment@gll.org" TargetMode="External"/><Relationship Id="rId4" Type="http://schemas.openxmlformats.org/officeDocument/2006/relationships/hyperlink" Target="https://res-2.cloudinary.com/gll/image/upload/v1698923939/tekzcsjdpel8n96snbgl.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greenwich-health.com/quit-smoking" TargetMode="Externa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greenwich-health.com/quit-smoking" TargetMode="Externa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greenwich-health.com/quit-smoking"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hyperlink" Target="mailto:lg.smokefreegreenwich2030@nhs.net" TargetMode="External"/><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hyperlink" Target="https://livewellgreenwich.org.uk/livingwell/stop-smoking/"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stopsmokinglondon.com/" TargetMode="Externa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doyouknowwhentostop.co.uk/" TargetMode="Externa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doyouknowwhentostop.co.uk/" TargetMode="Externa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viaorg.uk/services/greenwich/" TargetMode="Externa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oxl-tr.cardiac@nhs.net"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viaorg.uk/services/greenwich/" TargetMode="Externa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eur01.safelinks.protection.outlook.com/?url=https%3A%2F%2Foxleas.nhs.uk%2Fgreenwich-time-to-talk&amp;data=05%7C02%7CClaire.Bennett%40royalgreenwich.gov.uk%7C7ef2b036e5244fb2b38008dc10fc6fff%7Ce632f2633f464111aa5cd54126f95105%7C1%7C0%7C638403923597016315%7CUnknown%7CTWFpbGZsb3d8eyJWIjoiMC4wLjAwMDAiLCJQIjoiV2luMzIiLCJBTiI6Ik1haWwiLCJXVCI6Mn0%3D%7C3000%7C%7C%7C&amp;sdata=qgoViWySn5KTjQy46%2B79RlnIPYjji%2BZPoGUnA%2FIBwYI%3D&amp;reserved=0" TargetMode="External"/><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eur01.safelinks.protection.outlook.com/?url=https%3A%2F%2Foxleas.nhs.uk%2Fgttt-ltc%2F&amp;data=05%7C02%7CClaire.Bennett%40royalgreenwich.gov.uk%7C7ef2b036e5244fb2b38008dc10fc6fff%7Ce632f2633f464111aa5cd54126f95105%7C1%7C0%7C638403923597016315%7CUnknown%7CTWFpbGZsb3d8eyJWIjoiMC4wLjAwMDAiLCJQIjoiV2luMzIiLCJBTiI6Ik1haWwiLCJXVCI6Mn0%3D%7C3000%7C%7C%7C&amp;sdata=ojTXc0Fz7xD5WKodUzgBT18yaCxGwvT%2Be1dEEh5lVrQ%3D&amp;reserved=0" TargetMode="Externa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hyperlink" Target="https://www.greenwichcommunitydirectory.org.uk/kb5/greenwich/directory/home.page" TargetMode="External"/><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royalgreenwich.gov.uk/greenwich-supports" TargetMode="External"/><Relationship Id="rId2" Type="http://schemas.openxmlformats.org/officeDocument/2006/relationships/image" Target="../media/image10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07B3FE-616D-2DA7-D8E3-B5A70D1E03B1}"/>
              </a:ext>
            </a:extLst>
          </p:cNvPr>
          <p:cNvSpPr>
            <a:spLocks noGrp="1"/>
          </p:cNvSpPr>
          <p:nvPr>
            <p:ph type="body" sz="quarter" idx="13"/>
          </p:nvPr>
        </p:nvSpPr>
        <p:spPr>
          <a:xfrm>
            <a:off x="549955" y="2787944"/>
            <a:ext cx="8766871" cy="725581"/>
          </a:xfrm>
        </p:spPr>
        <p:txBody>
          <a:bodyPr/>
          <a:lstStyle/>
          <a:p>
            <a:pPr algn="l"/>
            <a:r>
              <a:rPr lang="en-GB" dirty="0"/>
              <a:t>Greenwich CVD &amp; Diabetes Resource Pack</a:t>
            </a:r>
          </a:p>
        </p:txBody>
      </p:sp>
    </p:spTree>
    <p:extLst>
      <p:ext uri="{BB962C8B-B14F-4D97-AF65-F5344CB8AC3E}">
        <p14:creationId xmlns:p14="http://schemas.microsoft.com/office/powerpoint/2010/main" val="3877540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Hypertension</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10</a:t>
            </a:fld>
            <a:endParaRPr lang="en-GB"/>
          </a:p>
        </p:txBody>
      </p:sp>
    </p:spTree>
    <p:extLst>
      <p:ext uri="{BB962C8B-B14F-4D97-AF65-F5344CB8AC3E}">
        <p14:creationId xmlns:p14="http://schemas.microsoft.com/office/powerpoint/2010/main" val="151160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lstStyle/>
          <a:p>
            <a:r>
              <a:rPr lang="en-GB"/>
              <a:t>Opportunities for Blood Pressure Readings</a:t>
            </a:r>
          </a:p>
        </p:txBody>
      </p:sp>
      <p:sp>
        <p:nvSpPr>
          <p:cNvPr id="7" name="Text Placeholder 6">
            <a:extLst>
              <a:ext uri="{FF2B5EF4-FFF2-40B4-BE49-F238E27FC236}">
                <a16:creationId xmlns:a16="http://schemas.microsoft.com/office/drawing/2014/main" id="{B3FC47F9-4CD3-FB0E-1BE6-6DA2A51CE1CC}"/>
              </a:ext>
            </a:extLst>
          </p:cNvPr>
          <p:cNvSpPr>
            <a:spLocks noGrp="1"/>
          </p:cNvSpPr>
          <p:nvPr>
            <p:ph type="body" idx="1"/>
          </p:nvPr>
        </p:nvSpPr>
        <p:spPr>
          <a:xfrm>
            <a:off x="927101" y="1302546"/>
            <a:ext cx="5157787" cy="823912"/>
          </a:xfrm>
        </p:spPr>
        <p:txBody>
          <a:bodyPr/>
          <a:lstStyle/>
          <a:p>
            <a:r>
              <a:rPr lang="en-GB"/>
              <a:t>Opportunistic</a:t>
            </a:r>
          </a:p>
        </p:txBody>
      </p:sp>
      <p:sp>
        <p:nvSpPr>
          <p:cNvPr id="8" name="Content Placeholder 7">
            <a:extLst>
              <a:ext uri="{FF2B5EF4-FFF2-40B4-BE49-F238E27FC236}">
                <a16:creationId xmlns:a16="http://schemas.microsoft.com/office/drawing/2014/main" id="{E396CAE2-C88E-88CC-5C81-4F2492C7349E}"/>
              </a:ext>
            </a:extLst>
          </p:cNvPr>
          <p:cNvSpPr>
            <a:spLocks noGrp="1"/>
          </p:cNvSpPr>
          <p:nvPr>
            <p:ph sz="half" idx="2"/>
          </p:nvPr>
        </p:nvSpPr>
        <p:spPr>
          <a:xfrm>
            <a:off x="927100" y="2126458"/>
            <a:ext cx="5157787" cy="4151052"/>
          </a:xfrm>
        </p:spPr>
        <p:txBody>
          <a:bodyPr>
            <a:normAutofit fontScale="55000" lnSpcReduction="20000"/>
          </a:bodyPr>
          <a:lstStyle/>
          <a:p>
            <a:r>
              <a:rPr lang="en-GB" dirty="0"/>
              <a:t>Pt has blood pressure taken at any Practice appointment they attend, regardless of condition complaint</a:t>
            </a:r>
          </a:p>
          <a:p>
            <a:r>
              <a:rPr lang="en-GB" dirty="0"/>
              <a:t>Health checks</a:t>
            </a:r>
          </a:p>
          <a:p>
            <a:r>
              <a:rPr lang="en-GB" dirty="0"/>
              <a:t>At community pharmacy (over 40s)</a:t>
            </a:r>
          </a:p>
          <a:p>
            <a:r>
              <a:rPr lang="en-GB" dirty="0"/>
              <a:t>Using blood pressure machines at reception</a:t>
            </a:r>
          </a:p>
          <a:p>
            <a:r>
              <a:rPr lang="en-GB" dirty="0"/>
              <a:t>Appointing a Blood Pressure Champion within each practice</a:t>
            </a:r>
          </a:p>
          <a:p>
            <a:r>
              <a:rPr lang="en-GB" dirty="0"/>
              <a:t>Holding late or weekend clinics for patients who are working</a:t>
            </a:r>
          </a:p>
          <a:p>
            <a:r>
              <a:rPr lang="en-GB" dirty="0"/>
              <a:t>Carry out blood pressure checks within vaccination clinics</a:t>
            </a:r>
          </a:p>
          <a:p>
            <a:r>
              <a:rPr lang="en-GB" dirty="0"/>
              <a:t>Educating patients on how to take their own blood pressure at home.  Using </a:t>
            </a:r>
            <a:r>
              <a:rPr lang="en-GB" dirty="0" err="1"/>
              <a:t>AccuRx</a:t>
            </a:r>
            <a:r>
              <a:rPr lang="en-GB" dirty="0"/>
              <a:t> to collect the readings.</a:t>
            </a:r>
          </a:p>
          <a:p>
            <a:r>
              <a:rPr lang="en-GB" dirty="0"/>
              <a:t>Using support staff </a:t>
            </a:r>
            <a:r>
              <a:rPr lang="en-GB" dirty="0" err="1"/>
              <a:t>ie</a:t>
            </a:r>
            <a:r>
              <a:rPr lang="en-GB" dirty="0"/>
              <a:t>. Care coordinators and social prescribers to contact patients that are non responsive</a:t>
            </a:r>
          </a:p>
          <a:p>
            <a:r>
              <a:rPr lang="en-GB" dirty="0"/>
              <a:t>Have a clear process within the practice to signpost patients with elevated BP reading to the appropriate clinicians</a:t>
            </a:r>
          </a:p>
          <a:p>
            <a:r>
              <a:rPr lang="en-GB" dirty="0"/>
              <a:t>Reception staff to regularly check “pink” alert box on EMIS to ensure patients have had relevant reviews / checks</a:t>
            </a:r>
          </a:p>
          <a:p>
            <a:endParaRPr lang="en-GB" dirty="0">
              <a:highlight>
                <a:srgbClr val="FFFF00"/>
              </a:highlight>
            </a:endParaRPr>
          </a:p>
          <a:p>
            <a:pPr marL="0" indent="0">
              <a:buNone/>
            </a:pPr>
            <a:endParaRPr lang="en-GB" dirty="0"/>
          </a:p>
        </p:txBody>
      </p:sp>
      <p:sp>
        <p:nvSpPr>
          <p:cNvPr id="9" name="Text Placeholder 8">
            <a:extLst>
              <a:ext uri="{FF2B5EF4-FFF2-40B4-BE49-F238E27FC236}">
                <a16:creationId xmlns:a16="http://schemas.microsoft.com/office/drawing/2014/main" id="{9904BD46-21D3-F757-8D29-62CC35C60C43}"/>
              </a:ext>
            </a:extLst>
          </p:cNvPr>
          <p:cNvSpPr>
            <a:spLocks noGrp="1"/>
          </p:cNvSpPr>
          <p:nvPr>
            <p:ph type="body" sz="quarter" idx="3"/>
          </p:nvPr>
        </p:nvSpPr>
        <p:spPr>
          <a:xfrm>
            <a:off x="6172200" y="1293020"/>
            <a:ext cx="5183188" cy="823912"/>
          </a:xfrm>
        </p:spPr>
        <p:txBody>
          <a:bodyPr/>
          <a:lstStyle/>
          <a:p>
            <a:r>
              <a:rPr lang="en-GB"/>
              <a:t>Targeted Ordered Process</a:t>
            </a:r>
          </a:p>
        </p:txBody>
      </p:sp>
      <p:sp>
        <p:nvSpPr>
          <p:cNvPr id="10" name="Content Placeholder 9">
            <a:extLst>
              <a:ext uri="{FF2B5EF4-FFF2-40B4-BE49-F238E27FC236}">
                <a16:creationId xmlns:a16="http://schemas.microsoft.com/office/drawing/2014/main" id="{F6F0FC63-398E-CF14-DE1E-4B62CFBCFD63}"/>
              </a:ext>
            </a:extLst>
          </p:cNvPr>
          <p:cNvSpPr>
            <a:spLocks noGrp="1"/>
          </p:cNvSpPr>
          <p:nvPr>
            <p:ph sz="quarter" idx="4"/>
          </p:nvPr>
        </p:nvSpPr>
        <p:spPr>
          <a:xfrm>
            <a:off x="6194427" y="2245518"/>
            <a:ext cx="5183188" cy="3684588"/>
          </a:xfrm>
        </p:spPr>
        <p:txBody>
          <a:bodyPr>
            <a:normAutofit fontScale="55000" lnSpcReduction="20000"/>
          </a:bodyPr>
          <a:lstStyle/>
          <a:p>
            <a:r>
              <a:rPr lang="en-GB" dirty="0"/>
              <a:t>Pt asked to submit own reading</a:t>
            </a:r>
          </a:p>
          <a:p>
            <a:r>
              <a:rPr lang="en-GB" dirty="0"/>
              <a:t>Pt asked to attend local community pharmacy with details of those nearby</a:t>
            </a:r>
          </a:p>
          <a:p>
            <a:r>
              <a:rPr lang="en-GB" dirty="0"/>
              <a:t>Pt asked to pop into the Practice to use the blood pressure machine in the waiting room (where available)</a:t>
            </a:r>
          </a:p>
          <a:p>
            <a:r>
              <a:rPr lang="en-GB" dirty="0"/>
              <a:t>Pt asked to make an appointment with the HCA to have blood pressure taken</a:t>
            </a:r>
          </a:p>
          <a:p>
            <a:r>
              <a:rPr lang="en-GB" dirty="0"/>
              <a:t>Where no response, Care-coordinator calls patient to offer them the above options to provide their blood pressure</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2"/>
          </p:nvPr>
        </p:nvSpPr>
        <p:spPr/>
        <p:txBody>
          <a:bodyPr/>
          <a:lstStyle/>
          <a:p>
            <a:pPr>
              <a:defRPr/>
            </a:pPr>
            <a:fld id="{9C23DAE3-29EA-6B48-8B9F-DAC09DE37D5A}" type="slidenum">
              <a:rPr lang="en-US" smtClean="0"/>
              <a:pPr>
                <a:defRPr/>
              </a:pPr>
              <a:t>11</a:t>
            </a:fld>
            <a:endParaRPr lang="en-US"/>
          </a:p>
        </p:txBody>
      </p:sp>
    </p:spTree>
    <p:extLst>
      <p:ext uri="{BB962C8B-B14F-4D97-AF65-F5344CB8AC3E}">
        <p14:creationId xmlns:p14="http://schemas.microsoft.com/office/powerpoint/2010/main" val="228144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9908-CE2D-28B5-DD60-9F77A0DBDFC4}"/>
              </a:ext>
            </a:extLst>
          </p:cNvPr>
          <p:cNvSpPr>
            <a:spLocks noGrp="1"/>
          </p:cNvSpPr>
          <p:nvPr>
            <p:ph type="title"/>
          </p:nvPr>
        </p:nvSpPr>
        <p:spPr>
          <a:xfrm>
            <a:off x="576002" y="181073"/>
            <a:ext cx="6073374" cy="734378"/>
          </a:xfrm>
        </p:spPr>
        <p:txBody>
          <a:bodyPr>
            <a:normAutofit fontScale="90000"/>
          </a:bodyPr>
          <a:lstStyle/>
          <a:p>
            <a:br>
              <a:rPr lang="en-GB" b="1" dirty="0"/>
            </a:br>
            <a:r>
              <a:rPr lang="en-GB" sz="3000" b="1" dirty="0">
                <a:latin typeface="Aleo" panose="00000500000000000000" pitchFamily="2" charset="0"/>
              </a:rPr>
              <a:t>CESEL Resources</a:t>
            </a:r>
            <a:endParaRPr lang="en-GB" b="1" dirty="0">
              <a:latin typeface="Aleo" panose="00000500000000000000" pitchFamily="2" charset="0"/>
            </a:endParaRPr>
          </a:p>
        </p:txBody>
      </p:sp>
      <p:pic>
        <p:nvPicPr>
          <p:cNvPr id="3" name="Picture 2" descr="Background pattern&#10;&#10;Description automatically generated with low confidence">
            <a:extLst>
              <a:ext uri="{FF2B5EF4-FFF2-40B4-BE49-F238E27FC236}">
                <a16:creationId xmlns:a16="http://schemas.microsoft.com/office/drawing/2014/main" id="{33823C4C-3AE9-6EA3-88C4-79B477F943CC}"/>
              </a:ext>
            </a:extLst>
          </p:cNvPr>
          <p:cNvPicPr>
            <a:picLocks noChangeAspect="1"/>
          </p:cNvPicPr>
          <p:nvPr/>
        </p:nvPicPr>
        <p:blipFill rotWithShape="1">
          <a:blip r:embed="rId2">
            <a:extLst>
              <a:ext uri="{28A0092B-C50C-407E-A947-70E740481C1C}">
                <a14:useLocalDpi xmlns:a14="http://schemas.microsoft.com/office/drawing/2010/main" val="0"/>
              </a:ext>
            </a:extLst>
          </a:blip>
          <a:srcRect l="3113" t="21582" r="76585"/>
          <a:stretch/>
        </p:blipFill>
        <p:spPr bwMode="auto">
          <a:xfrm>
            <a:off x="10456332" y="94642"/>
            <a:ext cx="1592916" cy="820809"/>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BD541B59-9082-6CEC-9568-288A22BB2C97}"/>
              </a:ext>
            </a:extLst>
          </p:cNvPr>
          <p:cNvSpPr txBox="1">
            <a:spLocks/>
          </p:cNvSpPr>
          <p:nvPr/>
        </p:nvSpPr>
        <p:spPr>
          <a:xfrm>
            <a:off x="219075" y="3428999"/>
            <a:ext cx="11674043" cy="2572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70000"/>
              </a:lnSpc>
              <a:buFont typeface="Arial" panose="020B0604020202020204" pitchFamily="34" charset="0"/>
              <a:buChar char="•"/>
            </a:pPr>
            <a:r>
              <a:rPr lang="en-GB" sz="7400" dirty="0">
                <a:latin typeface="Aleo" panose="00000500000000000000" pitchFamily="2" charset="0"/>
              </a:rPr>
              <a:t>CESEL resources, including webinars for clinicians and administrators, the Greenwich hypertension &amp; T2DM clinical guides can be found  </a:t>
            </a:r>
            <a:r>
              <a:rPr lang="en-GB" sz="7400" dirty="0">
                <a:latin typeface="Aleo" panose="00000500000000000000" pitchFamily="2" charset="0"/>
                <a:hlinkClick r:id="rId3"/>
              </a:rPr>
              <a:t>here</a:t>
            </a:r>
            <a:r>
              <a:rPr lang="en-GB" sz="7400" dirty="0">
                <a:latin typeface="Aleo" panose="00000500000000000000" pitchFamily="2" charset="0"/>
              </a:rPr>
              <a:t>.</a:t>
            </a:r>
          </a:p>
          <a:p>
            <a:pPr marL="342900" indent="-342900">
              <a:lnSpc>
                <a:spcPct val="170000"/>
              </a:lnSpc>
              <a:buFont typeface="Arial" panose="020B0604020202020204" pitchFamily="34" charset="0"/>
              <a:buChar char="•"/>
            </a:pPr>
            <a:r>
              <a:rPr lang="en-GB" sz="7400" dirty="0">
                <a:latin typeface="Aleo" panose="00000500000000000000" pitchFamily="2" charset="0"/>
              </a:rPr>
              <a:t>CESEL offers practice/PCN visits, or informal conversations with any members of the Primary Care Team – administrators and clinicians likewise.  The purpose of these sessions is to help your practice and PCN towards achieving its long-term conditions processes and targets.  These sessions can include going through focus data packs, highlighting most important searches and education.  CESEL will shape the visit/support session according to what suits your practice/PCN best</a:t>
            </a:r>
          </a:p>
          <a:p>
            <a:pPr marL="342900" indent="-342900">
              <a:lnSpc>
                <a:spcPct val="170000"/>
              </a:lnSpc>
              <a:buFont typeface="Arial" panose="020B0604020202020204" pitchFamily="34" charset="0"/>
              <a:buChar char="•"/>
            </a:pPr>
            <a:r>
              <a:rPr lang="en-GB" sz="7400" dirty="0">
                <a:effectLst/>
                <a:latin typeface="Aleo" panose="00000500000000000000" pitchFamily="2" charset="0"/>
                <a:ea typeface="Calibri" panose="020F0502020204030204" pitchFamily="34" charset="0"/>
              </a:rPr>
              <a:t>Access to </a:t>
            </a:r>
            <a:r>
              <a:rPr lang="en-GB" sz="8000" dirty="0">
                <a:effectLst/>
                <a:latin typeface="Calibri" panose="020F0502020204030204" pitchFamily="34" charset="0"/>
                <a:ea typeface="Calibri" panose="020F0502020204030204" pitchFamily="34" charset="0"/>
              </a:rPr>
              <a:t>CESEL’s Hypertension webinar for non-clinical staff </a:t>
            </a:r>
          </a:p>
          <a:p>
            <a:pPr lvl="1"/>
            <a:r>
              <a:rPr lang="en-GB" sz="7600" u="sng" dirty="0">
                <a:solidFill>
                  <a:srgbClr val="0563C1"/>
                </a:solidFill>
                <a:effectLst/>
                <a:latin typeface="Calibri" panose="020F0502020204030204" pitchFamily="34" charset="0"/>
                <a:ea typeface="Calibri" panose="020F0502020204030204" pitchFamily="34" charset="0"/>
                <a:hlinkClick r:id="rId4"/>
              </a:rPr>
              <a:t>https://seltraininghub.co.uk/2023/10/sel-hypertension-webinar-for-non-clinical-staff-with-atinuke-afanu-and-nupur-yogarajah/</a:t>
            </a:r>
            <a:r>
              <a:rPr lang="en-GB" sz="7600" dirty="0">
                <a:effectLst/>
                <a:latin typeface="Calibri" panose="020F0502020204030204" pitchFamily="34" charset="0"/>
                <a:ea typeface="Calibri" panose="020F0502020204030204" pitchFamily="34" charset="0"/>
              </a:rPr>
              <a:t>  </a:t>
            </a:r>
          </a:p>
          <a:p>
            <a:pPr marL="342900" indent="-342900">
              <a:lnSpc>
                <a:spcPct val="170000"/>
              </a:lnSpc>
              <a:buFont typeface="Arial" panose="020B0604020202020204" pitchFamily="34" charset="0"/>
              <a:buChar char="•"/>
            </a:pPr>
            <a:r>
              <a:rPr lang="en-GB" sz="7400" dirty="0">
                <a:latin typeface="Aleo" panose="00000500000000000000" pitchFamily="2" charset="0"/>
              </a:rPr>
              <a:t>To arrange a visit please contact Anu, your CESEL Greenwich Facilitator – </a:t>
            </a:r>
            <a:r>
              <a:rPr lang="en-GB" sz="7400" dirty="0">
                <a:latin typeface="Aleo" panose="00000500000000000000" pitchFamily="2" charset="0"/>
                <a:hlinkClick r:id="rId5"/>
              </a:rPr>
              <a:t>Anu.singh@selondonics.nhs.uk</a:t>
            </a:r>
            <a:endParaRPr lang="en-GB" sz="7400" dirty="0">
              <a:latin typeface="Aleo" panose="00000500000000000000" pitchFamily="2" charset="0"/>
            </a:endParaRPr>
          </a:p>
          <a:p>
            <a:pPr>
              <a:lnSpc>
                <a:spcPct val="170000"/>
              </a:lnSpc>
            </a:pPr>
            <a:endParaRPr lang="en-GB" sz="7400" dirty="0">
              <a:latin typeface="Aleo" panose="00000500000000000000" pitchFamily="2" charset="0"/>
            </a:endParaRPr>
          </a:p>
          <a:p>
            <a:pPr>
              <a:lnSpc>
                <a:spcPct val="170000"/>
              </a:lnSpc>
            </a:pPr>
            <a:endParaRPr lang="en-GB" sz="7600" dirty="0">
              <a:latin typeface="Aleo" panose="00000500000000000000" pitchFamily="2" charset="0"/>
              <a:hlinkClick r:id="" action="ppaction://noaction"/>
            </a:endParaRPr>
          </a:p>
          <a:p>
            <a:pPr marL="342900" indent="-342900">
              <a:lnSpc>
                <a:spcPct val="170000"/>
              </a:lnSpc>
              <a:buFont typeface="Arial" panose="020B0604020202020204" pitchFamily="34" charset="0"/>
              <a:buChar char="•"/>
            </a:pPr>
            <a:endParaRPr lang="en-GB" sz="7600" dirty="0">
              <a:latin typeface="Aleo" panose="00000500000000000000" pitchFamily="2" charset="0"/>
              <a:hlinkClick r:id="" action="ppaction://noaction"/>
            </a:endParaRPr>
          </a:p>
          <a:p>
            <a:pPr>
              <a:lnSpc>
                <a:spcPct val="170000"/>
              </a:lnSpc>
            </a:pPr>
            <a:endParaRPr lang="en-GB" sz="2500" dirty="0">
              <a:latin typeface="+mn-lt"/>
              <a:hlinkClick r:id="" action="ppaction://noaction"/>
            </a:endParaRPr>
          </a:p>
          <a:p>
            <a:pPr marL="342900" indent="-342900">
              <a:buFont typeface="Arial" panose="020B0604020202020204" pitchFamily="34" charset="0"/>
              <a:buChar char="•"/>
            </a:pPr>
            <a:endParaRPr lang="en-GB" sz="2500" dirty="0">
              <a:latin typeface="+mn-lt"/>
              <a:hlinkClick r:id="" action="ppaction://noaction"/>
            </a:endParaRPr>
          </a:p>
          <a:p>
            <a:pPr marL="342900" indent="-342900">
              <a:buFont typeface="Arial" panose="020B0604020202020204" pitchFamily="34" charset="0"/>
              <a:buChar char="•"/>
            </a:pPr>
            <a:endParaRPr lang="en-GB" sz="2500" dirty="0">
              <a:latin typeface="+mn-lt"/>
              <a:hlinkClick r:id="" action="ppaction://noaction"/>
            </a:endParaRPr>
          </a:p>
          <a:p>
            <a:endParaRPr lang="en-GB" sz="3400" dirty="0">
              <a:latin typeface="+mn-lt"/>
              <a:hlinkClick r:id="" action="ppaction://noaction"/>
            </a:endParaRPr>
          </a:p>
          <a:p>
            <a:endParaRPr lang="en-GB" sz="3400" dirty="0">
              <a:latin typeface="+mn-lt"/>
              <a:hlinkClick r:id="" action="ppaction://noaction"/>
            </a:endParaRPr>
          </a:p>
          <a:p>
            <a:endParaRPr lang="en-GB" sz="3400" dirty="0">
              <a:latin typeface="+mn-lt"/>
              <a:hlinkClick r:id="" action="ppaction://noaction"/>
            </a:endParaRPr>
          </a:p>
          <a:p>
            <a:endParaRPr lang="en-GB" sz="3400" dirty="0">
              <a:latin typeface="+mn-lt"/>
              <a:hlinkClick r:id="" action="ppaction://noaction"/>
            </a:endParaRPr>
          </a:p>
          <a:p>
            <a:r>
              <a:rPr lang="en-GB" sz="3400" dirty="0">
                <a:latin typeface="+mn-lt"/>
                <a:hlinkClick r:id="" action="ppaction://noaction"/>
              </a:rPr>
              <a:t> </a:t>
            </a:r>
            <a:endParaRPr lang="en-GB" sz="3400" dirty="0">
              <a:latin typeface="+mn-lt"/>
            </a:endParaRPr>
          </a:p>
        </p:txBody>
      </p:sp>
      <p:pic>
        <p:nvPicPr>
          <p:cNvPr id="5" name="Picture 4">
            <a:extLst>
              <a:ext uri="{FF2B5EF4-FFF2-40B4-BE49-F238E27FC236}">
                <a16:creationId xmlns:a16="http://schemas.microsoft.com/office/drawing/2014/main" id="{F85274E5-3F11-44AA-CBCA-8C327F52E2B5}"/>
              </a:ext>
            </a:extLst>
          </p:cNvPr>
          <p:cNvPicPr>
            <a:picLocks noChangeAspect="1"/>
          </p:cNvPicPr>
          <p:nvPr/>
        </p:nvPicPr>
        <p:blipFill>
          <a:blip r:embed="rId6"/>
          <a:stretch>
            <a:fillRect/>
          </a:stretch>
        </p:blipFill>
        <p:spPr>
          <a:xfrm>
            <a:off x="8495754" y="181073"/>
            <a:ext cx="1908401" cy="593368"/>
          </a:xfrm>
          <a:prstGeom prst="rect">
            <a:avLst/>
          </a:prstGeom>
        </p:spPr>
      </p:pic>
    </p:spTree>
    <p:extLst>
      <p:ext uri="{BB962C8B-B14F-4D97-AF65-F5344CB8AC3E}">
        <p14:creationId xmlns:p14="http://schemas.microsoft.com/office/powerpoint/2010/main" val="156805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Lipids Management</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13</a:t>
            </a:fld>
            <a:endParaRPr lang="en-GB"/>
          </a:p>
        </p:txBody>
      </p:sp>
    </p:spTree>
    <p:extLst>
      <p:ext uri="{BB962C8B-B14F-4D97-AF65-F5344CB8AC3E}">
        <p14:creationId xmlns:p14="http://schemas.microsoft.com/office/powerpoint/2010/main" val="1784985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0698-D8BC-32E8-5694-599F6D0C6AE4}"/>
              </a:ext>
            </a:extLst>
          </p:cNvPr>
          <p:cNvSpPr>
            <a:spLocks noGrp="1"/>
          </p:cNvSpPr>
          <p:nvPr>
            <p:ph type="title"/>
          </p:nvPr>
        </p:nvSpPr>
        <p:spPr>
          <a:xfrm>
            <a:off x="130684" y="-87747"/>
            <a:ext cx="10515600" cy="934023"/>
          </a:xfrm>
        </p:spPr>
        <p:txBody>
          <a:bodyPr/>
          <a:lstStyle/>
          <a:p>
            <a:r>
              <a:rPr lang="en-GB" dirty="0">
                <a:solidFill>
                  <a:schemeClr val="accent1"/>
                </a:solidFill>
              </a:rPr>
              <a:t>Unmet CVD needs: lipid management</a:t>
            </a:r>
          </a:p>
        </p:txBody>
      </p:sp>
      <p:pic>
        <p:nvPicPr>
          <p:cNvPr id="5" name="Content Placeholder 4" descr="A picture containing text, clipart&#10;&#10;Description automatically generated">
            <a:extLst>
              <a:ext uri="{FF2B5EF4-FFF2-40B4-BE49-F238E27FC236}">
                <a16:creationId xmlns:a16="http://schemas.microsoft.com/office/drawing/2014/main" id="{CA3AD1EC-8B92-1EA5-BB84-C6AC68A442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7254" y="70500"/>
            <a:ext cx="1984062" cy="631463"/>
          </a:xfrm>
        </p:spPr>
      </p:pic>
      <p:graphicFrame>
        <p:nvGraphicFramePr>
          <p:cNvPr id="7" name="Table 7">
            <a:extLst>
              <a:ext uri="{FF2B5EF4-FFF2-40B4-BE49-F238E27FC236}">
                <a16:creationId xmlns:a16="http://schemas.microsoft.com/office/drawing/2014/main" id="{D8926FE7-70FB-A910-769F-E7AF93CFD738}"/>
              </a:ext>
            </a:extLst>
          </p:cNvPr>
          <p:cNvGraphicFramePr>
            <a:graphicFrameLocks noGrp="1"/>
          </p:cNvGraphicFramePr>
          <p:nvPr/>
        </p:nvGraphicFramePr>
        <p:xfrm>
          <a:off x="66942" y="716409"/>
          <a:ext cx="12058116" cy="6071091"/>
        </p:xfrm>
        <a:graphic>
          <a:graphicData uri="http://schemas.openxmlformats.org/drawingml/2006/table">
            <a:tbl>
              <a:tblPr firstRow="1" bandRow="1">
                <a:tableStyleId>{5C22544A-7EE6-4342-B048-85BDC9FD1C3A}</a:tableStyleId>
              </a:tblPr>
              <a:tblGrid>
                <a:gridCol w="2162985">
                  <a:extLst>
                    <a:ext uri="{9D8B030D-6E8A-4147-A177-3AD203B41FA5}">
                      <a16:colId xmlns:a16="http://schemas.microsoft.com/office/drawing/2014/main" val="4000633894"/>
                    </a:ext>
                  </a:extLst>
                </a:gridCol>
                <a:gridCol w="9895131">
                  <a:extLst>
                    <a:ext uri="{9D8B030D-6E8A-4147-A177-3AD203B41FA5}">
                      <a16:colId xmlns:a16="http://schemas.microsoft.com/office/drawing/2014/main" val="1052511658"/>
                    </a:ext>
                  </a:extLst>
                </a:gridCol>
              </a:tblGrid>
              <a:tr h="392126">
                <a:tc>
                  <a:txBody>
                    <a:bodyPr/>
                    <a:lstStyle/>
                    <a:p>
                      <a:r>
                        <a:rPr lang="en-GB" dirty="0"/>
                        <a:t>CVD Area</a:t>
                      </a:r>
                    </a:p>
                  </a:txBody>
                  <a:tcPr/>
                </a:tc>
                <a:tc>
                  <a:txBody>
                    <a:bodyPr/>
                    <a:lstStyle/>
                    <a:p>
                      <a:r>
                        <a:rPr lang="en-GB" dirty="0"/>
                        <a:t>Gap</a:t>
                      </a:r>
                    </a:p>
                  </a:txBody>
                  <a:tcPr/>
                </a:tc>
                <a:extLst>
                  <a:ext uri="{0D108BD9-81ED-4DB2-BD59-A6C34878D82A}">
                    <a16:rowId xmlns:a16="http://schemas.microsoft.com/office/drawing/2014/main" val="1904368620"/>
                  </a:ext>
                </a:extLst>
              </a:tr>
              <a:tr h="1012993">
                <a:tc>
                  <a:txBody>
                    <a:bodyPr/>
                    <a:lstStyle/>
                    <a:p>
                      <a:r>
                        <a:rPr lang="en-GB" sz="1600" dirty="0"/>
                        <a:t>Lipid management: </a:t>
                      </a:r>
                    </a:p>
                    <a:p>
                      <a:r>
                        <a:rPr lang="en-GB" sz="1600" dirty="0">
                          <a:solidFill>
                            <a:schemeClr val="accent1"/>
                          </a:solidFill>
                        </a:rPr>
                        <a:t>Primary prevention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Detection and optimised treatment of people with increased CV risk </a:t>
                      </a:r>
                      <a:r>
                        <a:rPr lang="en-GB" sz="1400" kern="1200" dirty="0">
                          <a:solidFill>
                            <a:schemeClr val="dk1"/>
                          </a:solidFill>
                          <a:effectLst/>
                          <a:latin typeface="+mn-lt"/>
                          <a:ea typeface="+mn-ea"/>
                          <a:cs typeface="+mn-cs"/>
                        </a:rPr>
                        <a:t>requiring lipid lowering therapy to reduce myocardial infarctions and strokes in 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In 1 borough: 16,366 people with a </a:t>
                      </a:r>
                      <a:r>
                        <a:rPr lang="en-GB" sz="1400" kern="1200" dirty="0" err="1">
                          <a:solidFill>
                            <a:schemeClr val="dk1"/>
                          </a:solidFill>
                          <a:effectLst/>
                          <a:latin typeface="+mn-lt"/>
                          <a:ea typeface="+mn-ea"/>
                          <a:cs typeface="+mn-cs"/>
                        </a:rPr>
                        <a:t>QRisk</a:t>
                      </a:r>
                      <a:r>
                        <a:rPr lang="en-GB" sz="1400" kern="1200" dirty="0">
                          <a:solidFill>
                            <a:schemeClr val="dk1"/>
                          </a:solidFill>
                          <a:effectLst/>
                          <a:latin typeface="+mn-lt"/>
                          <a:ea typeface="+mn-ea"/>
                          <a:cs typeface="+mn-cs"/>
                        </a:rPr>
                        <a:t> score &gt; 10% are not on a statin (but most eligible patients have not had a </a:t>
                      </a:r>
                      <a:r>
                        <a:rPr lang="en-GB" sz="1400" kern="1200" dirty="0" err="1">
                          <a:solidFill>
                            <a:schemeClr val="dk1"/>
                          </a:solidFill>
                          <a:effectLst/>
                          <a:latin typeface="+mn-lt"/>
                          <a:ea typeface="+mn-ea"/>
                          <a:cs typeface="+mn-cs"/>
                        </a:rPr>
                        <a:t>QRisk</a:t>
                      </a:r>
                      <a:r>
                        <a:rPr lang="en-GB" sz="1400" kern="1200" dirty="0">
                          <a:solidFill>
                            <a:schemeClr val="dk1"/>
                          </a:solidFill>
                          <a:effectLst/>
                          <a:latin typeface="+mn-lt"/>
                          <a:ea typeface="+mn-ea"/>
                          <a:cs typeface="+mn-cs"/>
                        </a:rPr>
                        <a:t> score recorded in last 5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Initiating a statin in these patients would </a:t>
                      </a:r>
                      <a:r>
                        <a:rPr lang="en-GB" sz="1400" b="1" kern="1200" dirty="0">
                          <a:solidFill>
                            <a:schemeClr val="dk1"/>
                          </a:solidFill>
                          <a:effectLst/>
                          <a:latin typeface="+mn-lt"/>
                          <a:ea typeface="+mn-ea"/>
                          <a:cs typeface="+mn-cs"/>
                        </a:rPr>
                        <a:t>prevent 818 major CV events </a:t>
                      </a:r>
                      <a:r>
                        <a:rPr lang="en-GB" sz="1400" kern="1200" dirty="0">
                          <a:solidFill>
                            <a:schemeClr val="dk1"/>
                          </a:solidFill>
                          <a:effectLst/>
                          <a:latin typeface="+mn-lt"/>
                          <a:ea typeface="+mn-ea"/>
                          <a:cs typeface="+mn-cs"/>
                        </a:rPr>
                        <a:t>over 5 years </a:t>
                      </a:r>
                      <a:r>
                        <a:rPr lang="en-GB" sz="1400" b="1" kern="1200" dirty="0">
                          <a:solidFill>
                            <a:schemeClr val="accent1"/>
                          </a:solidFill>
                          <a:effectLst/>
                          <a:latin typeface="+mn-lt"/>
                          <a:ea typeface="+mn-ea"/>
                          <a:cs typeface="+mn-cs"/>
                        </a:rPr>
                        <a:t>NNT=20</a:t>
                      </a:r>
                      <a:endParaRPr lang="en-GB" sz="1400" kern="1200" dirty="0">
                        <a:solidFill>
                          <a:schemeClr val="accent1"/>
                        </a:solidFill>
                        <a:effectLst/>
                        <a:latin typeface="+mn-lt"/>
                        <a:ea typeface="+mn-ea"/>
                        <a:cs typeface="+mn-cs"/>
                      </a:endParaRPr>
                    </a:p>
                  </a:txBody>
                  <a:tcPr/>
                </a:tc>
                <a:extLst>
                  <a:ext uri="{0D108BD9-81ED-4DB2-BD59-A6C34878D82A}">
                    <a16:rowId xmlns:a16="http://schemas.microsoft.com/office/drawing/2014/main" val="4171697832"/>
                  </a:ext>
                </a:extLst>
              </a:tr>
              <a:tr h="1012993">
                <a:tc>
                  <a:txBody>
                    <a:bodyPr/>
                    <a:lstStyle/>
                    <a:p>
                      <a:r>
                        <a:rPr lang="en-GB" sz="1600" dirty="0"/>
                        <a:t>Lipid management: </a:t>
                      </a:r>
                    </a:p>
                    <a:p>
                      <a:r>
                        <a:rPr lang="en-GB" sz="1600" dirty="0">
                          <a:solidFill>
                            <a:schemeClr val="accent1"/>
                          </a:solidFill>
                        </a:rPr>
                        <a:t>Secondary prevention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Medicines optimisation with HI statins and second line therapies to reduce CV risk </a:t>
                      </a:r>
                      <a:r>
                        <a:rPr lang="en-GB" sz="1400" dirty="0"/>
                        <a:t>in populations with CVD in 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In 1 borough: </a:t>
                      </a:r>
                      <a:r>
                        <a:rPr lang="en-GB" sz="1400" kern="1200" dirty="0">
                          <a:solidFill>
                            <a:schemeClr val="dk1"/>
                          </a:solidFill>
                          <a:effectLst/>
                          <a:latin typeface="+mn-lt"/>
                          <a:ea typeface="+mn-ea"/>
                          <a:cs typeface="+mn-cs"/>
                        </a:rPr>
                        <a:t>24% patients with CVD are not prescribed any statin; 55% patients with CVD are on a sub-optimal intensity or dose of statin.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Initiating a statin in the 2,240 patients with CVD not on a statin would </a:t>
                      </a:r>
                      <a:r>
                        <a:rPr lang="en-GB" sz="1400" b="1" kern="1200" dirty="0">
                          <a:solidFill>
                            <a:schemeClr val="dk1"/>
                          </a:solidFill>
                          <a:effectLst/>
                          <a:latin typeface="+mn-lt"/>
                          <a:ea typeface="+mn-ea"/>
                          <a:cs typeface="+mn-cs"/>
                        </a:rPr>
                        <a:t>prevent 224 major CV events</a:t>
                      </a:r>
                      <a:r>
                        <a:rPr lang="en-GB" sz="1400" kern="1200" dirty="0">
                          <a:solidFill>
                            <a:schemeClr val="dk1"/>
                          </a:solidFill>
                          <a:effectLst/>
                          <a:latin typeface="+mn-lt"/>
                          <a:ea typeface="+mn-ea"/>
                          <a:cs typeface="+mn-cs"/>
                        </a:rPr>
                        <a:t> over 5 years (deaths / MIs / strokes) </a:t>
                      </a:r>
                      <a:r>
                        <a:rPr lang="en-GB" sz="1400" b="1" kern="1200" dirty="0">
                          <a:solidFill>
                            <a:schemeClr val="accent1"/>
                          </a:solidFill>
                          <a:effectLst/>
                          <a:latin typeface="+mn-lt"/>
                          <a:ea typeface="+mn-ea"/>
                          <a:cs typeface="+mn-cs"/>
                        </a:rPr>
                        <a:t>NNT = 10</a:t>
                      </a:r>
                      <a:endParaRPr lang="en-GB" sz="1400" kern="1200" dirty="0">
                        <a:solidFill>
                          <a:schemeClr val="accent1"/>
                        </a:solidFill>
                        <a:effectLst/>
                        <a:latin typeface="+mn-lt"/>
                        <a:ea typeface="+mn-ea"/>
                        <a:cs typeface="+mn-cs"/>
                      </a:endParaRPr>
                    </a:p>
                  </a:txBody>
                  <a:tcPr/>
                </a:tc>
                <a:extLst>
                  <a:ext uri="{0D108BD9-81ED-4DB2-BD59-A6C34878D82A}">
                    <a16:rowId xmlns:a16="http://schemas.microsoft.com/office/drawing/2014/main" val="1223507711"/>
                  </a:ext>
                </a:extLst>
              </a:tr>
              <a:tr h="977892">
                <a:tc>
                  <a:txBody>
                    <a:bodyPr/>
                    <a:lstStyle/>
                    <a:p>
                      <a:r>
                        <a:rPr lang="en-GB" sz="1600" dirty="0"/>
                        <a:t>Lipid management: FH </a:t>
                      </a:r>
                      <a:r>
                        <a:rPr lang="en-GB" sz="1600" dirty="0">
                          <a:solidFill>
                            <a:schemeClr val="accent1"/>
                          </a:solidFill>
                        </a:rPr>
                        <a:t>familial hypercholesterolaemia </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SEL acute trusts have capacity and resource limitations</a:t>
                      </a:r>
                      <a:r>
                        <a:rPr lang="en-GB" sz="1400" kern="1200" dirty="0">
                          <a:solidFill>
                            <a:schemeClr val="dk1"/>
                          </a:solidFill>
                          <a:effectLst/>
                          <a:latin typeface="+mn-lt"/>
                          <a:ea typeface="+mn-ea"/>
                          <a:cs typeface="+mn-cs"/>
                        </a:rPr>
                        <a:t> with current waiting times to first consultation now at </a:t>
                      </a:r>
                      <a:r>
                        <a:rPr lang="en-GB" sz="1400" kern="1200" dirty="0">
                          <a:solidFill>
                            <a:schemeClr val="accent1"/>
                          </a:solidFill>
                          <a:effectLst/>
                          <a:latin typeface="+mn-lt"/>
                          <a:ea typeface="+mn-ea"/>
                          <a:cs typeface="+mn-cs"/>
                        </a:rPr>
                        <a:t>9 months</a:t>
                      </a:r>
                      <a:r>
                        <a:rPr lang="en-GB" sz="1400"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These clinics need to focus on FH genetic diagnosis and management, and are moving to cascade testing services, with current IIF incentives in primary care to identify patients that may have FH.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Acute lipid clinics also accept referrals for patients with statin intolerance/not achieving targets after optimal interventions.</a:t>
                      </a:r>
                    </a:p>
                  </a:txBody>
                  <a:tcPr/>
                </a:tc>
                <a:extLst>
                  <a:ext uri="{0D108BD9-81ED-4DB2-BD59-A6C34878D82A}">
                    <a16:rowId xmlns:a16="http://schemas.microsoft.com/office/drawing/2014/main" val="1372145925"/>
                  </a:ext>
                </a:extLst>
              </a:tr>
              <a:tr h="1012993">
                <a:tc>
                  <a:txBody>
                    <a:bodyPr/>
                    <a:lstStyle/>
                    <a:p>
                      <a:r>
                        <a:rPr lang="en-GB" sz="1600" dirty="0"/>
                        <a:t>Lipid management: </a:t>
                      </a:r>
                      <a:r>
                        <a:rPr lang="en-GB" sz="1600" dirty="0">
                          <a:solidFill>
                            <a:schemeClr val="accent1"/>
                          </a:solidFill>
                        </a:rPr>
                        <a:t>injectable therapies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Two PCSK9i therapies are very effective at reducing LDL-C and non-HDL-C.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PCSK9i </a:t>
                      </a:r>
                      <a:r>
                        <a:rPr lang="en-GB" sz="1400" kern="1200" dirty="0" err="1">
                          <a:solidFill>
                            <a:schemeClr val="dk1"/>
                          </a:solidFill>
                          <a:effectLst/>
                          <a:latin typeface="+mn-lt"/>
                          <a:ea typeface="+mn-ea"/>
                          <a:cs typeface="+mn-cs"/>
                        </a:rPr>
                        <a:t>Mabs</a:t>
                      </a:r>
                      <a:r>
                        <a:rPr lang="en-GB" sz="1400" kern="1200" dirty="0">
                          <a:solidFill>
                            <a:schemeClr val="dk1"/>
                          </a:solidFill>
                          <a:effectLst/>
                          <a:latin typeface="+mn-lt"/>
                          <a:ea typeface="+mn-ea"/>
                          <a:cs typeface="+mn-cs"/>
                        </a:rPr>
                        <a:t>: started and reviewed in secondary care and the patient self-administers every 2 weeks.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err="1">
                          <a:solidFill>
                            <a:schemeClr val="dk1"/>
                          </a:solidFill>
                          <a:effectLst/>
                          <a:latin typeface="+mn-lt"/>
                          <a:ea typeface="+mn-ea"/>
                          <a:cs typeface="+mn-cs"/>
                        </a:rPr>
                        <a:t>Inclisiran</a:t>
                      </a:r>
                      <a:r>
                        <a:rPr lang="en-GB" sz="1400" kern="1200" dirty="0">
                          <a:solidFill>
                            <a:schemeClr val="dk1"/>
                          </a:solidFill>
                          <a:effectLst/>
                          <a:latin typeface="+mn-lt"/>
                          <a:ea typeface="+mn-ea"/>
                          <a:cs typeface="+mn-cs"/>
                        </a:rPr>
                        <a:t>: started in primary or secondary care with follow ups at 3 months and then every 6 months- </a:t>
                      </a:r>
                      <a:r>
                        <a:rPr lang="en-GB" sz="1400" kern="1200" dirty="0">
                          <a:solidFill>
                            <a:schemeClr val="accent1"/>
                          </a:solidFill>
                          <a:effectLst/>
                          <a:latin typeface="+mn-lt"/>
                          <a:ea typeface="+mn-ea"/>
                          <a:cs typeface="+mn-cs"/>
                        </a:rPr>
                        <a:t>70 patients </a:t>
                      </a:r>
                      <a:r>
                        <a:rPr lang="en-GB" sz="1400" kern="1200" dirty="0">
                          <a:solidFill>
                            <a:schemeClr val="dk1"/>
                          </a:solidFill>
                          <a:effectLst/>
                          <a:latin typeface="+mn-lt"/>
                          <a:ea typeface="+mn-ea"/>
                          <a:cs typeface="+mn-cs"/>
                        </a:rPr>
                        <a:t>initiated to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We currently do not have an agreed model for the administration and follow up for </a:t>
                      </a:r>
                      <a:r>
                        <a:rPr lang="en-GB" sz="1400" b="1" kern="1200" dirty="0" err="1">
                          <a:solidFill>
                            <a:schemeClr val="dk1"/>
                          </a:solidFill>
                          <a:effectLst/>
                          <a:latin typeface="+mn-lt"/>
                          <a:ea typeface="+mn-ea"/>
                          <a:cs typeface="+mn-cs"/>
                        </a:rPr>
                        <a:t>inclisiran</a:t>
                      </a:r>
                      <a:r>
                        <a:rPr lang="en-GB" sz="1400" b="1" kern="1200" dirty="0">
                          <a:solidFill>
                            <a:schemeClr val="dk1"/>
                          </a:solidFill>
                          <a:effectLst/>
                          <a:latin typeface="+mn-lt"/>
                          <a:ea typeface="+mn-ea"/>
                          <a:cs typeface="+mn-cs"/>
                        </a:rPr>
                        <a:t> in SEL</a:t>
                      </a:r>
                      <a:endParaRPr lang="en-GB" sz="1400" kern="1200" dirty="0">
                        <a:solidFill>
                          <a:schemeClr val="dk1"/>
                        </a:solidFill>
                        <a:effectLst/>
                        <a:latin typeface="+mn-lt"/>
                        <a:ea typeface="+mn-ea"/>
                        <a:cs typeface="+mn-cs"/>
                      </a:endParaRPr>
                    </a:p>
                  </a:txBody>
                  <a:tcPr/>
                </a:tc>
                <a:extLst>
                  <a:ext uri="{0D108BD9-81ED-4DB2-BD59-A6C34878D82A}">
                    <a16:rowId xmlns:a16="http://schemas.microsoft.com/office/drawing/2014/main" val="1399047640"/>
                  </a:ext>
                </a:extLst>
              </a:tr>
              <a:tr h="1241733">
                <a:tc>
                  <a:txBody>
                    <a:bodyPr/>
                    <a:lstStyle/>
                    <a:p>
                      <a:r>
                        <a:rPr lang="en-GB" sz="1600" dirty="0"/>
                        <a:t>Lipid management: </a:t>
                      </a:r>
                      <a:r>
                        <a:rPr lang="en-GB" sz="1600" dirty="0">
                          <a:solidFill>
                            <a:schemeClr val="accent1"/>
                          </a:solidFill>
                        </a:rPr>
                        <a:t>statin intolerance and hesitancy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QI project data: </a:t>
                      </a:r>
                      <a:r>
                        <a:rPr lang="en-GB" sz="1400" b="1" kern="1200" dirty="0">
                          <a:solidFill>
                            <a:schemeClr val="dk1"/>
                          </a:solidFill>
                          <a:effectLst/>
                          <a:latin typeface="+mn-lt"/>
                          <a:ea typeface="+mn-ea"/>
                          <a:cs typeface="+mn-cs"/>
                        </a:rPr>
                        <a:t>less than 50% of patients are willing to start or to keep taking statin therapy-</a:t>
                      </a:r>
                      <a:r>
                        <a:rPr lang="en-GB" sz="1400" kern="1200" dirty="0">
                          <a:solidFill>
                            <a:schemeClr val="dk1"/>
                          </a:solidFill>
                          <a:effectLst/>
                          <a:latin typeface="+mn-lt"/>
                          <a:ea typeface="+mn-ea"/>
                          <a:cs typeface="+mn-cs"/>
                        </a:rPr>
                        <a:t> we need to support these consultations and lifestyle interventions.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Many other options are available for lipid lowering and reducing CV risk which should be consistently explored in SEL populations. </a:t>
                      </a:r>
                      <a:r>
                        <a:rPr lang="en-GB" sz="1400" b="0" kern="1200" dirty="0">
                          <a:solidFill>
                            <a:schemeClr val="dk1"/>
                          </a:solidFill>
                          <a:effectLst/>
                          <a:latin typeface="+mn-lt"/>
                          <a:ea typeface="+mn-ea"/>
                          <a:cs typeface="+mn-cs"/>
                        </a:rPr>
                        <a:t>Adding in second line medications to 694 patients with maximal statin therapy but not at target would prevent up to 22 major CV events over 5 years </a:t>
                      </a:r>
                      <a:r>
                        <a:rPr lang="en-GB" sz="1400" b="0" kern="1200" dirty="0">
                          <a:solidFill>
                            <a:schemeClr val="accent1"/>
                          </a:solidFill>
                          <a:effectLst/>
                          <a:latin typeface="+mn-lt"/>
                          <a:ea typeface="+mn-ea"/>
                          <a:cs typeface="+mn-cs"/>
                        </a:rPr>
                        <a:t>NNT = 32-45</a:t>
                      </a:r>
                      <a:endParaRPr lang="en-GB" sz="1400" b="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 </a:t>
                      </a:r>
                      <a:r>
                        <a:rPr lang="en-GB" sz="1400" b="1" kern="1200" dirty="0">
                          <a:solidFill>
                            <a:schemeClr val="dk1"/>
                          </a:solidFill>
                          <a:effectLst/>
                          <a:latin typeface="+mn-lt"/>
                          <a:ea typeface="+mn-ea"/>
                          <a:cs typeface="+mn-cs"/>
                        </a:rPr>
                        <a:t>Virtual clinic models and upskilled PCN staff will support this process in primary care and reduce CV risk in SEL populations</a:t>
                      </a:r>
                    </a:p>
                  </a:txBody>
                  <a:tcPr/>
                </a:tc>
                <a:extLst>
                  <a:ext uri="{0D108BD9-81ED-4DB2-BD59-A6C34878D82A}">
                    <a16:rowId xmlns:a16="http://schemas.microsoft.com/office/drawing/2014/main" val="1748360536"/>
                  </a:ext>
                </a:extLst>
              </a:tr>
            </a:tbl>
          </a:graphicData>
        </a:graphic>
      </p:graphicFrame>
    </p:spTree>
    <p:extLst>
      <p:ext uri="{BB962C8B-B14F-4D97-AF65-F5344CB8AC3E}">
        <p14:creationId xmlns:p14="http://schemas.microsoft.com/office/powerpoint/2010/main" val="149276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7969-3E83-AB3E-FC38-6547D7008D68}"/>
              </a:ext>
            </a:extLst>
          </p:cNvPr>
          <p:cNvSpPr>
            <a:spLocks noGrp="1"/>
          </p:cNvSpPr>
          <p:nvPr>
            <p:ph type="title"/>
          </p:nvPr>
        </p:nvSpPr>
        <p:spPr>
          <a:xfrm>
            <a:off x="333375" y="-211212"/>
            <a:ext cx="10515600" cy="1028169"/>
          </a:xfrm>
        </p:spPr>
        <p:txBody>
          <a:bodyPr/>
          <a:lstStyle/>
          <a:p>
            <a:r>
              <a:rPr lang="en-GB" dirty="0">
                <a:solidFill>
                  <a:schemeClr val="accent1"/>
                </a:solidFill>
              </a:rPr>
              <a:t>Action Plan for Lipid Management</a:t>
            </a:r>
          </a:p>
        </p:txBody>
      </p:sp>
      <p:graphicFrame>
        <p:nvGraphicFramePr>
          <p:cNvPr id="5" name="Table 5">
            <a:extLst>
              <a:ext uri="{FF2B5EF4-FFF2-40B4-BE49-F238E27FC236}">
                <a16:creationId xmlns:a16="http://schemas.microsoft.com/office/drawing/2014/main" id="{FCD53B2C-9EC9-E7A4-1C5B-4FA81152F9FB}"/>
              </a:ext>
            </a:extLst>
          </p:cNvPr>
          <p:cNvGraphicFramePr>
            <a:graphicFrameLocks noGrp="1"/>
          </p:cNvGraphicFramePr>
          <p:nvPr>
            <p:ph idx="1"/>
          </p:nvPr>
        </p:nvGraphicFramePr>
        <p:xfrm>
          <a:off x="169048" y="738905"/>
          <a:ext cx="11853903" cy="5917715"/>
        </p:xfrm>
        <a:graphic>
          <a:graphicData uri="http://schemas.openxmlformats.org/drawingml/2006/table">
            <a:tbl>
              <a:tblPr firstRow="1" bandRow="1">
                <a:tableStyleId>{5C22544A-7EE6-4342-B048-85BDC9FD1C3A}</a:tableStyleId>
              </a:tblPr>
              <a:tblGrid>
                <a:gridCol w="2103499">
                  <a:extLst>
                    <a:ext uri="{9D8B030D-6E8A-4147-A177-3AD203B41FA5}">
                      <a16:colId xmlns:a16="http://schemas.microsoft.com/office/drawing/2014/main" val="642788101"/>
                    </a:ext>
                  </a:extLst>
                </a:gridCol>
                <a:gridCol w="9750404">
                  <a:extLst>
                    <a:ext uri="{9D8B030D-6E8A-4147-A177-3AD203B41FA5}">
                      <a16:colId xmlns:a16="http://schemas.microsoft.com/office/drawing/2014/main" val="2433857540"/>
                    </a:ext>
                  </a:extLst>
                </a:gridCol>
              </a:tblGrid>
              <a:tr h="335704">
                <a:tc>
                  <a:txBody>
                    <a:bodyPr/>
                    <a:lstStyle/>
                    <a:p>
                      <a:r>
                        <a:rPr lang="en-GB" dirty="0"/>
                        <a:t>Lipid management</a:t>
                      </a:r>
                    </a:p>
                  </a:txBody>
                  <a:tcPr/>
                </a:tc>
                <a:tc>
                  <a:txBody>
                    <a:bodyPr/>
                    <a:lstStyle/>
                    <a:p>
                      <a:r>
                        <a:rPr lang="en-GB" dirty="0"/>
                        <a:t>Action plan</a:t>
                      </a:r>
                    </a:p>
                  </a:txBody>
                  <a:tcPr/>
                </a:tc>
                <a:extLst>
                  <a:ext uri="{0D108BD9-81ED-4DB2-BD59-A6C34878D82A}">
                    <a16:rowId xmlns:a16="http://schemas.microsoft.com/office/drawing/2014/main" val="3567163237"/>
                  </a:ext>
                </a:extLst>
              </a:tr>
              <a:tr h="475581">
                <a:tc>
                  <a:txBody>
                    <a:bodyPr/>
                    <a:lstStyle/>
                    <a:p>
                      <a:r>
                        <a:rPr lang="en-GB" sz="1600" dirty="0"/>
                        <a:t>Primary prevention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Incentivised by the </a:t>
                      </a:r>
                      <a:r>
                        <a:rPr lang="en-GB" sz="1400" b="1" kern="1200" dirty="0">
                          <a:solidFill>
                            <a:schemeClr val="dk1"/>
                          </a:solidFill>
                          <a:effectLst/>
                          <a:latin typeface="+mn-lt"/>
                          <a:ea typeface="+mn-ea"/>
                          <a:cs typeface="+mn-cs"/>
                        </a:rPr>
                        <a:t>CVD DES IIF </a:t>
                      </a:r>
                      <a:r>
                        <a:rPr lang="en-GB" sz="1400" kern="1200" dirty="0">
                          <a:solidFill>
                            <a:schemeClr val="dk1"/>
                          </a:solidFill>
                          <a:effectLst/>
                          <a:latin typeface="+mn-lt"/>
                          <a:ea typeface="+mn-ea"/>
                          <a:cs typeface="+mn-cs"/>
                        </a:rPr>
                        <a:t>–improvements seen 2022/23 as some PCNs have capacity to review high priority groups and check </a:t>
                      </a:r>
                      <a:r>
                        <a:rPr lang="en-GB" sz="1400" kern="1200" dirty="0" err="1">
                          <a:solidFill>
                            <a:schemeClr val="dk1"/>
                          </a:solidFill>
                          <a:effectLst/>
                          <a:latin typeface="+mn-lt"/>
                          <a:ea typeface="+mn-ea"/>
                          <a:cs typeface="+mn-cs"/>
                        </a:rPr>
                        <a:t>QRisk</a:t>
                      </a:r>
                      <a:r>
                        <a:rPr lang="en-GB" sz="1400" kern="1200" dirty="0">
                          <a:solidFill>
                            <a:schemeClr val="dk1"/>
                          </a:solidFill>
                          <a:effectLst/>
                          <a:latin typeface="+mn-lt"/>
                          <a:ea typeface="+mn-ea"/>
                          <a:cs typeface="+mn-cs"/>
                        </a:rPr>
                        <a:t> at every opportunity</a:t>
                      </a:r>
                    </a:p>
                  </a:txBody>
                  <a:tcPr/>
                </a:tc>
                <a:extLst>
                  <a:ext uri="{0D108BD9-81ED-4DB2-BD59-A6C34878D82A}">
                    <a16:rowId xmlns:a16="http://schemas.microsoft.com/office/drawing/2014/main" val="3817877962"/>
                  </a:ext>
                </a:extLst>
              </a:tr>
              <a:tr h="531532">
                <a:tc>
                  <a:txBody>
                    <a:bodyPr/>
                    <a:lstStyle/>
                    <a:p>
                      <a:r>
                        <a:rPr lang="en-GB" sz="1600" dirty="0"/>
                        <a:t>Secondary prevention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No national incentives but some SEL boroughs have </a:t>
                      </a:r>
                      <a:r>
                        <a:rPr lang="en-GB" sz="1400" b="1" kern="1200" dirty="0">
                          <a:solidFill>
                            <a:schemeClr val="dk1"/>
                          </a:solidFill>
                          <a:effectLst/>
                          <a:latin typeface="+mn-lt"/>
                          <a:ea typeface="+mn-ea"/>
                          <a:cs typeface="+mn-cs"/>
                        </a:rPr>
                        <a:t>local MO schemes </a:t>
                      </a:r>
                      <a:r>
                        <a:rPr lang="en-GB" sz="1400" kern="1200" dirty="0">
                          <a:solidFill>
                            <a:schemeClr val="dk1"/>
                          </a:solidFill>
                          <a:effectLst/>
                          <a:latin typeface="+mn-lt"/>
                          <a:ea typeface="+mn-ea"/>
                          <a:cs typeface="+mn-cs"/>
                        </a:rPr>
                        <a:t>around statin optimisation- restarting or initiating high intensity statins in high CV risk populations. </a:t>
                      </a:r>
                      <a:r>
                        <a:rPr lang="en-GB" sz="1400" dirty="0">
                          <a:solidFill>
                            <a:schemeClr val="accent1"/>
                          </a:solidFill>
                        </a:rPr>
                        <a:t>There are 23,000 patients in SEL with CVD with TC &gt;5mmol/L</a:t>
                      </a:r>
                      <a:r>
                        <a:rPr lang="en-US" sz="1400" kern="1200" dirty="0">
                          <a:solidFill>
                            <a:schemeClr val="accent1"/>
                          </a:solidFill>
                          <a:effectLst/>
                          <a:latin typeface="+mn-lt"/>
                          <a:ea typeface="+mn-ea"/>
                          <a:cs typeface="+mn-cs"/>
                        </a:rPr>
                        <a:t>- our aim is to prevent them having an MI or stroke</a:t>
                      </a:r>
                      <a:endParaRPr lang="en-GB" sz="1400" kern="1200" dirty="0">
                        <a:solidFill>
                          <a:schemeClr val="dk1"/>
                        </a:solidFill>
                        <a:effectLst/>
                        <a:latin typeface="+mn-lt"/>
                        <a:ea typeface="+mn-ea"/>
                        <a:cs typeface="+mn-cs"/>
                      </a:endParaRPr>
                    </a:p>
                  </a:txBody>
                  <a:tcPr/>
                </a:tc>
                <a:extLst>
                  <a:ext uri="{0D108BD9-81ED-4DB2-BD59-A6C34878D82A}">
                    <a16:rowId xmlns:a16="http://schemas.microsoft.com/office/drawing/2014/main" val="1261099763"/>
                  </a:ext>
                </a:extLst>
              </a:tr>
              <a:tr h="671409">
                <a:tc>
                  <a:txBody>
                    <a:bodyPr/>
                    <a:lstStyle/>
                    <a:p>
                      <a:r>
                        <a:rPr lang="en-GB" sz="1600" dirty="0"/>
                        <a:t>Familial Hypercholesterolaemia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Incentivised by the </a:t>
                      </a:r>
                      <a:r>
                        <a:rPr lang="en-GB" sz="1400" b="1" kern="1200" dirty="0">
                          <a:solidFill>
                            <a:schemeClr val="dk1"/>
                          </a:solidFill>
                          <a:effectLst/>
                          <a:latin typeface="+mn-lt"/>
                          <a:ea typeface="+mn-ea"/>
                          <a:cs typeface="+mn-cs"/>
                        </a:rPr>
                        <a:t>CVD DES IIF</a:t>
                      </a:r>
                      <a:r>
                        <a:rPr lang="en-GB" sz="1400" kern="1200" dirty="0">
                          <a:solidFill>
                            <a:schemeClr val="dk1"/>
                          </a:solidFill>
                          <a:effectLst/>
                          <a:latin typeface="+mn-lt"/>
                          <a:ea typeface="+mn-ea"/>
                          <a:cs typeface="+mn-cs"/>
                        </a:rPr>
                        <a:t>- identification and diagnosis of patients with FH: however increased number of referrals to secondary care- working with primary care supporting patient searches/ flowcharts for patient reviews and review of referral forms to eliminate unnecessary referrals and reduce waiting times for clinic appointments</a:t>
                      </a:r>
                    </a:p>
                  </a:txBody>
                  <a:tcPr/>
                </a:tc>
                <a:extLst>
                  <a:ext uri="{0D108BD9-81ED-4DB2-BD59-A6C34878D82A}">
                    <a16:rowId xmlns:a16="http://schemas.microsoft.com/office/drawing/2014/main" val="3605518388"/>
                  </a:ext>
                </a:extLst>
              </a:tr>
              <a:tr h="671409">
                <a:tc>
                  <a:txBody>
                    <a:bodyPr/>
                    <a:lstStyle/>
                    <a:p>
                      <a:r>
                        <a:rPr lang="en-GB" sz="1600" dirty="0"/>
                        <a:t>Medicines optimisation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Lipid management webinars </a:t>
                      </a:r>
                      <a:r>
                        <a:rPr lang="en-GB" sz="1400" kern="1200" dirty="0">
                          <a:solidFill>
                            <a:schemeClr val="dk1"/>
                          </a:solidFill>
                          <a:effectLst/>
                          <a:latin typeface="+mn-lt"/>
                          <a:ea typeface="+mn-ea"/>
                          <a:cs typeface="+mn-cs"/>
                        </a:rPr>
                        <a:t>across SEL and PCNs have supported HCPs with SEL and national </a:t>
                      </a:r>
                      <a:r>
                        <a:rPr lang="en-GB" sz="1400" b="1" kern="1200" dirty="0">
                          <a:solidFill>
                            <a:schemeClr val="dk1"/>
                          </a:solidFill>
                          <a:effectLst/>
                          <a:latin typeface="+mn-lt"/>
                          <a:ea typeface="+mn-ea"/>
                          <a:cs typeface="+mn-cs"/>
                        </a:rPr>
                        <a:t>lipid management guidance </a:t>
                      </a:r>
                      <a:r>
                        <a:rPr lang="en-GB" sz="1400" kern="1200" dirty="0">
                          <a:solidFill>
                            <a:schemeClr val="dk1"/>
                          </a:solidFill>
                          <a:effectLst/>
                          <a:latin typeface="+mn-lt"/>
                          <a:ea typeface="+mn-ea"/>
                          <a:cs typeface="+mn-cs"/>
                        </a:rPr>
                        <a:t>and escalation of therapy beyond statins in patients not achieving sufficient cholesterol lowering.  </a:t>
                      </a:r>
                      <a:r>
                        <a:rPr lang="en-GB" sz="1400" b="1" kern="1200" dirty="0">
                          <a:solidFill>
                            <a:schemeClr val="dk1"/>
                          </a:solidFill>
                          <a:effectLst/>
                          <a:latin typeface="+mn-lt"/>
                          <a:ea typeface="+mn-ea"/>
                          <a:cs typeface="+mn-cs"/>
                        </a:rPr>
                        <a:t>We want this to happen consistently and routinely across SEL with equitable access to all therapy options for all patients in SEL.</a:t>
                      </a:r>
                    </a:p>
                  </a:txBody>
                  <a:tcPr/>
                </a:tc>
                <a:extLst>
                  <a:ext uri="{0D108BD9-81ED-4DB2-BD59-A6C34878D82A}">
                    <a16:rowId xmlns:a16="http://schemas.microsoft.com/office/drawing/2014/main" val="584937395"/>
                  </a:ext>
                </a:extLst>
              </a:tr>
              <a:tr h="1680995">
                <a:tc>
                  <a:txBody>
                    <a:bodyPr/>
                    <a:lstStyle/>
                    <a:p>
                      <a:r>
                        <a:rPr lang="en-GB" sz="1600" dirty="0"/>
                        <a:t>Second line therapies</a:t>
                      </a:r>
                    </a:p>
                  </a:txBody>
                  <a:tcPr/>
                </a:tc>
                <a:tc>
                  <a:txBody>
                    <a:bodyPr/>
                    <a:lstStyle/>
                    <a:p>
                      <a:r>
                        <a:rPr lang="en-GB" sz="1400" kern="1200" dirty="0">
                          <a:solidFill>
                            <a:schemeClr val="dk1"/>
                          </a:solidFill>
                          <a:effectLst/>
                          <a:latin typeface="+mn-lt"/>
                          <a:ea typeface="+mn-ea"/>
                          <a:cs typeface="+mn-cs"/>
                        </a:rPr>
                        <a:t>Ezetimibe is available in primary care but is under-utilised.  </a:t>
                      </a:r>
                    </a:p>
                    <a:p>
                      <a:r>
                        <a:rPr lang="en-GB" sz="1400" kern="1200" dirty="0" err="1">
                          <a:solidFill>
                            <a:schemeClr val="dk1"/>
                          </a:solidFill>
                          <a:effectLst/>
                          <a:latin typeface="+mn-lt"/>
                          <a:ea typeface="+mn-ea"/>
                          <a:cs typeface="+mn-cs"/>
                        </a:rPr>
                        <a:t>Bempedoic</a:t>
                      </a:r>
                      <a:r>
                        <a:rPr lang="en-GB" sz="1400" kern="1200" dirty="0">
                          <a:solidFill>
                            <a:schemeClr val="dk1"/>
                          </a:solidFill>
                          <a:effectLst/>
                          <a:latin typeface="+mn-lt"/>
                          <a:ea typeface="+mn-ea"/>
                          <a:cs typeface="+mn-cs"/>
                        </a:rPr>
                        <a:t> acid is amber listed but should also be available in primary care to manage patients with statin intolerance and those not achieving targets on ezetimibe – </a:t>
                      </a:r>
                      <a:r>
                        <a:rPr lang="en-GB" sz="1400" b="1" kern="1200" dirty="0">
                          <a:solidFill>
                            <a:schemeClr val="dk1"/>
                          </a:solidFill>
                          <a:effectLst/>
                          <a:latin typeface="+mn-lt"/>
                          <a:ea typeface="+mn-ea"/>
                          <a:cs typeface="+mn-cs"/>
                        </a:rPr>
                        <a:t>there is no capacity in secondary care to manage all statin intolerant patients</a:t>
                      </a:r>
                      <a:r>
                        <a:rPr lang="en-GB" sz="1400" kern="1200" dirty="0">
                          <a:solidFill>
                            <a:schemeClr val="dk1"/>
                          </a:solidFill>
                          <a:effectLst/>
                          <a:latin typeface="+mn-lt"/>
                          <a:ea typeface="+mn-ea"/>
                          <a:cs typeface="+mn-cs"/>
                        </a:rPr>
                        <a:t>.</a:t>
                      </a:r>
                    </a:p>
                    <a:p>
                      <a:r>
                        <a:rPr lang="en-GB" sz="1400" kern="1200" dirty="0">
                          <a:solidFill>
                            <a:schemeClr val="dk1"/>
                          </a:solidFill>
                          <a:effectLst/>
                          <a:latin typeface="+mn-lt"/>
                          <a:ea typeface="+mn-ea"/>
                          <a:cs typeface="+mn-cs"/>
                        </a:rPr>
                        <a:t>There is a secondary care pathway for PCSK9i (</a:t>
                      </a:r>
                      <a:r>
                        <a:rPr lang="en-GB" sz="1400" kern="1200" dirty="0" err="1">
                          <a:solidFill>
                            <a:schemeClr val="dk1"/>
                          </a:solidFill>
                          <a:effectLst/>
                          <a:latin typeface="+mn-lt"/>
                          <a:ea typeface="+mn-ea"/>
                          <a:cs typeface="+mn-cs"/>
                        </a:rPr>
                        <a:t>MAbs</a:t>
                      </a:r>
                      <a:r>
                        <a:rPr lang="en-GB" sz="1400" kern="1200" dirty="0">
                          <a:solidFill>
                            <a:schemeClr val="dk1"/>
                          </a:solidFill>
                          <a:effectLst/>
                          <a:latin typeface="+mn-lt"/>
                          <a:ea typeface="+mn-ea"/>
                          <a:cs typeface="+mn-cs"/>
                        </a:rPr>
                        <a:t>) – but the hospitals may move some eligible patients onto </a:t>
                      </a:r>
                      <a:r>
                        <a:rPr lang="en-GB" sz="1400" kern="1200" dirty="0" err="1">
                          <a:solidFill>
                            <a:schemeClr val="dk1"/>
                          </a:solidFill>
                          <a:effectLst/>
                          <a:latin typeface="+mn-lt"/>
                          <a:ea typeface="+mn-ea"/>
                          <a:cs typeface="+mn-cs"/>
                        </a:rPr>
                        <a:t>inclisiran</a:t>
                      </a:r>
                      <a:r>
                        <a:rPr lang="en-GB" sz="1400" kern="1200" dirty="0">
                          <a:solidFill>
                            <a:schemeClr val="dk1"/>
                          </a:solidFill>
                          <a:effectLst/>
                          <a:latin typeface="+mn-lt"/>
                          <a:ea typeface="+mn-ea"/>
                          <a:cs typeface="+mn-cs"/>
                        </a:rPr>
                        <a:t> instead. </a:t>
                      </a:r>
                      <a:r>
                        <a:rPr lang="en-GB" sz="1400" b="1" kern="1200" dirty="0">
                          <a:solidFill>
                            <a:schemeClr val="dk1"/>
                          </a:solidFill>
                          <a:effectLst/>
                          <a:latin typeface="+mn-lt"/>
                          <a:ea typeface="+mn-ea"/>
                          <a:cs typeface="+mn-cs"/>
                        </a:rPr>
                        <a:t>NICE figures predict 1,250 eligible patients in SEL for PCSK9i </a:t>
                      </a:r>
                      <a:r>
                        <a:rPr lang="en-GB" sz="1400" b="1" kern="1200" dirty="0" err="1">
                          <a:solidFill>
                            <a:schemeClr val="dk1"/>
                          </a:solidFill>
                          <a:effectLst/>
                          <a:latin typeface="+mn-lt"/>
                          <a:ea typeface="+mn-ea"/>
                          <a:cs typeface="+mn-cs"/>
                        </a:rPr>
                        <a:t>MAb</a:t>
                      </a:r>
                      <a:r>
                        <a:rPr lang="en-GB" sz="1400" b="1" kern="1200" dirty="0">
                          <a:solidFill>
                            <a:schemeClr val="dk1"/>
                          </a:solidFill>
                          <a:effectLst/>
                          <a:latin typeface="+mn-lt"/>
                          <a:ea typeface="+mn-ea"/>
                          <a:cs typeface="+mn-cs"/>
                        </a:rPr>
                        <a:t> and 14,700 eligible patients in SEL for </a:t>
                      </a:r>
                      <a:r>
                        <a:rPr lang="en-GB" sz="1400" b="1" kern="1200" dirty="0" err="1">
                          <a:solidFill>
                            <a:schemeClr val="dk1"/>
                          </a:solidFill>
                          <a:effectLst/>
                          <a:latin typeface="+mn-lt"/>
                          <a:ea typeface="+mn-ea"/>
                          <a:cs typeface="+mn-cs"/>
                        </a:rPr>
                        <a:t>inclisiran</a:t>
                      </a:r>
                      <a:r>
                        <a:rPr lang="en-GB" sz="1400" kern="1200" dirty="0">
                          <a:solidFill>
                            <a:schemeClr val="dk1"/>
                          </a:solidFill>
                          <a:effectLst/>
                          <a:latin typeface="+mn-lt"/>
                          <a:ea typeface="+mn-ea"/>
                          <a:cs typeface="+mn-cs"/>
                        </a:rPr>
                        <a:t>.  </a:t>
                      </a:r>
                    </a:p>
                    <a:p>
                      <a:r>
                        <a:rPr lang="en-GB" sz="1400" kern="1200" dirty="0">
                          <a:solidFill>
                            <a:schemeClr val="dk1"/>
                          </a:solidFill>
                          <a:effectLst/>
                          <a:latin typeface="+mn-lt"/>
                          <a:ea typeface="+mn-ea"/>
                          <a:cs typeface="+mn-cs"/>
                        </a:rPr>
                        <a:t>There is no agreed plan for on-going administration of </a:t>
                      </a:r>
                      <a:r>
                        <a:rPr lang="en-GB" sz="1400" kern="1200" dirty="0" err="1">
                          <a:solidFill>
                            <a:schemeClr val="dk1"/>
                          </a:solidFill>
                          <a:effectLst/>
                          <a:latin typeface="+mn-lt"/>
                          <a:ea typeface="+mn-ea"/>
                          <a:cs typeface="+mn-cs"/>
                        </a:rPr>
                        <a:t>inclisiran</a:t>
                      </a:r>
                      <a:r>
                        <a:rPr lang="en-GB" sz="1400" kern="1200" dirty="0">
                          <a:solidFill>
                            <a:schemeClr val="dk1"/>
                          </a:solidFill>
                          <a:effectLst/>
                          <a:latin typeface="+mn-lt"/>
                          <a:ea typeface="+mn-ea"/>
                          <a:cs typeface="+mn-cs"/>
                        </a:rPr>
                        <a:t> 6 monthly; but the acute team do expect that there will be a primary care pathway in place for these patients in the near future.  </a:t>
                      </a:r>
                    </a:p>
                  </a:txBody>
                  <a:tcPr/>
                </a:tc>
                <a:extLst>
                  <a:ext uri="{0D108BD9-81ED-4DB2-BD59-A6C34878D82A}">
                    <a16:rowId xmlns:a16="http://schemas.microsoft.com/office/drawing/2014/main" val="2628694992"/>
                  </a:ext>
                </a:extLst>
              </a:tr>
              <a:tr h="789128">
                <a:tc>
                  <a:txBody>
                    <a:bodyPr/>
                    <a:lstStyle/>
                    <a:p>
                      <a:r>
                        <a:rPr lang="en-GB" sz="1600" dirty="0"/>
                        <a:t>Community settings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We currently have a pathway that stalls after initiation of a statin</a:t>
                      </a:r>
                      <a:r>
                        <a:rPr lang="en-GB" sz="1400" kern="1200" dirty="0">
                          <a:solidFill>
                            <a:schemeClr val="dk1"/>
                          </a:solidFill>
                          <a:effectLst/>
                          <a:latin typeface="+mn-lt"/>
                          <a:ea typeface="+mn-ea"/>
                          <a:cs typeface="+mn-cs"/>
                        </a:rPr>
                        <a:t>, often at a suboptimal intensity or dose, and we are addressing this through education and training support to all HCPs.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However, we need to increase capacity within primary care to review all patients in SEL in community settings with support from CVD and lipid specialists to maximise lipid management through medicines and lifestyle optimisation and associated CV risk reduction for SEL populations.</a:t>
                      </a:r>
                    </a:p>
                  </a:txBody>
                  <a:tcPr/>
                </a:tc>
                <a:extLst>
                  <a:ext uri="{0D108BD9-81ED-4DB2-BD59-A6C34878D82A}">
                    <a16:rowId xmlns:a16="http://schemas.microsoft.com/office/drawing/2014/main" val="1755531461"/>
                  </a:ext>
                </a:extLst>
              </a:tr>
            </a:tbl>
          </a:graphicData>
        </a:graphic>
      </p:graphicFrame>
      <p:pic>
        <p:nvPicPr>
          <p:cNvPr id="4" name="Picture 3">
            <a:extLst>
              <a:ext uri="{FF2B5EF4-FFF2-40B4-BE49-F238E27FC236}">
                <a16:creationId xmlns:a16="http://schemas.microsoft.com/office/drawing/2014/main" id="{61915076-3470-05F0-B385-3F301AA30D17}"/>
              </a:ext>
            </a:extLst>
          </p:cNvPr>
          <p:cNvPicPr>
            <a:picLocks noChangeAspect="1"/>
          </p:cNvPicPr>
          <p:nvPr/>
        </p:nvPicPr>
        <p:blipFill>
          <a:blip r:embed="rId2"/>
          <a:stretch>
            <a:fillRect/>
          </a:stretch>
        </p:blipFill>
        <p:spPr>
          <a:xfrm>
            <a:off x="10036117" y="52915"/>
            <a:ext cx="1987468" cy="499915"/>
          </a:xfrm>
          <a:prstGeom prst="rect">
            <a:avLst/>
          </a:prstGeom>
        </p:spPr>
      </p:pic>
    </p:spTree>
    <p:extLst>
      <p:ext uri="{BB962C8B-B14F-4D97-AF65-F5344CB8AC3E}">
        <p14:creationId xmlns:p14="http://schemas.microsoft.com/office/powerpoint/2010/main" val="82905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72E1-E050-CAFA-6505-F03289B23B8A}"/>
              </a:ext>
            </a:extLst>
          </p:cNvPr>
          <p:cNvSpPr>
            <a:spLocks noGrp="1"/>
          </p:cNvSpPr>
          <p:nvPr>
            <p:ph type="title"/>
          </p:nvPr>
        </p:nvSpPr>
        <p:spPr>
          <a:xfrm>
            <a:off x="0" y="-254000"/>
            <a:ext cx="10515600" cy="1325563"/>
          </a:xfrm>
        </p:spPr>
        <p:txBody>
          <a:bodyPr>
            <a:normAutofit/>
          </a:bodyPr>
          <a:lstStyle/>
          <a:p>
            <a:r>
              <a:rPr lang="en-GB" sz="3200" dirty="0">
                <a:solidFill>
                  <a:schemeClr val="accent1"/>
                </a:solidFill>
              </a:rPr>
              <a:t>Lipid management priorities and clinical settings proposal</a:t>
            </a:r>
          </a:p>
        </p:txBody>
      </p:sp>
      <p:pic>
        <p:nvPicPr>
          <p:cNvPr id="4" name="Picture 3">
            <a:extLst>
              <a:ext uri="{FF2B5EF4-FFF2-40B4-BE49-F238E27FC236}">
                <a16:creationId xmlns:a16="http://schemas.microsoft.com/office/drawing/2014/main" id="{C3BD4101-E3FC-F67A-4F49-75E4CDDFDA0B}"/>
              </a:ext>
            </a:extLst>
          </p:cNvPr>
          <p:cNvPicPr>
            <a:picLocks noChangeAspect="1"/>
          </p:cNvPicPr>
          <p:nvPr/>
        </p:nvPicPr>
        <p:blipFill>
          <a:blip r:embed="rId2"/>
          <a:stretch>
            <a:fillRect/>
          </a:stretch>
        </p:blipFill>
        <p:spPr>
          <a:xfrm>
            <a:off x="704850" y="765175"/>
            <a:ext cx="10420350" cy="604837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5E8E5D2B-8EF2-0E04-C9FB-F4E9FFDFD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13" y="147000"/>
            <a:ext cx="1121473" cy="434114"/>
          </a:xfrm>
          <a:prstGeom prst="rect">
            <a:avLst/>
          </a:prstGeom>
        </p:spPr>
      </p:pic>
    </p:spTree>
    <p:extLst>
      <p:ext uri="{BB962C8B-B14F-4D97-AF65-F5344CB8AC3E}">
        <p14:creationId xmlns:p14="http://schemas.microsoft.com/office/powerpoint/2010/main" val="99896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0D95-AEB6-8A51-A18B-6E85693B58B2}"/>
              </a:ext>
            </a:extLst>
          </p:cNvPr>
          <p:cNvSpPr>
            <a:spLocks noGrp="1"/>
          </p:cNvSpPr>
          <p:nvPr>
            <p:ph type="title"/>
          </p:nvPr>
        </p:nvSpPr>
        <p:spPr>
          <a:xfrm>
            <a:off x="0" y="-403226"/>
            <a:ext cx="11588097" cy="1325563"/>
          </a:xfrm>
        </p:spPr>
        <p:txBody>
          <a:bodyPr>
            <a:normAutofit/>
          </a:bodyPr>
          <a:lstStyle/>
          <a:p>
            <a:r>
              <a:rPr lang="en-GB" sz="3200" dirty="0">
                <a:solidFill>
                  <a:schemeClr val="accent1"/>
                </a:solidFill>
              </a:rPr>
              <a:t>Examples of successful lipid transformation pilots</a:t>
            </a:r>
          </a:p>
        </p:txBody>
      </p:sp>
      <p:pic>
        <p:nvPicPr>
          <p:cNvPr id="4" name="Picture 3">
            <a:extLst>
              <a:ext uri="{FF2B5EF4-FFF2-40B4-BE49-F238E27FC236}">
                <a16:creationId xmlns:a16="http://schemas.microsoft.com/office/drawing/2014/main" id="{B1CEEB8F-01D8-9801-9514-436B72951A24}"/>
              </a:ext>
            </a:extLst>
          </p:cNvPr>
          <p:cNvPicPr>
            <a:picLocks noChangeAspect="1"/>
          </p:cNvPicPr>
          <p:nvPr/>
        </p:nvPicPr>
        <p:blipFill>
          <a:blip r:embed="rId2"/>
          <a:stretch>
            <a:fillRect/>
          </a:stretch>
        </p:blipFill>
        <p:spPr>
          <a:xfrm>
            <a:off x="10353152" y="45057"/>
            <a:ext cx="1682642" cy="640135"/>
          </a:xfrm>
          <a:prstGeom prst="rect">
            <a:avLst/>
          </a:prstGeom>
        </p:spPr>
      </p:pic>
      <p:pic>
        <p:nvPicPr>
          <p:cNvPr id="6" name="Picture 5">
            <a:extLst>
              <a:ext uri="{FF2B5EF4-FFF2-40B4-BE49-F238E27FC236}">
                <a16:creationId xmlns:a16="http://schemas.microsoft.com/office/drawing/2014/main" id="{B7C7629E-6706-1570-6345-D6C561C8DC48}"/>
              </a:ext>
            </a:extLst>
          </p:cNvPr>
          <p:cNvPicPr>
            <a:picLocks noChangeAspect="1"/>
          </p:cNvPicPr>
          <p:nvPr/>
        </p:nvPicPr>
        <p:blipFill>
          <a:blip r:embed="rId3"/>
          <a:stretch>
            <a:fillRect/>
          </a:stretch>
        </p:blipFill>
        <p:spPr>
          <a:xfrm>
            <a:off x="6531812" y="2559740"/>
            <a:ext cx="5503982" cy="3892890"/>
          </a:xfrm>
          <a:prstGeom prst="rect">
            <a:avLst/>
          </a:prstGeom>
        </p:spPr>
      </p:pic>
      <p:pic>
        <p:nvPicPr>
          <p:cNvPr id="8" name="Picture 7">
            <a:extLst>
              <a:ext uri="{FF2B5EF4-FFF2-40B4-BE49-F238E27FC236}">
                <a16:creationId xmlns:a16="http://schemas.microsoft.com/office/drawing/2014/main" id="{CF3B4C61-1A2C-82C5-8D90-307ACB0BC8A1}"/>
              </a:ext>
            </a:extLst>
          </p:cNvPr>
          <p:cNvPicPr>
            <a:picLocks noChangeAspect="1"/>
          </p:cNvPicPr>
          <p:nvPr/>
        </p:nvPicPr>
        <p:blipFill>
          <a:blip r:embed="rId4"/>
          <a:stretch>
            <a:fillRect/>
          </a:stretch>
        </p:blipFill>
        <p:spPr>
          <a:xfrm>
            <a:off x="156206" y="564971"/>
            <a:ext cx="6375606" cy="6163324"/>
          </a:xfrm>
          <a:prstGeom prst="rect">
            <a:avLst/>
          </a:prstGeom>
        </p:spPr>
      </p:pic>
      <p:sp>
        <p:nvSpPr>
          <p:cNvPr id="10" name="TextBox 9">
            <a:extLst>
              <a:ext uri="{FF2B5EF4-FFF2-40B4-BE49-F238E27FC236}">
                <a16:creationId xmlns:a16="http://schemas.microsoft.com/office/drawing/2014/main" id="{6D4CB619-97AA-D310-3330-ACB8284F4805}"/>
              </a:ext>
            </a:extLst>
          </p:cNvPr>
          <p:cNvSpPr txBox="1"/>
          <p:nvPr/>
        </p:nvSpPr>
        <p:spPr>
          <a:xfrm>
            <a:off x="6161518" y="685192"/>
            <a:ext cx="6118789"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1"/>
                </a:solidFill>
              </a:rPr>
              <a:t>Barts/Brompton: FH outreach hubs</a:t>
            </a:r>
          </a:p>
          <a:p>
            <a:r>
              <a:rPr lang="en-GB" i="1" dirty="0"/>
              <a:t>Carol Hayes and Sotiris Antoniou</a:t>
            </a:r>
          </a:p>
          <a:p>
            <a:endParaRPr lang="en-GB" dirty="0"/>
          </a:p>
          <a:p>
            <a:pPr marL="285750" indent="-285750">
              <a:buFont typeface="Arial" panose="020B0604020202020204" pitchFamily="34" charset="0"/>
              <a:buChar char="•"/>
            </a:pPr>
            <a:r>
              <a:rPr lang="en-GB" dirty="0">
                <a:solidFill>
                  <a:schemeClr val="accent1"/>
                </a:solidFill>
              </a:rPr>
              <a:t>Affinity Care: pharmacist-led </a:t>
            </a:r>
            <a:r>
              <a:rPr lang="en-GB" dirty="0" err="1">
                <a:solidFill>
                  <a:schemeClr val="accent1"/>
                </a:solidFill>
              </a:rPr>
              <a:t>inclisiran</a:t>
            </a:r>
            <a:r>
              <a:rPr lang="en-GB" dirty="0">
                <a:solidFill>
                  <a:schemeClr val="accent1"/>
                </a:solidFill>
              </a:rPr>
              <a:t> clinic in primary care</a:t>
            </a:r>
          </a:p>
          <a:p>
            <a:r>
              <a:rPr lang="en-GB" sz="1800" i="1" dirty="0">
                <a:effectLst/>
                <a:ea typeface="Calibri" panose="020F0502020204030204" pitchFamily="34" charset="0"/>
                <a:cs typeface="Times New Roman" panose="02020603050405020304" pitchFamily="18" charset="0"/>
              </a:rPr>
              <a:t>Dr Matthew Fay– Cardiovascular lead GP, Affinity Care</a:t>
            </a:r>
            <a:endParaRPr lang="en-GB" sz="1800" i="1" dirty="0">
              <a:effectLst/>
              <a:ea typeface="Times New Roman" panose="02020603050405020304" pitchFamily="18" charset="0"/>
            </a:endParaRPr>
          </a:p>
          <a:p>
            <a:r>
              <a:rPr lang="en-GB" sz="1800" i="1" dirty="0">
                <a:effectLst/>
                <a:ea typeface="Calibri" panose="020F0502020204030204" pitchFamily="34" charset="0"/>
                <a:cs typeface="Times New Roman" panose="02020603050405020304" pitchFamily="18" charset="0"/>
              </a:rPr>
              <a:t>Mahmoud </a:t>
            </a:r>
            <a:r>
              <a:rPr lang="en-GB" sz="1800" i="1" dirty="0" err="1">
                <a:effectLst/>
                <a:ea typeface="Calibri" panose="020F0502020204030204" pitchFamily="34" charset="0"/>
                <a:cs typeface="Times New Roman" panose="02020603050405020304" pitchFamily="18" charset="0"/>
              </a:rPr>
              <a:t>Khodadi</a:t>
            </a:r>
            <a:r>
              <a:rPr lang="en-GB" sz="1800" i="1" dirty="0">
                <a:effectLst/>
                <a:ea typeface="Calibri" panose="020F0502020204030204" pitchFamily="34" charset="0"/>
                <a:cs typeface="Times New Roman" panose="02020603050405020304" pitchFamily="18" charset="0"/>
              </a:rPr>
              <a:t>– Lead Pharmacist, Affinity Care</a:t>
            </a:r>
            <a:endParaRPr lang="en-GB" i="1" dirty="0"/>
          </a:p>
        </p:txBody>
      </p:sp>
    </p:spTree>
    <p:extLst>
      <p:ext uri="{BB962C8B-B14F-4D97-AF65-F5344CB8AC3E}">
        <p14:creationId xmlns:p14="http://schemas.microsoft.com/office/powerpoint/2010/main" val="14500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Diabetes</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18</a:t>
            </a:fld>
            <a:endParaRPr lang="en-GB"/>
          </a:p>
        </p:txBody>
      </p:sp>
    </p:spTree>
    <p:extLst>
      <p:ext uri="{BB962C8B-B14F-4D97-AF65-F5344CB8AC3E}">
        <p14:creationId xmlns:p14="http://schemas.microsoft.com/office/powerpoint/2010/main" val="351786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9DFF2-CD24-82CF-46D3-A447CB5533B2}"/>
              </a:ext>
            </a:extLst>
          </p:cNvPr>
          <p:cNvSpPr>
            <a:spLocks noGrp="1"/>
          </p:cNvSpPr>
          <p:nvPr>
            <p:ph type="title"/>
          </p:nvPr>
        </p:nvSpPr>
        <p:spPr/>
        <p:txBody>
          <a:bodyPr/>
          <a:lstStyle/>
          <a:p>
            <a:r>
              <a:rPr lang="en-GB" b="1" dirty="0"/>
              <a:t>NHSE Diabetes Outcomes &amp; Improvement Programme</a:t>
            </a:r>
          </a:p>
        </p:txBody>
      </p:sp>
      <p:sp>
        <p:nvSpPr>
          <p:cNvPr id="5" name="Content Placeholder 4">
            <a:extLst>
              <a:ext uri="{FF2B5EF4-FFF2-40B4-BE49-F238E27FC236}">
                <a16:creationId xmlns:a16="http://schemas.microsoft.com/office/drawing/2014/main" id="{5FE74E25-FBA3-A81B-F8D1-C8A4E591D448}"/>
              </a:ext>
            </a:extLst>
          </p:cNvPr>
          <p:cNvSpPr>
            <a:spLocks noGrp="1"/>
          </p:cNvSpPr>
          <p:nvPr>
            <p:ph idx="1"/>
          </p:nvPr>
        </p:nvSpPr>
        <p:spPr>
          <a:xfrm>
            <a:off x="838200" y="1825625"/>
            <a:ext cx="10515600" cy="4667250"/>
          </a:xfrm>
        </p:spPr>
        <p:txBody>
          <a:bodyPr>
            <a:normAutofit/>
          </a:bodyPr>
          <a:lstStyle/>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This is a SE London scheme, launched in March 2023.  The aim </a:t>
            </a:r>
            <a:r>
              <a:rPr lang="en-US" sz="1600" dirty="0">
                <a:latin typeface="Arial" panose="020B0604020202020204" pitchFamily="34" charset="0"/>
                <a:cs typeface="Arial" panose="020B0604020202020204" pitchFamily="34" charset="0"/>
              </a:rPr>
              <a:t>of this</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programme is to provide financial support to PCNs to make improvements in 8 Care Processes &amp; 3 Treatment Targets and reduce variation within their PCN</a:t>
            </a:r>
          </a:p>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Funding covers the years from 2022/23 to 2024/25</a:t>
            </a:r>
          </a:p>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PCNs have been able to decide how to best utilise the funding to make improvements in patients’ outcomes</a:t>
            </a:r>
          </a:p>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For 22/23, there were no targets associated with the payment</a:t>
            </a:r>
          </a:p>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For 23/24, PCNs will receive </a:t>
            </a:r>
            <a:r>
              <a:rPr lang="en-US" sz="1600" dirty="0">
                <a:latin typeface="Arial" panose="020B0604020202020204" pitchFamily="34" charset="0"/>
                <a:cs typeface="Arial" panose="020B0604020202020204" pitchFamily="34" charset="0"/>
              </a:rPr>
              <a:t>75</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of the payment on a block basis, the other </a:t>
            </a:r>
            <a:r>
              <a:rPr lang="en-US" sz="1600" dirty="0">
                <a:latin typeface="Arial" panose="020B0604020202020204" pitchFamily="34" charset="0"/>
                <a:cs typeface="Arial" panose="020B0604020202020204" pitchFamily="34" charset="0"/>
              </a:rPr>
              <a:t>25</a:t>
            </a: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 will be based upon PCNs achieving their 2019/20 level of 8 Care Processes (or more), together with </a:t>
            </a:r>
            <a:r>
              <a:rPr kumimoji="0" lang="en-US" sz="1600" b="1" i="0" u="none" strike="noStrike" cap="none" spc="0" normalizeH="0" baseline="0" noProof="0" dirty="0">
                <a:ln>
                  <a:noFill/>
                </a:ln>
                <a:effectLst/>
                <a:uLnTx/>
                <a:uFillTx/>
                <a:latin typeface="Arial" panose="020B0604020202020204" pitchFamily="34" charset="0"/>
                <a:cs typeface="Arial" panose="020B0604020202020204" pitchFamily="34" charset="0"/>
              </a:rPr>
              <a:t>reducing the variation of achievement to less than 20% between the highest and lowest performing practices</a:t>
            </a:r>
          </a:p>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2023/24 will focus on 8 Care Processes Improvements only</a:t>
            </a:r>
          </a:p>
          <a:p>
            <a:pPr marL="228600" marR="0" lvl="0" fontAlgn="auto">
              <a:spcBef>
                <a:spcPts val="1000"/>
              </a:spcBef>
              <a:spcAft>
                <a:spcPts val="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2024/25 will focus on 3 Treatment Targets improvements (achieving same level as in 2019/20 or more), together </a:t>
            </a:r>
            <a:r>
              <a:rPr lang="en-US" sz="1600" dirty="0">
                <a:latin typeface="Arial" panose="020B0604020202020204" pitchFamily="34" charset="0"/>
                <a:cs typeface="Arial" panose="020B0604020202020204" pitchFamily="34" charset="0"/>
              </a:rPr>
              <a:t>with a stretch target to make further improvements in 8 Care Processes.  </a:t>
            </a:r>
            <a:r>
              <a:rPr lang="en-US" sz="1600" b="1" dirty="0">
                <a:latin typeface="Arial" panose="020B0604020202020204" pitchFamily="34" charset="0"/>
                <a:cs typeface="Arial" panose="020B0604020202020204" pitchFamily="34" charset="0"/>
              </a:rPr>
              <a:t>Again,</a:t>
            </a:r>
            <a:r>
              <a:rPr kumimoji="0" lang="en-US" sz="1600" b="1" i="0" u="none" strike="noStrike" cap="none" spc="0" normalizeH="0" baseline="0" noProof="0" dirty="0">
                <a:ln>
                  <a:noFill/>
                </a:ln>
                <a:effectLst/>
                <a:uLnTx/>
                <a:uFillTx/>
                <a:latin typeface="Arial" panose="020B0604020202020204" pitchFamily="34" charset="0"/>
                <a:cs typeface="Arial" panose="020B0604020202020204" pitchFamily="34" charset="0"/>
              </a:rPr>
              <a:t> reducing the variation of achievement to less than 20% between the highest and lowest performing practices.</a:t>
            </a:r>
            <a:endParaRPr lang="en-US" sz="1600" b="1" dirty="0">
              <a:latin typeface="Arial" panose="020B0604020202020204" pitchFamily="34" charset="0"/>
              <a:cs typeface="Arial" panose="020B0604020202020204" pitchFamily="34" charset="0"/>
            </a:endParaRPr>
          </a:p>
          <a:p>
            <a:endParaRPr lang="en-GB" sz="1600" dirty="0"/>
          </a:p>
        </p:txBody>
      </p:sp>
      <p:pic>
        <p:nvPicPr>
          <p:cNvPr id="3" name="Picture 2" descr="Background pattern&#10;&#10;Description automatically generated with low confidence">
            <a:extLst>
              <a:ext uri="{FF2B5EF4-FFF2-40B4-BE49-F238E27FC236}">
                <a16:creationId xmlns:a16="http://schemas.microsoft.com/office/drawing/2014/main" id="{33823C4C-3AE9-6EA3-88C4-79B477F943CC}"/>
              </a:ext>
            </a:extLst>
          </p:cNvPr>
          <p:cNvPicPr>
            <a:picLocks noChangeAspect="1"/>
          </p:cNvPicPr>
          <p:nvPr/>
        </p:nvPicPr>
        <p:blipFill rotWithShape="1">
          <a:blip r:embed="rId2">
            <a:extLst>
              <a:ext uri="{28A0092B-C50C-407E-A947-70E740481C1C}">
                <a14:useLocalDpi xmlns:a14="http://schemas.microsoft.com/office/drawing/2010/main" val="0"/>
              </a:ext>
            </a:extLst>
          </a:blip>
          <a:srcRect l="3113" t="21582" r="76585"/>
          <a:stretch/>
        </p:blipFill>
        <p:spPr bwMode="auto">
          <a:xfrm>
            <a:off x="10456332" y="94642"/>
            <a:ext cx="1592916" cy="820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894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2A8EC1-D6BA-524E-F5B7-B4FC1B94F9D5}"/>
              </a:ext>
            </a:extLst>
          </p:cNvPr>
          <p:cNvSpPr>
            <a:spLocks noGrp="1"/>
          </p:cNvSpPr>
          <p:nvPr>
            <p:ph type="body" sz="quarter" idx="13"/>
          </p:nvPr>
        </p:nvSpPr>
        <p:spPr>
          <a:xfrm>
            <a:off x="563562" y="1590675"/>
            <a:ext cx="7369175" cy="960531"/>
          </a:xfrm>
        </p:spPr>
        <p:txBody>
          <a:bodyPr>
            <a:noAutofit/>
          </a:bodyPr>
          <a:lstStyle/>
          <a:p>
            <a:pPr algn="l"/>
            <a:r>
              <a:rPr lang="en-GB" sz="1800" dirty="0">
                <a:solidFill>
                  <a:schemeClr val="bg1"/>
                </a:solidFill>
                <a:latin typeface="+mj-lt"/>
                <a:hlinkClick r:id="rId2" action="ppaction://hlinksldjump">
                  <a:extLst>
                    <a:ext uri="{A12FA001-AC4F-418D-AE19-62706E023703}">
                      <ahyp:hlinkClr xmlns:ahyp="http://schemas.microsoft.com/office/drawing/2018/hyperlinkcolor" val="tx"/>
                    </a:ext>
                  </a:extLst>
                </a:hlinkClick>
              </a:rPr>
              <a:t>Purpose of the Greenwich CVD &amp; Diabetes Resource Pack</a:t>
            </a:r>
            <a:endParaRPr lang="en-GB" sz="1800" dirty="0">
              <a:solidFill>
                <a:schemeClr val="bg1"/>
              </a:solidFill>
              <a:latin typeface="+mj-lt"/>
            </a:endParaRPr>
          </a:p>
          <a:p>
            <a:pPr algn="l"/>
            <a:r>
              <a:rPr lang="en-GB" sz="1800" u="sng" dirty="0">
                <a:solidFill>
                  <a:schemeClr val="bg1"/>
                </a:solidFill>
                <a:latin typeface="+mj-lt"/>
                <a:hlinkClick r:id="rId3" action="ppaction://hlinksldjump">
                  <a:extLst>
                    <a:ext uri="{A12FA001-AC4F-418D-AE19-62706E023703}">
                      <ahyp:hlinkClr xmlns:ahyp="http://schemas.microsoft.com/office/drawing/2018/hyperlinkcolor" val="tx"/>
                    </a:ext>
                  </a:extLst>
                </a:hlinkClick>
              </a:rPr>
              <a:t>CVD: National Operating Plan Targets 23/24</a:t>
            </a:r>
            <a:endParaRPr lang="en-GB" sz="1800" u="sng" dirty="0">
              <a:solidFill>
                <a:schemeClr val="bg1"/>
              </a:solidFill>
              <a:latin typeface="+mj-lt"/>
            </a:endParaRPr>
          </a:p>
          <a:p>
            <a:pPr algn="l"/>
            <a:r>
              <a:rPr lang="en-GB" sz="1800" u="sng" dirty="0">
                <a:solidFill>
                  <a:schemeClr val="bg1"/>
                </a:solidFill>
                <a:latin typeface="+mj-lt"/>
                <a:hlinkClick r:id="rId4" action="ppaction://hlinksldjump">
                  <a:extLst>
                    <a:ext uri="{A12FA001-AC4F-418D-AE19-62706E023703}">
                      <ahyp:hlinkClr xmlns:ahyp="http://schemas.microsoft.com/office/drawing/2018/hyperlinkcolor" val="tx"/>
                    </a:ext>
                  </a:extLst>
                </a:hlinkClick>
              </a:rPr>
              <a:t>Cardiology – General Information</a:t>
            </a:r>
            <a:endParaRPr lang="en-GB" sz="1800" u="sng" dirty="0">
              <a:solidFill>
                <a:schemeClr val="bg1"/>
              </a:solidFill>
              <a:latin typeface="+mj-lt"/>
            </a:endParaRPr>
          </a:p>
          <a:p>
            <a:pPr algn="l"/>
            <a:r>
              <a:rPr lang="en-GB" sz="1800" u="sng" dirty="0">
                <a:solidFill>
                  <a:schemeClr val="bg1"/>
                </a:solidFill>
                <a:latin typeface="+mj-lt"/>
                <a:hlinkClick r:id="rId5" action="ppaction://hlinksldjump">
                  <a:extLst>
                    <a:ext uri="{A12FA001-AC4F-418D-AE19-62706E023703}">
                      <ahyp:hlinkClr xmlns:ahyp="http://schemas.microsoft.com/office/drawing/2018/hyperlinkcolor" val="tx"/>
                    </a:ext>
                  </a:extLst>
                </a:hlinkClick>
              </a:rPr>
              <a:t>Hypertension</a:t>
            </a:r>
            <a:endParaRPr lang="en-GB" sz="1800" u="sng" dirty="0">
              <a:solidFill>
                <a:schemeClr val="bg1"/>
              </a:solidFill>
              <a:latin typeface="+mj-lt"/>
            </a:endParaRPr>
          </a:p>
          <a:p>
            <a:pPr algn="l"/>
            <a:r>
              <a:rPr lang="en-GB" sz="1800" u="sng" dirty="0">
                <a:solidFill>
                  <a:schemeClr val="bg1"/>
                </a:solidFill>
                <a:latin typeface="+mj-lt"/>
                <a:hlinkClick r:id="rId6" action="ppaction://hlinksldjump">
                  <a:extLst>
                    <a:ext uri="{A12FA001-AC4F-418D-AE19-62706E023703}">
                      <ahyp:hlinkClr xmlns:ahyp="http://schemas.microsoft.com/office/drawing/2018/hyperlinkcolor" val="tx"/>
                    </a:ext>
                  </a:extLst>
                </a:hlinkClick>
              </a:rPr>
              <a:t>CESEL Resources</a:t>
            </a:r>
            <a:endParaRPr lang="en-GB" sz="1800" u="sng" dirty="0">
              <a:solidFill>
                <a:schemeClr val="bg1"/>
              </a:solidFill>
              <a:latin typeface="+mj-lt"/>
            </a:endParaRPr>
          </a:p>
          <a:p>
            <a:pPr algn="l"/>
            <a:r>
              <a:rPr lang="en-GB" sz="1800" u="sng" dirty="0">
                <a:solidFill>
                  <a:schemeClr val="bg1"/>
                </a:solidFill>
                <a:latin typeface="+mj-lt"/>
                <a:hlinkClick r:id="rId7" action="ppaction://hlinksldjump">
                  <a:extLst>
                    <a:ext uri="{A12FA001-AC4F-418D-AE19-62706E023703}">
                      <ahyp:hlinkClr xmlns:ahyp="http://schemas.microsoft.com/office/drawing/2018/hyperlinkcolor" val="tx"/>
                    </a:ext>
                  </a:extLst>
                </a:hlinkClick>
              </a:rPr>
              <a:t>Lipids Management</a:t>
            </a:r>
            <a:endParaRPr lang="en-GB" sz="1800" u="sng" dirty="0">
              <a:solidFill>
                <a:schemeClr val="bg1"/>
              </a:solidFill>
              <a:latin typeface="+mj-lt"/>
            </a:endParaRPr>
          </a:p>
          <a:p>
            <a:pPr algn="l"/>
            <a:r>
              <a:rPr lang="en-GB" sz="1800" u="sng" dirty="0">
                <a:solidFill>
                  <a:schemeClr val="bg1"/>
                </a:solidFill>
                <a:latin typeface="+mj-lt"/>
                <a:hlinkClick r:id="rId8" action="ppaction://hlinksldjump">
                  <a:extLst>
                    <a:ext uri="{A12FA001-AC4F-418D-AE19-62706E023703}">
                      <ahyp:hlinkClr xmlns:ahyp="http://schemas.microsoft.com/office/drawing/2018/hyperlinkcolor" val="tx"/>
                    </a:ext>
                  </a:extLst>
                </a:hlinkClick>
              </a:rPr>
              <a:t>Diabetes</a:t>
            </a:r>
            <a:endParaRPr lang="en-GB" sz="1800" u="sng" dirty="0">
              <a:solidFill>
                <a:schemeClr val="bg1"/>
              </a:solidFill>
              <a:latin typeface="+mj-lt"/>
            </a:endParaRPr>
          </a:p>
          <a:p>
            <a:pPr marL="285750" indent="-285750" algn="l">
              <a:buFont typeface="Arial" panose="020B0604020202020204" pitchFamily="34" charset="0"/>
              <a:buChar char="•"/>
            </a:pPr>
            <a:r>
              <a:rPr lang="en-GB" sz="1800" u="sng" dirty="0">
                <a:solidFill>
                  <a:schemeClr val="bg1"/>
                </a:solidFill>
                <a:latin typeface="+mj-lt"/>
                <a:hlinkClick r:id="rId9" action="ppaction://hlinksldjump">
                  <a:extLst>
                    <a:ext uri="{A12FA001-AC4F-418D-AE19-62706E023703}">
                      <ahyp:hlinkClr xmlns:ahyp="http://schemas.microsoft.com/office/drawing/2018/hyperlinkcolor" val="tx"/>
                    </a:ext>
                  </a:extLst>
                </a:hlinkClick>
              </a:rPr>
              <a:t>NHSE Outcome Improvement Programme</a:t>
            </a:r>
            <a:endParaRPr lang="en-GB" sz="1800" u="sng" dirty="0">
              <a:solidFill>
                <a:schemeClr val="bg1"/>
              </a:solidFill>
              <a:latin typeface="+mj-lt"/>
            </a:endParaRPr>
          </a:p>
          <a:p>
            <a:pPr marL="285750" indent="-285750" algn="l">
              <a:buFont typeface="Arial" panose="020B0604020202020204" pitchFamily="34" charset="0"/>
              <a:buChar char="•"/>
            </a:pPr>
            <a:r>
              <a:rPr lang="en-GB" sz="1800" u="sng" dirty="0">
                <a:solidFill>
                  <a:schemeClr val="bg1"/>
                </a:solidFill>
                <a:latin typeface="+mj-lt"/>
              </a:rPr>
              <a:t>Opportunities for 8 CPs</a:t>
            </a:r>
          </a:p>
          <a:p>
            <a:pPr marL="285750" indent="-285750" algn="l">
              <a:buFont typeface="Arial" panose="020B0604020202020204" pitchFamily="34" charset="0"/>
              <a:buChar char="•"/>
            </a:pPr>
            <a:r>
              <a:rPr lang="en-GB" sz="1800" u="sng" dirty="0">
                <a:solidFill>
                  <a:schemeClr val="bg1"/>
                </a:solidFill>
                <a:latin typeface="+mj-lt"/>
                <a:hlinkClick r:id="rId10" action="ppaction://hlinksldjump">
                  <a:extLst>
                    <a:ext uri="{A12FA001-AC4F-418D-AE19-62706E023703}">
                      <ahyp:hlinkClr xmlns:ahyp="http://schemas.microsoft.com/office/drawing/2018/hyperlinkcolor" val="tx"/>
                    </a:ext>
                  </a:extLst>
                </a:hlinkClick>
              </a:rPr>
              <a:t>Access to SEL BI Dashboard for 8CPs / 3TT</a:t>
            </a:r>
            <a:endParaRPr lang="en-GB" sz="1800" u="sng" dirty="0">
              <a:solidFill>
                <a:schemeClr val="bg1"/>
              </a:solidFill>
              <a:latin typeface="+mj-lt"/>
            </a:endParaRPr>
          </a:p>
          <a:p>
            <a:pPr marL="342900" indent="-342900" algn="l">
              <a:buFont typeface="Arial" panose="020B0604020202020204" pitchFamily="34" charset="0"/>
              <a:buChar char="•"/>
            </a:pPr>
            <a:r>
              <a:rPr lang="en-GB" sz="1800" u="sng" dirty="0">
                <a:solidFill>
                  <a:schemeClr val="bg1"/>
                </a:solidFill>
                <a:latin typeface="+mj-lt"/>
                <a:hlinkClick r:id="rId11" action="ppaction://hlinksldjump">
                  <a:extLst>
                    <a:ext uri="{A12FA001-AC4F-418D-AE19-62706E023703}">
                      <ahyp:hlinkClr xmlns:ahyp="http://schemas.microsoft.com/office/drawing/2018/hyperlinkcolor" val="tx"/>
                    </a:ext>
                  </a:extLst>
                </a:hlinkClick>
              </a:rPr>
              <a:t>Non Diabetic Hyperglycaemia Project</a:t>
            </a:r>
            <a:endParaRPr lang="en-GB" sz="1800" u="sng" dirty="0">
              <a:solidFill>
                <a:schemeClr val="bg1"/>
              </a:solidFill>
              <a:latin typeface="+mj-lt"/>
            </a:endParaRPr>
          </a:p>
          <a:p>
            <a:pPr marL="342900" indent="-342900" algn="l">
              <a:buFont typeface="Arial" panose="020B0604020202020204" pitchFamily="34" charset="0"/>
              <a:buChar char="•"/>
            </a:pPr>
            <a:r>
              <a:rPr lang="en-GB" sz="1800" u="sng" dirty="0">
                <a:solidFill>
                  <a:schemeClr val="bg1"/>
                </a:solidFill>
                <a:latin typeface="+mj-lt"/>
                <a:hlinkClick r:id="rId12" action="ppaction://hlinksldjump">
                  <a:extLst>
                    <a:ext uri="{A12FA001-AC4F-418D-AE19-62706E023703}">
                      <ahyp:hlinkClr xmlns:ahyp="http://schemas.microsoft.com/office/drawing/2018/hyperlinkcolor" val="tx"/>
                    </a:ext>
                  </a:extLst>
                </a:hlinkClick>
              </a:rPr>
              <a:t>Live Well Greenwich</a:t>
            </a:r>
            <a:endParaRPr lang="en-GB" sz="1800" u="sng" dirty="0">
              <a:solidFill>
                <a:schemeClr val="bg1"/>
              </a:solidFill>
              <a:latin typeface="+mj-lt"/>
            </a:endParaRPr>
          </a:p>
          <a:p>
            <a:pPr marL="342900" indent="-342900" algn="l">
              <a:buFont typeface="Arial" panose="020B0604020202020204" pitchFamily="34" charset="0"/>
              <a:buChar char="•"/>
            </a:pPr>
            <a:r>
              <a:rPr lang="en-GB" sz="1800" u="sng" dirty="0">
                <a:solidFill>
                  <a:schemeClr val="bg1"/>
                </a:solidFill>
                <a:latin typeface="+mj-lt"/>
                <a:hlinkClick r:id="rId13" action="ppaction://hlinksldjump">
                  <a:extLst>
                    <a:ext uri="{A12FA001-AC4F-418D-AE19-62706E023703}">
                      <ahyp:hlinkClr xmlns:ahyp="http://schemas.microsoft.com/office/drawing/2018/hyperlinkcolor" val="tx"/>
                    </a:ext>
                  </a:extLst>
                </a:hlinkClick>
              </a:rPr>
              <a:t>Diabetes Prevention</a:t>
            </a:r>
            <a:endParaRPr lang="en-GB" sz="1800" u="sng" dirty="0">
              <a:solidFill>
                <a:schemeClr val="bg1"/>
              </a:solidFill>
              <a:latin typeface="+mj-lt"/>
            </a:endParaRPr>
          </a:p>
          <a:p>
            <a:pPr marL="285750" indent="-285750" algn="l">
              <a:buFont typeface="Arial" panose="020B0604020202020204" pitchFamily="34" charset="0"/>
              <a:buChar char="•"/>
            </a:pPr>
            <a:r>
              <a:rPr lang="en-GB" sz="1800" b="1" dirty="0">
                <a:solidFill>
                  <a:schemeClr val="bg1"/>
                </a:solidFill>
                <a:latin typeface="+mj-lt"/>
                <a:hlinkClick r:id="rId14" action="ppaction://hlinksldjump">
                  <a:extLst>
                    <a:ext uri="{A12FA001-AC4F-418D-AE19-62706E023703}">
                      <ahyp:hlinkClr xmlns:ahyp="http://schemas.microsoft.com/office/drawing/2018/hyperlinkcolor" val="tx"/>
                    </a:ext>
                  </a:extLst>
                </a:hlinkClick>
              </a:rPr>
              <a:t>Diabetes Education</a:t>
            </a:r>
            <a:endParaRPr lang="en-GB" sz="1800" b="1" dirty="0">
              <a:solidFill>
                <a:schemeClr val="bg1"/>
              </a:solidFill>
              <a:latin typeface="+mj-lt"/>
            </a:endParaRPr>
          </a:p>
          <a:p>
            <a:pPr marL="285750" indent="-285750" algn="l">
              <a:buFont typeface="Arial" panose="020B0604020202020204" pitchFamily="34" charset="0"/>
              <a:buChar char="•"/>
            </a:pPr>
            <a:endParaRPr lang="en-GB" sz="1800" u="sng" dirty="0">
              <a:solidFill>
                <a:schemeClr val="bg1"/>
              </a:solidFill>
              <a:latin typeface="+mj-lt"/>
            </a:endParaRPr>
          </a:p>
          <a:p>
            <a:pPr algn="l"/>
            <a:endParaRPr lang="en-GB" sz="1800" u="sng" dirty="0">
              <a:solidFill>
                <a:schemeClr val="bg1"/>
              </a:solidFill>
              <a:latin typeface="+mj-lt"/>
            </a:endParaRPr>
          </a:p>
          <a:p>
            <a:pPr algn="l"/>
            <a:endParaRPr lang="en-GB" sz="1800" u="sng" dirty="0">
              <a:solidFill>
                <a:schemeClr val="bg1"/>
              </a:solidFill>
              <a:latin typeface="+mj-lt"/>
            </a:endParaRPr>
          </a:p>
          <a:p>
            <a:pPr marL="285750" indent="-285750" algn="l">
              <a:buFont typeface="Arial" panose="020B0604020202020204" pitchFamily="34" charset="0"/>
              <a:buChar char="•"/>
            </a:pPr>
            <a:endParaRPr lang="en-GB" sz="1800" dirty="0">
              <a:solidFill>
                <a:schemeClr val="bg1"/>
              </a:solidFill>
              <a:latin typeface="+mj-lt"/>
            </a:endParaRPr>
          </a:p>
          <a:p>
            <a:pPr algn="l"/>
            <a:endParaRPr lang="en-GB" sz="1800" dirty="0">
              <a:solidFill>
                <a:schemeClr val="bg1"/>
              </a:solidFill>
              <a:latin typeface="+mj-lt"/>
            </a:endParaRPr>
          </a:p>
        </p:txBody>
      </p:sp>
      <p:sp>
        <p:nvSpPr>
          <p:cNvPr id="3" name="Title 2">
            <a:extLst>
              <a:ext uri="{FF2B5EF4-FFF2-40B4-BE49-F238E27FC236}">
                <a16:creationId xmlns:a16="http://schemas.microsoft.com/office/drawing/2014/main" id="{3B75BCC0-DBEF-3ED3-3FC3-33716B0C5249}"/>
              </a:ext>
            </a:extLst>
          </p:cNvPr>
          <p:cNvSpPr>
            <a:spLocks noGrp="1"/>
          </p:cNvSpPr>
          <p:nvPr>
            <p:ph type="title" idx="4294967295"/>
          </p:nvPr>
        </p:nvSpPr>
        <p:spPr>
          <a:xfrm>
            <a:off x="2273416" y="365125"/>
            <a:ext cx="10515600" cy="1325563"/>
          </a:xfrm>
        </p:spPr>
        <p:txBody>
          <a:bodyPr/>
          <a:lstStyle/>
          <a:p>
            <a:r>
              <a:rPr lang="en-GB" b="1" dirty="0">
                <a:solidFill>
                  <a:schemeClr val="bg1"/>
                </a:solidFill>
              </a:rPr>
              <a:t>Greenwich CVD &amp; Diabetes Resource Pack Index </a:t>
            </a:r>
            <a:r>
              <a:rPr lang="en-GB" sz="3000" b="1" dirty="0">
                <a:solidFill>
                  <a:schemeClr val="bg1"/>
                </a:solidFill>
              </a:rPr>
              <a:t>(click the link to the relevant section)</a:t>
            </a:r>
          </a:p>
        </p:txBody>
      </p:sp>
      <p:sp>
        <p:nvSpPr>
          <p:cNvPr id="4" name="Content Placeholder 3">
            <a:extLst>
              <a:ext uri="{FF2B5EF4-FFF2-40B4-BE49-F238E27FC236}">
                <a16:creationId xmlns:a16="http://schemas.microsoft.com/office/drawing/2014/main" id="{6A60F6BD-3CFF-F4CB-6657-08A458FB7FF9}"/>
              </a:ext>
            </a:extLst>
          </p:cNvPr>
          <p:cNvSpPr>
            <a:spLocks noGrp="1"/>
          </p:cNvSpPr>
          <p:nvPr>
            <p:ph sz="half" idx="4294967295"/>
          </p:nvPr>
        </p:nvSpPr>
        <p:spPr>
          <a:xfrm>
            <a:off x="7010400" y="1825625"/>
            <a:ext cx="5181600" cy="4351338"/>
          </a:xfrm>
        </p:spPr>
        <p:txBody>
          <a:bodyPr>
            <a:normAutofit/>
          </a:bodyPr>
          <a:lstStyle/>
          <a:p>
            <a:r>
              <a:rPr lang="en-GB" sz="2000" b="1" dirty="0">
                <a:solidFill>
                  <a:schemeClr val="bg1"/>
                </a:solidFill>
                <a:latin typeface="+mj-lt"/>
                <a:hlinkClick r:id="rId15" action="ppaction://hlinksldjump">
                  <a:extLst>
                    <a:ext uri="{A12FA001-AC4F-418D-AE19-62706E023703}">
                      <ahyp:hlinkClr xmlns:ahyp="http://schemas.microsoft.com/office/drawing/2018/hyperlinkcolor" val="tx"/>
                    </a:ext>
                  </a:extLst>
                </a:hlinkClick>
              </a:rPr>
              <a:t>Example of Call &amp; Recall</a:t>
            </a:r>
            <a:endParaRPr lang="en-GB" sz="2000" b="1" dirty="0">
              <a:solidFill>
                <a:schemeClr val="bg1"/>
              </a:solidFill>
              <a:latin typeface="+mj-lt"/>
            </a:endParaRPr>
          </a:p>
          <a:p>
            <a:r>
              <a:rPr lang="en-GB" sz="2000" b="1" dirty="0">
                <a:solidFill>
                  <a:schemeClr val="bg1"/>
                </a:solidFill>
                <a:latin typeface="+mj-lt"/>
                <a:hlinkClick r:id="rId16" action="ppaction://hlinksldjump">
                  <a:extLst>
                    <a:ext uri="{A12FA001-AC4F-418D-AE19-62706E023703}">
                      <ahyp:hlinkClr xmlns:ahyp="http://schemas.microsoft.com/office/drawing/2018/hyperlinkcolor" val="tx"/>
                    </a:ext>
                  </a:extLst>
                </a:hlinkClick>
              </a:rPr>
              <a:t>Weight Management Programmes</a:t>
            </a:r>
            <a:endParaRPr lang="en-GB" sz="2000" b="1" dirty="0">
              <a:solidFill>
                <a:schemeClr val="bg1"/>
              </a:solidFill>
              <a:latin typeface="+mj-lt"/>
            </a:endParaRPr>
          </a:p>
          <a:p>
            <a:r>
              <a:rPr lang="en-GB" sz="2000" b="1" dirty="0">
                <a:solidFill>
                  <a:schemeClr val="bg1"/>
                </a:solidFill>
                <a:latin typeface="+mj-lt"/>
                <a:hlinkClick r:id="rId17" action="ppaction://hlinksldjump">
                  <a:extLst>
                    <a:ext uri="{A12FA001-AC4F-418D-AE19-62706E023703}">
                      <ahyp:hlinkClr xmlns:ahyp="http://schemas.microsoft.com/office/drawing/2018/hyperlinkcolor" val="tx"/>
                    </a:ext>
                  </a:extLst>
                </a:hlinkClick>
              </a:rPr>
              <a:t>Diabetes NHS Services</a:t>
            </a:r>
            <a:endParaRPr lang="en-GB" sz="2000" b="1" dirty="0">
              <a:solidFill>
                <a:schemeClr val="bg1"/>
              </a:solidFill>
              <a:latin typeface="+mj-lt"/>
            </a:endParaRPr>
          </a:p>
          <a:p>
            <a:r>
              <a:rPr lang="en-GB" sz="2000" dirty="0">
                <a:solidFill>
                  <a:schemeClr val="bg1"/>
                </a:solidFill>
                <a:hlinkClick r:id="rId18" action="ppaction://hlinksldjump">
                  <a:extLst>
                    <a:ext uri="{A12FA001-AC4F-418D-AE19-62706E023703}">
                      <ahyp:hlinkClr xmlns:ahyp="http://schemas.microsoft.com/office/drawing/2018/hyperlinkcolor" val="tx"/>
                    </a:ext>
                  </a:extLst>
                </a:hlinkClick>
              </a:rPr>
              <a:t>Injectables Therapies’ Initiation Service</a:t>
            </a:r>
            <a:endParaRPr lang="en-GB" sz="2000" b="1" dirty="0">
              <a:solidFill>
                <a:schemeClr val="bg1"/>
              </a:solidFill>
              <a:latin typeface="+mj-lt"/>
            </a:endParaRPr>
          </a:p>
          <a:p>
            <a:r>
              <a:rPr lang="en-GB" sz="2000" b="1" dirty="0">
                <a:solidFill>
                  <a:schemeClr val="bg1"/>
                </a:solidFill>
                <a:latin typeface="+mj-lt"/>
                <a:hlinkClick r:id="rId19" action="ppaction://hlinksldjump">
                  <a:extLst>
                    <a:ext uri="{A12FA001-AC4F-418D-AE19-62706E023703}">
                      <ahyp:hlinkClr xmlns:ahyp="http://schemas.microsoft.com/office/drawing/2018/hyperlinkcolor" val="tx"/>
                    </a:ext>
                  </a:extLst>
                </a:hlinkClick>
              </a:rPr>
              <a:t>Prevention Services and support for patients</a:t>
            </a:r>
            <a:endParaRPr lang="en-GB" sz="2000" b="1" dirty="0">
              <a:solidFill>
                <a:schemeClr val="bg1"/>
              </a:solidFill>
              <a:latin typeface="+mj-lt"/>
            </a:endParaRPr>
          </a:p>
          <a:p>
            <a:pPr lvl="1"/>
            <a:r>
              <a:rPr lang="en-GB" sz="2000" b="1" dirty="0">
                <a:solidFill>
                  <a:schemeClr val="bg1"/>
                </a:solidFill>
                <a:latin typeface="+mj-lt"/>
                <a:hlinkClick r:id="rId20" action="ppaction://hlinksldjump">
                  <a:extLst>
                    <a:ext uri="{A12FA001-AC4F-418D-AE19-62706E023703}">
                      <ahyp:hlinkClr xmlns:ahyp="http://schemas.microsoft.com/office/drawing/2018/hyperlinkcolor" val="tx"/>
                    </a:ext>
                  </a:extLst>
                </a:hlinkClick>
              </a:rPr>
              <a:t>Healthy  E</a:t>
            </a:r>
            <a:r>
              <a:rPr lang="en-GB" sz="2000" b="1" dirty="0">
                <a:solidFill>
                  <a:schemeClr val="bg1"/>
                </a:solidFill>
                <a:latin typeface="+mj-lt"/>
              </a:rPr>
              <a:t>ating</a:t>
            </a:r>
          </a:p>
          <a:p>
            <a:pPr lvl="1"/>
            <a:r>
              <a:rPr lang="en-GB" sz="2000" b="1" dirty="0">
                <a:solidFill>
                  <a:schemeClr val="bg1"/>
                </a:solidFill>
                <a:latin typeface="+mj-lt"/>
                <a:hlinkClick r:id="rId21" action="ppaction://hlinksldjump">
                  <a:extLst>
                    <a:ext uri="{A12FA001-AC4F-418D-AE19-62706E023703}">
                      <ahyp:hlinkClr xmlns:ahyp="http://schemas.microsoft.com/office/drawing/2018/hyperlinkcolor" val="tx"/>
                    </a:ext>
                  </a:extLst>
                </a:hlinkClick>
              </a:rPr>
              <a:t>Physical Activity</a:t>
            </a:r>
            <a:endParaRPr lang="en-GB" sz="2000" b="1" dirty="0">
              <a:solidFill>
                <a:schemeClr val="bg1"/>
              </a:solidFill>
              <a:latin typeface="+mj-lt"/>
            </a:endParaRPr>
          </a:p>
          <a:p>
            <a:pPr lvl="1"/>
            <a:r>
              <a:rPr lang="en-GB" sz="2000" b="1" dirty="0">
                <a:solidFill>
                  <a:schemeClr val="bg1"/>
                </a:solidFill>
                <a:latin typeface="+mj-lt"/>
                <a:hlinkClick r:id="rId22" action="ppaction://hlinksldjump">
                  <a:extLst>
                    <a:ext uri="{A12FA001-AC4F-418D-AE19-62706E023703}">
                      <ahyp:hlinkClr xmlns:ahyp="http://schemas.microsoft.com/office/drawing/2018/hyperlinkcolor" val="tx"/>
                    </a:ext>
                  </a:extLst>
                </a:hlinkClick>
              </a:rPr>
              <a:t>Smoking Cessation</a:t>
            </a:r>
            <a:endParaRPr lang="en-GB" sz="2000" b="1" dirty="0">
              <a:solidFill>
                <a:schemeClr val="bg1"/>
              </a:solidFill>
              <a:latin typeface="+mj-lt"/>
            </a:endParaRPr>
          </a:p>
          <a:p>
            <a:pPr lvl="1"/>
            <a:r>
              <a:rPr lang="en-GB" sz="2000" b="1" dirty="0">
                <a:solidFill>
                  <a:schemeClr val="bg1"/>
                </a:solidFill>
                <a:latin typeface="+mj-lt"/>
                <a:hlinkClick r:id="rId23" action="ppaction://hlinksldjump">
                  <a:extLst>
                    <a:ext uri="{A12FA001-AC4F-418D-AE19-62706E023703}">
                      <ahyp:hlinkClr xmlns:ahyp="http://schemas.microsoft.com/office/drawing/2018/hyperlinkcolor" val="tx"/>
                    </a:ext>
                  </a:extLst>
                </a:hlinkClick>
              </a:rPr>
              <a:t>Drug &amp; Alcohol Services</a:t>
            </a:r>
            <a:endParaRPr lang="en-GB" sz="2000" b="1" dirty="0">
              <a:solidFill>
                <a:schemeClr val="bg1"/>
              </a:solidFill>
              <a:latin typeface="+mj-lt"/>
            </a:endParaRPr>
          </a:p>
          <a:p>
            <a:pPr lvl="1"/>
            <a:r>
              <a:rPr lang="en-GB" sz="2000" b="1" dirty="0">
                <a:solidFill>
                  <a:schemeClr val="bg1"/>
                </a:solidFill>
                <a:latin typeface="+mj-lt"/>
                <a:hlinkClick r:id="rId24" action="ppaction://hlinksldjump">
                  <a:extLst>
                    <a:ext uri="{A12FA001-AC4F-418D-AE19-62706E023703}">
                      <ahyp:hlinkClr xmlns:ahyp="http://schemas.microsoft.com/office/drawing/2018/hyperlinkcolor" val="tx"/>
                    </a:ext>
                  </a:extLst>
                </a:hlinkClick>
              </a:rPr>
              <a:t>Talking Therapies</a:t>
            </a:r>
            <a:endParaRPr lang="en-GB" sz="2000" b="1" dirty="0">
              <a:solidFill>
                <a:schemeClr val="bg1"/>
              </a:solidFill>
              <a:latin typeface="+mj-lt"/>
            </a:endParaRPr>
          </a:p>
          <a:p>
            <a:pPr lvl="1"/>
            <a:r>
              <a:rPr lang="en-GB" sz="2000" b="1" dirty="0">
                <a:solidFill>
                  <a:schemeClr val="bg1"/>
                </a:solidFill>
                <a:latin typeface="+mj-lt"/>
                <a:hlinkClick r:id="rId25" action="ppaction://hlinksldjump">
                  <a:extLst>
                    <a:ext uri="{A12FA001-AC4F-418D-AE19-62706E023703}">
                      <ahyp:hlinkClr xmlns:ahyp="http://schemas.microsoft.com/office/drawing/2018/hyperlinkcolor" val="tx"/>
                    </a:ext>
                  </a:extLst>
                </a:hlinkClick>
              </a:rPr>
              <a:t>Voluntary Sector</a:t>
            </a:r>
            <a:endParaRPr lang="en-GB" sz="2000" b="1" dirty="0">
              <a:solidFill>
                <a:schemeClr val="bg1"/>
              </a:solidFill>
              <a:latin typeface="+mj-lt"/>
            </a:endParaRPr>
          </a:p>
          <a:p>
            <a:pPr lvl="1"/>
            <a:r>
              <a:rPr lang="en-GB" sz="2000" b="1" dirty="0">
                <a:solidFill>
                  <a:schemeClr val="bg1"/>
                </a:solidFill>
                <a:latin typeface="+mj-lt"/>
                <a:hlinkClick r:id="rId26" action="ppaction://hlinksldjump">
                  <a:extLst>
                    <a:ext uri="{A12FA001-AC4F-418D-AE19-62706E023703}">
                      <ahyp:hlinkClr xmlns:ahyp="http://schemas.microsoft.com/office/drawing/2018/hyperlinkcolor" val="tx"/>
                    </a:ext>
                  </a:extLst>
                </a:hlinkClick>
              </a:rPr>
              <a:t>Greenwich Supports</a:t>
            </a:r>
            <a:endParaRPr lang="en-GB" sz="2000" b="1" dirty="0">
              <a:solidFill>
                <a:schemeClr val="bg1"/>
              </a:solidFill>
              <a:latin typeface="+mj-lt"/>
            </a:endParaRPr>
          </a:p>
          <a:p>
            <a:pPr marL="0" indent="0">
              <a:buNone/>
            </a:pPr>
            <a:endParaRPr lang="en-GB" sz="2000" b="1" dirty="0">
              <a:solidFill>
                <a:schemeClr val="bg1"/>
              </a:solidFill>
              <a:latin typeface="+mj-lt"/>
            </a:endParaRPr>
          </a:p>
        </p:txBody>
      </p:sp>
    </p:spTree>
    <p:extLst>
      <p:ext uri="{BB962C8B-B14F-4D97-AF65-F5344CB8AC3E}">
        <p14:creationId xmlns:p14="http://schemas.microsoft.com/office/powerpoint/2010/main" val="2846952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9DFF2-CD24-82CF-46D3-A447CB5533B2}"/>
              </a:ext>
            </a:extLst>
          </p:cNvPr>
          <p:cNvSpPr>
            <a:spLocks noGrp="1"/>
          </p:cNvSpPr>
          <p:nvPr>
            <p:ph type="title"/>
          </p:nvPr>
        </p:nvSpPr>
        <p:spPr>
          <a:xfrm>
            <a:off x="410019" y="505046"/>
            <a:ext cx="10515600" cy="1666875"/>
          </a:xfrm>
        </p:spPr>
        <p:txBody>
          <a:bodyPr>
            <a:normAutofit fontScale="90000"/>
          </a:bodyPr>
          <a:lstStyle/>
          <a:p>
            <a:r>
              <a:rPr lang="en-GB" sz="4000" b="1" dirty="0"/>
              <a:t>SIGN UP TO ACCESS THE SELICB BUSINESS INTELLIGENCE DASHBOARD TO MONITOR YOUR DIABETES 8 CPs / 3TTs</a:t>
            </a:r>
          </a:p>
        </p:txBody>
      </p:sp>
      <p:sp>
        <p:nvSpPr>
          <p:cNvPr id="5" name="Content Placeholder 4">
            <a:extLst>
              <a:ext uri="{FF2B5EF4-FFF2-40B4-BE49-F238E27FC236}">
                <a16:creationId xmlns:a16="http://schemas.microsoft.com/office/drawing/2014/main" id="{5FE74E25-FBA3-A81B-F8D1-C8A4E591D448}"/>
              </a:ext>
            </a:extLst>
          </p:cNvPr>
          <p:cNvSpPr>
            <a:spLocks noGrp="1"/>
          </p:cNvSpPr>
          <p:nvPr>
            <p:ph idx="1"/>
          </p:nvPr>
        </p:nvSpPr>
        <p:spPr>
          <a:xfrm>
            <a:off x="537165" y="2028824"/>
            <a:ext cx="10677525" cy="4302125"/>
          </a:xfrm>
        </p:spPr>
        <p:txBody>
          <a:bodyPr>
            <a:normAutofit fontScale="25000" lnSpcReduction="20000"/>
          </a:bodyPr>
          <a:lstStyle/>
          <a:p>
            <a:pPr marL="228600" marR="0" lvl="0" fontAlgn="auto">
              <a:spcBef>
                <a:spcPts val="1000"/>
              </a:spcBef>
              <a:spcAft>
                <a:spcPts val="0"/>
              </a:spcAft>
              <a:buClrTx/>
              <a:buSzTx/>
              <a:tabLst/>
              <a:defRPr/>
            </a:pPr>
            <a:r>
              <a:rPr kumimoji="0" lang="en-US" sz="1600" b="1" i="0" u="none" strike="noStrike" cap="none" spc="0" normalizeH="0" baseline="0" noProof="0" dirty="0">
                <a:ln>
                  <a:noFill/>
                </a:ln>
                <a:effectLst/>
                <a:uLnTx/>
                <a:uFillTx/>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Please be advised that anyone in your practice can now sign up to gain access to the BI SEL Dashboard and review data on 3 Treatment Targets (3TTs) and 8 Care Processes (8CPs) for your individual practice / PCN or review other practices data as a comparison across South East London.</a:t>
            </a: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 </a:t>
            </a: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T</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he Access Request form for South East London Analytics Resources is now live, this is the link: </a:t>
            </a:r>
            <a:endParaRPr lang="en-GB" sz="5600" dirty="0">
              <a:effectLst/>
              <a:latin typeface="Arial" panose="020B0604020202020204" pitchFamily="34" charset="0"/>
              <a:ea typeface="Aptos" panose="020B0004020202020204" pitchFamily="34" charset="0"/>
              <a:cs typeface="Arial" panose="020B0604020202020204" pitchFamily="34" charset="0"/>
            </a:endParaRPr>
          </a:p>
          <a:p>
            <a:pPr marL="0" indent="0">
              <a:buNone/>
            </a:pP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5600" u="sng" dirty="0">
                <a:solidFill>
                  <a:srgbClr val="000000"/>
                </a:solidFill>
                <a:effectLst/>
                <a:latin typeface="Arial" panose="020B0604020202020204" pitchFamily="34" charset="0"/>
                <a:ea typeface="Aptos" panose="020B0004020202020204" pitchFamily="34" charset="0"/>
                <a:cs typeface="Arial" panose="020B0604020202020204" pitchFamily="34" charset="0"/>
                <a:hlinkClick r:id="rId2" tooltip="https://forms.office.com/Pages/ResponsePage.aspx?id=gJt6L2Uu1k6YUS9yfv-zoYGPYu-5xtVEsH4SQeaFPcVUMEhXNTNPQ1Q1RVBRU1FETk9WMVpBRktYQi4u"/>
              </a:rPr>
              <a:t>SEL Analytics Resources Access Form</a:t>
            </a:r>
            <a:endParaRPr lang="en-GB" sz="5600" dirty="0">
              <a:effectLst/>
              <a:latin typeface="Arial" panose="020B0604020202020204" pitchFamily="34" charset="0"/>
              <a:ea typeface="Aptos" panose="020B0004020202020204" pitchFamily="34" charset="0"/>
              <a:cs typeface="Arial" panose="020B0604020202020204" pitchFamily="34" charset="0"/>
            </a:endParaRP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 </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This link can be shared with practices and anyone else looking to get access to dashboards.  </a:t>
            </a:r>
            <a:endParaRPr lang="en-GB" sz="5600" dirty="0">
              <a:effectLst/>
              <a:latin typeface="Arial" panose="020B0604020202020204" pitchFamily="34" charset="0"/>
              <a:ea typeface="Aptos" panose="020B0004020202020204" pitchFamily="34" charset="0"/>
              <a:cs typeface="Arial" panose="020B0604020202020204" pitchFamily="34" charset="0"/>
            </a:endParaRP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 </a:t>
            </a:r>
          </a:p>
          <a:p>
            <a:pPr marL="0" indent="0">
              <a:buNone/>
            </a:pP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To get access to the Diabetes Dashboard specifically, </a:t>
            </a:r>
            <a:r>
              <a:rPr lang="en-GB" sz="5600" b="1" dirty="0">
                <a:solidFill>
                  <a:srgbClr val="000000"/>
                </a:solidFill>
                <a:effectLst/>
                <a:latin typeface="Arial" panose="020B0604020202020204" pitchFamily="34" charset="0"/>
                <a:ea typeface="Aptos" panose="020B0004020202020204" pitchFamily="34" charset="0"/>
                <a:cs typeface="Arial" panose="020B0604020202020204" pitchFamily="34" charset="0"/>
              </a:rPr>
              <a:t>people need to tick on Page 4 of the form that they require access to the 'Long Term Conditions' report category</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5600" dirty="0">
                <a:effectLst/>
                <a:latin typeface="Arial" panose="020B0604020202020204" pitchFamily="34" charset="0"/>
                <a:ea typeface="Aptos" panose="020B0004020202020204" pitchFamily="34" charset="0"/>
                <a:cs typeface="Arial" panose="020B0604020202020204" pitchFamily="34" charset="0"/>
              </a:rPr>
              <a:t> </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Access will be automatically granted to SEL practice staff within 1 day. </a:t>
            </a:r>
            <a:endParaRPr lang="en-GB" sz="5600" dirty="0">
              <a:effectLst/>
              <a:latin typeface="Arial" panose="020B0604020202020204" pitchFamily="34" charset="0"/>
              <a:ea typeface="Aptos" panose="020B0004020202020204" pitchFamily="34" charset="0"/>
              <a:cs typeface="Arial" panose="020B0604020202020204" pitchFamily="34" charset="0"/>
            </a:endParaRP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 </a:t>
            </a: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There are</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 various other dashboards which might be especially interesting to primary care staff</a:t>
            </a:r>
            <a:r>
              <a:rPr lang="en-GB" sz="5600" dirty="0">
                <a:effectLst/>
                <a:latin typeface="Arial" panose="020B0604020202020204" pitchFamily="34" charset="0"/>
                <a:ea typeface="Aptos" panose="020B0004020202020204" pitchFamily="34" charset="0"/>
                <a:cs typeface="Arial" panose="020B0604020202020204" pitchFamily="34" charset="0"/>
              </a:rPr>
              <a:t>.  In </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the </a:t>
            </a:r>
            <a:r>
              <a:rPr lang="en-GB" sz="5600" dirty="0">
                <a:effectLst/>
                <a:latin typeface="Arial" panose="020B0604020202020204" pitchFamily="34" charset="0"/>
                <a:ea typeface="Aptos" panose="020B0004020202020204" pitchFamily="34" charset="0"/>
                <a:cs typeface="Arial" panose="020B0604020202020204" pitchFamily="34" charset="0"/>
              </a:rPr>
              <a:t>N</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ew </a:t>
            </a:r>
            <a:r>
              <a:rPr lang="en-GB" sz="5600" dirty="0">
                <a:effectLst/>
                <a:latin typeface="Arial" panose="020B0604020202020204" pitchFamily="34" charset="0"/>
                <a:ea typeface="Aptos" panose="020B0004020202020204" pitchFamily="34" charset="0"/>
                <a:cs typeface="Arial" panose="020B0604020202020204" pitchFamily="34" charset="0"/>
              </a:rPr>
              <a:t>Y</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ear, </a:t>
            </a:r>
            <a:r>
              <a:rPr lang="en-GB" sz="5600" dirty="0">
                <a:effectLst/>
                <a:latin typeface="Arial" panose="020B0604020202020204" pitchFamily="34" charset="0"/>
                <a:ea typeface="Aptos" panose="020B0004020202020204" pitchFamily="34" charset="0"/>
                <a:cs typeface="Arial" panose="020B0604020202020204" pitchFamily="34" charset="0"/>
              </a:rPr>
              <a:t>the BI Team will</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 aim to share guidance on how practices can request access to a selection of dashboards </a:t>
            </a:r>
            <a:r>
              <a:rPr lang="en-GB" sz="5600" dirty="0">
                <a:effectLst/>
                <a:latin typeface="Arial" panose="020B0604020202020204" pitchFamily="34" charset="0"/>
                <a:ea typeface="Aptos" panose="020B0004020202020204" pitchFamily="34" charset="0"/>
                <a:cs typeface="Arial" panose="020B0604020202020204" pitchFamily="34" charset="0"/>
              </a:rPr>
              <a:t>you’re</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 most likely to want access to.   </a:t>
            </a:r>
            <a:r>
              <a:rPr lang="en-GB" sz="5600" dirty="0">
                <a:effectLst/>
                <a:latin typeface="Arial" panose="020B0604020202020204" pitchFamily="34" charset="0"/>
                <a:ea typeface="Aptos" panose="020B0004020202020204" pitchFamily="34" charset="0"/>
                <a:cs typeface="Arial" panose="020B0604020202020204" pitchFamily="34" charset="0"/>
              </a:rPr>
              <a:t>T</a:t>
            </a:r>
            <a:r>
              <a:rPr lang="en-GB" sz="5600" dirty="0">
                <a:solidFill>
                  <a:srgbClr val="000000"/>
                </a:solidFill>
                <a:effectLst/>
                <a:latin typeface="Arial" panose="020B0604020202020204" pitchFamily="34" charset="0"/>
                <a:ea typeface="Aptos" panose="020B0004020202020204" pitchFamily="34" charset="0"/>
                <a:cs typeface="Arial" panose="020B0604020202020204" pitchFamily="34" charset="0"/>
              </a:rPr>
              <a:t>he form can be filled in an unlimited number of times, so it's fine if somebody initially fills it in for the diabetes dashboard and later realises, they also want access to other reports. </a:t>
            </a:r>
            <a:endParaRPr lang="en-GB" sz="5600" dirty="0">
              <a:effectLst/>
              <a:latin typeface="Arial" panose="020B0604020202020204" pitchFamily="34" charset="0"/>
              <a:ea typeface="Aptos" panose="020B0004020202020204" pitchFamily="34" charset="0"/>
              <a:cs typeface="Arial" panose="020B0604020202020204" pitchFamily="34" charset="0"/>
            </a:endParaRP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 </a:t>
            </a:r>
          </a:p>
          <a:p>
            <a:pPr marL="0" indent="0">
              <a:buNone/>
            </a:pPr>
            <a:r>
              <a:rPr lang="en-GB" sz="5600" dirty="0">
                <a:effectLst/>
                <a:latin typeface="Arial" panose="020B0604020202020204" pitchFamily="34" charset="0"/>
                <a:ea typeface="Aptos" panose="020B0004020202020204" pitchFamily="34" charset="0"/>
                <a:cs typeface="Arial" panose="020B0604020202020204" pitchFamily="34" charset="0"/>
              </a:rPr>
              <a:t>If you have any questions, please do not hesitate to get in touch with me on email  </a:t>
            </a:r>
            <a:r>
              <a:rPr lang="en-GB" sz="5600" u="sng"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3"/>
              </a:rPr>
              <a:t>joanne.hare@selondonic.nhs.uk</a:t>
            </a:r>
            <a:r>
              <a:rPr lang="en-GB" sz="5600" dirty="0">
                <a:effectLst/>
                <a:latin typeface="Arial" panose="020B0604020202020204" pitchFamily="34" charset="0"/>
                <a:ea typeface="Aptos" panose="020B0004020202020204" pitchFamily="34" charset="0"/>
                <a:cs typeface="Arial" panose="020B0604020202020204" pitchFamily="34" charset="0"/>
              </a:rPr>
              <a:t> </a:t>
            </a:r>
          </a:p>
          <a:p>
            <a:pPr marL="0" indent="0">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endParaRPr lang="en-GB" sz="1600" dirty="0"/>
          </a:p>
        </p:txBody>
      </p:sp>
      <p:pic>
        <p:nvPicPr>
          <p:cNvPr id="3" name="Picture 2" descr="Background pattern&#10;&#10;Description automatically generated with low confidence">
            <a:extLst>
              <a:ext uri="{FF2B5EF4-FFF2-40B4-BE49-F238E27FC236}">
                <a16:creationId xmlns:a16="http://schemas.microsoft.com/office/drawing/2014/main" id="{33823C4C-3AE9-6EA3-88C4-79B477F943CC}"/>
              </a:ext>
            </a:extLst>
          </p:cNvPr>
          <p:cNvPicPr>
            <a:picLocks noChangeAspect="1"/>
          </p:cNvPicPr>
          <p:nvPr/>
        </p:nvPicPr>
        <p:blipFill rotWithShape="1">
          <a:blip r:embed="rId4">
            <a:extLst>
              <a:ext uri="{28A0092B-C50C-407E-A947-70E740481C1C}">
                <a14:useLocalDpi xmlns:a14="http://schemas.microsoft.com/office/drawing/2010/main" val="0"/>
              </a:ext>
            </a:extLst>
          </a:blip>
          <a:srcRect l="3113" t="21582" r="76585"/>
          <a:stretch/>
        </p:blipFill>
        <p:spPr bwMode="auto">
          <a:xfrm>
            <a:off x="10456332" y="94642"/>
            <a:ext cx="1592916" cy="820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332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lstStyle/>
          <a:p>
            <a:r>
              <a:rPr lang="en-GB" dirty="0"/>
              <a:t>Opportunities for 8 CPs</a:t>
            </a:r>
          </a:p>
        </p:txBody>
      </p:sp>
      <p:sp>
        <p:nvSpPr>
          <p:cNvPr id="7" name="Text Placeholder 6">
            <a:extLst>
              <a:ext uri="{FF2B5EF4-FFF2-40B4-BE49-F238E27FC236}">
                <a16:creationId xmlns:a16="http://schemas.microsoft.com/office/drawing/2014/main" id="{B3FC47F9-4CD3-FB0E-1BE6-6DA2A51CE1CC}"/>
              </a:ext>
            </a:extLst>
          </p:cNvPr>
          <p:cNvSpPr>
            <a:spLocks noGrp="1"/>
          </p:cNvSpPr>
          <p:nvPr>
            <p:ph type="body" idx="1"/>
          </p:nvPr>
        </p:nvSpPr>
        <p:spPr>
          <a:xfrm>
            <a:off x="927101" y="1302546"/>
            <a:ext cx="5157787" cy="823912"/>
          </a:xfrm>
        </p:spPr>
        <p:txBody>
          <a:bodyPr/>
          <a:lstStyle/>
          <a:p>
            <a:r>
              <a:rPr lang="en-GB" dirty="0"/>
              <a:t>Opportunistic</a:t>
            </a:r>
          </a:p>
        </p:txBody>
      </p:sp>
      <p:sp>
        <p:nvSpPr>
          <p:cNvPr id="8" name="Content Placeholder 7">
            <a:extLst>
              <a:ext uri="{FF2B5EF4-FFF2-40B4-BE49-F238E27FC236}">
                <a16:creationId xmlns:a16="http://schemas.microsoft.com/office/drawing/2014/main" id="{E396CAE2-C88E-88CC-5C81-4F2492C7349E}"/>
              </a:ext>
            </a:extLst>
          </p:cNvPr>
          <p:cNvSpPr>
            <a:spLocks noGrp="1"/>
          </p:cNvSpPr>
          <p:nvPr>
            <p:ph sz="half" idx="2"/>
          </p:nvPr>
        </p:nvSpPr>
        <p:spPr>
          <a:xfrm>
            <a:off x="927100" y="2126458"/>
            <a:ext cx="5157787" cy="4027762"/>
          </a:xfrm>
        </p:spPr>
        <p:txBody>
          <a:bodyPr>
            <a:normAutofit fontScale="70000" lnSpcReduction="20000"/>
          </a:bodyPr>
          <a:lstStyle/>
          <a:p>
            <a:r>
              <a:rPr lang="en-GB" dirty="0"/>
              <a:t>Health checks – code appropriate information</a:t>
            </a:r>
          </a:p>
          <a:p>
            <a:r>
              <a:rPr lang="en-GB" dirty="0"/>
              <a:t>Using blood pressure machines at reception</a:t>
            </a:r>
          </a:p>
          <a:p>
            <a:r>
              <a:rPr lang="en-GB" dirty="0"/>
              <a:t>Have a clear process within the practice to signpost patients to the appropriate clinician</a:t>
            </a:r>
          </a:p>
          <a:p>
            <a:r>
              <a:rPr lang="en-GB" dirty="0"/>
              <a:t>Collecting random urine samples (these do not need to be early morning samples)</a:t>
            </a:r>
          </a:p>
          <a:p>
            <a:r>
              <a:rPr lang="en-GB" dirty="0"/>
              <a:t>Combine collecting urine sample with foot checks</a:t>
            </a:r>
          </a:p>
          <a:p>
            <a:r>
              <a:rPr lang="en-GB" dirty="0"/>
              <a:t>Use </a:t>
            </a:r>
            <a:r>
              <a:rPr lang="en-GB" dirty="0" err="1"/>
              <a:t>AccuRx</a:t>
            </a:r>
            <a:r>
              <a:rPr lang="en-GB" dirty="0"/>
              <a:t> to collect information such as smoking status, BP reading, height and weight</a:t>
            </a:r>
          </a:p>
          <a:p>
            <a:r>
              <a:rPr lang="en-GB" dirty="0"/>
              <a:t>Appoint a Diabetes Champion within your practice</a:t>
            </a:r>
          </a:p>
          <a:p>
            <a:pPr marL="0" indent="0">
              <a:buNone/>
            </a:pPr>
            <a:endParaRPr lang="en-GB" dirty="0"/>
          </a:p>
        </p:txBody>
      </p:sp>
      <p:sp>
        <p:nvSpPr>
          <p:cNvPr id="10" name="Content Placeholder 9">
            <a:extLst>
              <a:ext uri="{FF2B5EF4-FFF2-40B4-BE49-F238E27FC236}">
                <a16:creationId xmlns:a16="http://schemas.microsoft.com/office/drawing/2014/main" id="{F6F0FC63-398E-CF14-DE1E-4B62CFBCFD63}"/>
              </a:ext>
            </a:extLst>
          </p:cNvPr>
          <p:cNvSpPr>
            <a:spLocks noGrp="1"/>
          </p:cNvSpPr>
          <p:nvPr>
            <p:ph sz="quarter" idx="4"/>
          </p:nvPr>
        </p:nvSpPr>
        <p:spPr>
          <a:xfrm>
            <a:off x="6194427" y="2126458"/>
            <a:ext cx="5183188" cy="3803648"/>
          </a:xfrm>
        </p:spPr>
        <p:txBody>
          <a:bodyPr>
            <a:normAutofit fontScale="70000" lnSpcReduction="20000"/>
          </a:bodyPr>
          <a:lstStyle/>
          <a:p>
            <a:r>
              <a:rPr lang="en-GB" dirty="0"/>
              <a:t>Add CESEL 8CPs video link : -</a:t>
            </a:r>
            <a:r>
              <a:rPr lang="en-GB" dirty="0">
                <a:hlinkClick r:id="rId2"/>
              </a:rPr>
              <a:t>A short film to support patients to understand diabetes care processes (youtube.com)</a:t>
            </a:r>
            <a:r>
              <a:rPr lang="en-GB" dirty="0"/>
              <a:t> to text messages and display on TV screen within waiting area</a:t>
            </a:r>
          </a:p>
          <a:p>
            <a:r>
              <a:rPr lang="en-GB" dirty="0"/>
              <a:t>When requesting bloods ensure kidney function, lipids and HbA1c are requested together</a:t>
            </a:r>
          </a:p>
          <a:p>
            <a:r>
              <a:rPr lang="en-GB" dirty="0"/>
              <a:t>Ensure patients who are booked in for foot check have had all other 8CPs carried out</a:t>
            </a:r>
          </a:p>
          <a:p>
            <a:r>
              <a:rPr lang="en-GB" dirty="0"/>
              <a:t>Reception staff to regularly check “pink” alert box on EMIS to ensure patients have had relevant reviews / checks</a:t>
            </a:r>
          </a:p>
          <a:p>
            <a:r>
              <a:rPr lang="en-GB" dirty="0"/>
              <a:t>Admin team to run regular searches for call / recall</a:t>
            </a:r>
          </a:p>
          <a:p>
            <a:endParaRPr lang="en-GB"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2"/>
          </p:nvPr>
        </p:nvSpPr>
        <p:spPr/>
        <p:txBody>
          <a:bodyPr/>
          <a:lstStyle/>
          <a:p>
            <a:pPr>
              <a:defRPr/>
            </a:pPr>
            <a:fld id="{9C23DAE3-29EA-6B48-8B9F-DAC09DE37D5A}" type="slidenum">
              <a:rPr lang="en-US" smtClean="0"/>
              <a:pPr>
                <a:defRPr/>
              </a:pPr>
              <a:t>21</a:t>
            </a:fld>
            <a:endParaRPr lang="en-US"/>
          </a:p>
        </p:txBody>
      </p:sp>
    </p:spTree>
    <p:extLst>
      <p:ext uri="{BB962C8B-B14F-4D97-AF65-F5344CB8AC3E}">
        <p14:creationId xmlns:p14="http://schemas.microsoft.com/office/powerpoint/2010/main" val="264941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Non-Diabetic Hyperglycaemia Project</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22</a:t>
            </a:fld>
            <a:endParaRPr lang="en-GB"/>
          </a:p>
        </p:txBody>
      </p:sp>
    </p:spTree>
    <p:extLst>
      <p:ext uri="{BB962C8B-B14F-4D97-AF65-F5344CB8AC3E}">
        <p14:creationId xmlns:p14="http://schemas.microsoft.com/office/powerpoint/2010/main" val="982028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90684F-0E58-92F7-85F1-AB6B6FA4DAFA}"/>
              </a:ext>
            </a:extLst>
          </p:cNvPr>
          <p:cNvSpPr>
            <a:spLocks noGrp="1"/>
          </p:cNvSpPr>
          <p:nvPr>
            <p:ph type="ctrTitle"/>
          </p:nvPr>
        </p:nvSpPr>
        <p:spPr>
          <a:xfrm>
            <a:off x="1329766" y="1146412"/>
            <a:ext cx="9014348" cy="2402006"/>
          </a:xfrm>
        </p:spPr>
        <p:txBody>
          <a:bodyPr anchor="b">
            <a:normAutofit/>
          </a:bodyPr>
          <a:lstStyle/>
          <a:p>
            <a:pPr algn="l"/>
            <a:r>
              <a:rPr lang="en-GB" sz="4800" dirty="0"/>
              <a:t>Non-Diabetic Hyperglycaemia Health Innovation Project</a:t>
            </a:r>
          </a:p>
        </p:txBody>
      </p:sp>
      <p:sp>
        <p:nvSpPr>
          <p:cNvPr id="129" name="Rectangle 12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C0D1CEF-5387-F9C6-D4AA-0574BFE69C85}"/>
              </a:ext>
            </a:extLst>
          </p:cNvPr>
          <p:cNvSpPr>
            <a:spLocks noGrp="1"/>
          </p:cNvSpPr>
          <p:nvPr>
            <p:ph type="subTitle" idx="1"/>
          </p:nvPr>
        </p:nvSpPr>
        <p:spPr>
          <a:xfrm>
            <a:off x="1329765" y="4892722"/>
            <a:ext cx="6387155" cy="1078173"/>
          </a:xfrm>
        </p:spPr>
        <p:txBody>
          <a:bodyPr anchor="ctr">
            <a:normAutofit/>
          </a:bodyPr>
          <a:lstStyle/>
          <a:p>
            <a:pPr algn="l"/>
            <a:r>
              <a:rPr lang="en-GB" dirty="0">
                <a:solidFill>
                  <a:srgbClr val="FFFFFF"/>
                </a:solidFill>
              </a:rPr>
              <a:t>Unity (Greenwich) PCN</a:t>
            </a:r>
          </a:p>
        </p:txBody>
      </p:sp>
    </p:spTree>
    <p:extLst>
      <p:ext uri="{BB962C8B-B14F-4D97-AF65-F5344CB8AC3E}">
        <p14:creationId xmlns:p14="http://schemas.microsoft.com/office/powerpoint/2010/main" val="70573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1B61-C3BA-2179-BB30-6A31954B0FEE}"/>
              </a:ext>
            </a:extLst>
          </p:cNvPr>
          <p:cNvSpPr>
            <a:spLocks noGrp="1"/>
          </p:cNvSpPr>
          <p:nvPr>
            <p:ph type="title"/>
          </p:nvPr>
        </p:nvSpPr>
        <p:spPr>
          <a:xfrm>
            <a:off x="838200" y="365125"/>
            <a:ext cx="10515600" cy="641639"/>
          </a:xfrm>
        </p:spPr>
        <p:style>
          <a:lnRef idx="2">
            <a:schemeClr val="accent1"/>
          </a:lnRef>
          <a:fillRef idx="1">
            <a:schemeClr val="lt1"/>
          </a:fillRef>
          <a:effectRef idx="0">
            <a:schemeClr val="accent1"/>
          </a:effectRef>
          <a:fontRef idx="minor">
            <a:schemeClr val="dk1"/>
          </a:fontRef>
        </p:style>
        <p:txBody>
          <a:bodyPr>
            <a:normAutofit/>
          </a:bodyPr>
          <a:lstStyle/>
          <a:p>
            <a:r>
              <a:rPr lang="en-GB" sz="3600" dirty="0"/>
              <a:t>Project Overview</a:t>
            </a:r>
          </a:p>
        </p:txBody>
      </p:sp>
      <p:graphicFrame>
        <p:nvGraphicFramePr>
          <p:cNvPr id="4" name="Diagram 3">
            <a:extLst>
              <a:ext uri="{FF2B5EF4-FFF2-40B4-BE49-F238E27FC236}">
                <a16:creationId xmlns:a16="http://schemas.microsoft.com/office/drawing/2014/main" id="{08D9F947-9090-8191-B279-61642E0CAB3E}"/>
              </a:ext>
            </a:extLst>
          </p:cNvPr>
          <p:cNvGraphicFramePr/>
          <p:nvPr/>
        </p:nvGraphicFramePr>
        <p:xfrm>
          <a:off x="838199" y="1209964"/>
          <a:ext cx="10515600" cy="5282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6120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456D-74BD-5832-E252-62C4BAFA59CE}"/>
              </a:ext>
            </a:extLst>
          </p:cNvPr>
          <p:cNvSpPr>
            <a:spLocks noGrp="1"/>
          </p:cNvSpPr>
          <p:nvPr>
            <p:ph type="title"/>
          </p:nvPr>
        </p:nvSpPr>
        <p:spPr>
          <a:xfrm>
            <a:off x="838200" y="365126"/>
            <a:ext cx="10515600" cy="655494"/>
          </a:xfrm>
        </p:spPr>
        <p:style>
          <a:lnRef idx="2">
            <a:schemeClr val="accent1"/>
          </a:lnRef>
          <a:fillRef idx="1">
            <a:schemeClr val="lt1"/>
          </a:fillRef>
          <a:effectRef idx="0">
            <a:schemeClr val="accent1"/>
          </a:effectRef>
          <a:fontRef idx="minor">
            <a:schemeClr val="dk1"/>
          </a:fontRef>
        </p:style>
        <p:txBody>
          <a:bodyPr>
            <a:normAutofit/>
          </a:bodyPr>
          <a:lstStyle/>
          <a:p>
            <a:r>
              <a:rPr lang="en-GB" sz="3600" dirty="0"/>
              <a:t>Project Aim</a:t>
            </a:r>
          </a:p>
        </p:txBody>
      </p:sp>
      <p:graphicFrame>
        <p:nvGraphicFramePr>
          <p:cNvPr id="10" name="Diagram 9">
            <a:extLst>
              <a:ext uri="{FF2B5EF4-FFF2-40B4-BE49-F238E27FC236}">
                <a16:creationId xmlns:a16="http://schemas.microsoft.com/office/drawing/2014/main" id="{0DAC1729-8CC3-D60F-0426-77BAB62DFB02}"/>
              </a:ext>
            </a:extLst>
          </p:cNvPr>
          <p:cNvGraphicFramePr/>
          <p:nvPr/>
        </p:nvGraphicFramePr>
        <p:xfrm>
          <a:off x="838199" y="1227667"/>
          <a:ext cx="10515599" cy="5117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7464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8D5D-3528-3B1D-D1CA-AD97B90E1CE4}"/>
              </a:ext>
            </a:extLst>
          </p:cNvPr>
          <p:cNvSpPr>
            <a:spLocks noGrp="1"/>
          </p:cNvSpPr>
          <p:nvPr>
            <p:ph type="title"/>
          </p:nvPr>
        </p:nvSpPr>
        <p:spPr>
          <a:xfrm>
            <a:off x="838200" y="365125"/>
            <a:ext cx="10515600" cy="595457"/>
          </a:xfrm>
        </p:spPr>
        <p:style>
          <a:lnRef idx="2">
            <a:schemeClr val="accent1"/>
          </a:lnRef>
          <a:fillRef idx="1">
            <a:schemeClr val="lt1"/>
          </a:fillRef>
          <a:effectRef idx="0">
            <a:schemeClr val="accent1"/>
          </a:effectRef>
          <a:fontRef idx="minor">
            <a:schemeClr val="dk1"/>
          </a:fontRef>
        </p:style>
        <p:txBody>
          <a:bodyPr>
            <a:noAutofit/>
          </a:bodyPr>
          <a:lstStyle/>
          <a:p>
            <a:r>
              <a:rPr lang="en-GB" sz="3600" dirty="0"/>
              <a:t>Project Model</a:t>
            </a:r>
          </a:p>
        </p:txBody>
      </p:sp>
      <p:graphicFrame>
        <p:nvGraphicFramePr>
          <p:cNvPr id="8" name="Diagram 7">
            <a:extLst>
              <a:ext uri="{FF2B5EF4-FFF2-40B4-BE49-F238E27FC236}">
                <a16:creationId xmlns:a16="http://schemas.microsoft.com/office/drawing/2014/main" id="{15B9E4D0-FD79-F10A-7F8E-0249814AFC65}"/>
              </a:ext>
            </a:extLst>
          </p:cNvPr>
          <p:cNvGraphicFramePr/>
          <p:nvPr/>
        </p:nvGraphicFramePr>
        <p:xfrm>
          <a:off x="951345" y="1063488"/>
          <a:ext cx="10402455" cy="5605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Call center outline">
            <a:extLst>
              <a:ext uri="{FF2B5EF4-FFF2-40B4-BE49-F238E27FC236}">
                <a16:creationId xmlns:a16="http://schemas.microsoft.com/office/drawing/2014/main" id="{635420E0-3A29-6C24-1404-287D856D0E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18714" y="2384189"/>
            <a:ext cx="514425" cy="514425"/>
          </a:xfrm>
          <a:prstGeom prst="rect">
            <a:avLst/>
          </a:prstGeom>
        </p:spPr>
      </p:pic>
      <p:pic>
        <p:nvPicPr>
          <p:cNvPr id="13" name="Graphic 12" descr="Hospital outline">
            <a:extLst>
              <a:ext uri="{FF2B5EF4-FFF2-40B4-BE49-F238E27FC236}">
                <a16:creationId xmlns:a16="http://schemas.microsoft.com/office/drawing/2014/main" id="{68A98FE6-6353-F03F-F8BC-4AE526EF966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27950" y="4685645"/>
            <a:ext cx="514426" cy="514426"/>
          </a:xfrm>
          <a:prstGeom prst="rect">
            <a:avLst/>
          </a:prstGeom>
        </p:spPr>
      </p:pic>
      <p:pic>
        <p:nvPicPr>
          <p:cNvPr id="9" name="Graphic 8" descr="Folder Search outline">
            <a:extLst>
              <a:ext uri="{FF2B5EF4-FFF2-40B4-BE49-F238E27FC236}">
                <a16:creationId xmlns:a16="http://schemas.microsoft.com/office/drawing/2014/main" id="{8FD758C0-A0D6-C3B7-23F8-7EEA8455261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09528" y="1154546"/>
            <a:ext cx="639715" cy="639715"/>
          </a:xfrm>
          <a:prstGeom prst="rect">
            <a:avLst/>
          </a:prstGeom>
        </p:spPr>
      </p:pic>
      <p:pic>
        <p:nvPicPr>
          <p:cNvPr id="15" name="Graphic 14" descr="Boardroom outline">
            <a:extLst>
              <a:ext uri="{FF2B5EF4-FFF2-40B4-BE49-F238E27FC236}">
                <a16:creationId xmlns:a16="http://schemas.microsoft.com/office/drawing/2014/main" id="{C177D250-E4A3-E1B0-2DA1-2C4CE0DF9D2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09529" y="6022338"/>
            <a:ext cx="529555" cy="529555"/>
          </a:xfrm>
          <a:prstGeom prst="rect">
            <a:avLst/>
          </a:prstGeom>
        </p:spPr>
      </p:pic>
      <p:pic>
        <p:nvPicPr>
          <p:cNvPr id="17" name="Graphic 16" descr="List outline">
            <a:extLst>
              <a:ext uri="{FF2B5EF4-FFF2-40B4-BE49-F238E27FC236}">
                <a16:creationId xmlns:a16="http://schemas.microsoft.com/office/drawing/2014/main" id="{870AF192-29DD-2BBF-398D-B13BB197AC10}"/>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30929" y="4786370"/>
            <a:ext cx="457880" cy="457880"/>
          </a:xfrm>
          <a:prstGeom prst="rect">
            <a:avLst/>
          </a:prstGeom>
        </p:spPr>
      </p:pic>
      <p:pic>
        <p:nvPicPr>
          <p:cNvPr id="19" name="Graphic 18" descr="Quadcopter outline">
            <a:extLst>
              <a:ext uri="{FF2B5EF4-FFF2-40B4-BE49-F238E27FC236}">
                <a16:creationId xmlns:a16="http://schemas.microsoft.com/office/drawing/2014/main" id="{E9CCECB0-EBCC-F3B3-B8CC-87F838ACC7B6}"/>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65676" y="2449568"/>
            <a:ext cx="457880" cy="457880"/>
          </a:xfrm>
          <a:prstGeom prst="rect">
            <a:avLst/>
          </a:prstGeom>
        </p:spPr>
      </p:pic>
    </p:spTree>
    <p:extLst>
      <p:ext uri="{BB962C8B-B14F-4D97-AF65-F5344CB8AC3E}">
        <p14:creationId xmlns:p14="http://schemas.microsoft.com/office/powerpoint/2010/main" val="2944181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8D5D-3528-3B1D-D1CA-AD97B90E1CE4}"/>
              </a:ext>
            </a:extLst>
          </p:cNvPr>
          <p:cNvSpPr>
            <a:spLocks noGrp="1"/>
          </p:cNvSpPr>
          <p:nvPr>
            <p:ph type="title"/>
          </p:nvPr>
        </p:nvSpPr>
        <p:spPr>
          <a:xfrm>
            <a:off x="838200" y="365125"/>
            <a:ext cx="10515600" cy="595457"/>
          </a:xfrm>
        </p:spPr>
        <p:style>
          <a:lnRef idx="2">
            <a:schemeClr val="accent1"/>
          </a:lnRef>
          <a:fillRef idx="1">
            <a:schemeClr val="lt1"/>
          </a:fillRef>
          <a:effectRef idx="0">
            <a:schemeClr val="accent1"/>
          </a:effectRef>
          <a:fontRef idx="minor">
            <a:schemeClr val="dk1"/>
          </a:fontRef>
        </p:style>
        <p:txBody>
          <a:bodyPr>
            <a:noAutofit/>
          </a:bodyPr>
          <a:lstStyle/>
          <a:p>
            <a:r>
              <a:rPr lang="en-GB" sz="3600" dirty="0"/>
              <a:t>Operational Model</a:t>
            </a:r>
          </a:p>
        </p:txBody>
      </p:sp>
      <p:graphicFrame>
        <p:nvGraphicFramePr>
          <p:cNvPr id="8" name="Diagram 7">
            <a:extLst>
              <a:ext uri="{FF2B5EF4-FFF2-40B4-BE49-F238E27FC236}">
                <a16:creationId xmlns:a16="http://schemas.microsoft.com/office/drawing/2014/main" id="{15B9E4D0-FD79-F10A-7F8E-0249814AFC65}"/>
              </a:ext>
            </a:extLst>
          </p:cNvPr>
          <p:cNvGraphicFramePr/>
          <p:nvPr/>
        </p:nvGraphicFramePr>
        <p:xfrm>
          <a:off x="701964" y="1173017"/>
          <a:ext cx="10861963" cy="5319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8669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8D5D-3528-3B1D-D1CA-AD97B90E1CE4}"/>
              </a:ext>
            </a:extLst>
          </p:cNvPr>
          <p:cNvSpPr>
            <a:spLocks noGrp="1"/>
          </p:cNvSpPr>
          <p:nvPr>
            <p:ph type="title"/>
          </p:nvPr>
        </p:nvSpPr>
        <p:spPr>
          <a:xfrm>
            <a:off x="838200" y="365125"/>
            <a:ext cx="10515600" cy="595457"/>
          </a:xfrm>
        </p:spPr>
        <p:style>
          <a:lnRef idx="2">
            <a:schemeClr val="accent1"/>
          </a:lnRef>
          <a:fillRef idx="1">
            <a:schemeClr val="lt1"/>
          </a:fillRef>
          <a:effectRef idx="0">
            <a:schemeClr val="accent1"/>
          </a:effectRef>
          <a:fontRef idx="minor">
            <a:schemeClr val="dk1"/>
          </a:fontRef>
        </p:style>
        <p:txBody>
          <a:bodyPr>
            <a:noAutofit/>
          </a:bodyPr>
          <a:lstStyle/>
          <a:p>
            <a:r>
              <a:rPr lang="en-GB" sz="3600" dirty="0"/>
              <a:t>New Cases of NDH Identified Against HBA1C Done</a:t>
            </a:r>
          </a:p>
        </p:txBody>
      </p:sp>
      <p:graphicFrame>
        <p:nvGraphicFramePr>
          <p:cNvPr id="4" name="Chart 3">
            <a:extLst>
              <a:ext uri="{FF2B5EF4-FFF2-40B4-BE49-F238E27FC236}">
                <a16:creationId xmlns:a16="http://schemas.microsoft.com/office/drawing/2014/main" id="{4B6FE328-41FD-6A9C-B4CD-34C3A2D2E483}"/>
              </a:ext>
            </a:extLst>
          </p:cNvPr>
          <p:cNvGraphicFramePr>
            <a:graphicFrameLocks/>
          </p:cNvGraphicFramePr>
          <p:nvPr/>
        </p:nvGraphicFramePr>
        <p:xfrm>
          <a:off x="838199" y="1202635"/>
          <a:ext cx="10515599" cy="54565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827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8D5D-3528-3B1D-D1CA-AD97B90E1CE4}"/>
              </a:ext>
            </a:extLst>
          </p:cNvPr>
          <p:cNvSpPr>
            <a:spLocks noGrp="1"/>
          </p:cNvSpPr>
          <p:nvPr>
            <p:ph type="title"/>
          </p:nvPr>
        </p:nvSpPr>
        <p:spPr>
          <a:xfrm>
            <a:off x="838200" y="365125"/>
            <a:ext cx="10515600" cy="595457"/>
          </a:xfrm>
        </p:spPr>
        <p:style>
          <a:lnRef idx="2">
            <a:schemeClr val="accent1"/>
          </a:lnRef>
          <a:fillRef idx="1">
            <a:schemeClr val="lt1"/>
          </a:fillRef>
          <a:effectRef idx="0">
            <a:schemeClr val="accent1"/>
          </a:effectRef>
          <a:fontRef idx="minor">
            <a:schemeClr val="dk1"/>
          </a:fontRef>
        </p:style>
        <p:txBody>
          <a:bodyPr>
            <a:noAutofit/>
          </a:bodyPr>
          <a:lstStyle/>
          <a:p>
            <a:r>
              <a:rPr lang="en-GB" sz="3600" dirty="0"/>
              <a:t>Demographic Data For New Cases of NDH Identified</a:t>
            </a:r>
          </a:p>
        </p:txBody>
      </p:sp>
      <p:graphicFrame>
        <p:nvGraphicFramePr>
          <p:cNvPr id="5" name="Chart 4">
            <a:extLst>
              <a:ext uri="{FF2B5EF4-FFF2-40B4-BE49-F238E27FC236}">
                <a16:creationId xmlns:a16="http://schemas.microsoft.com/office/drawing/2014/main" id="{0B87CD6F-8CD6-80A6-13F9-E2A212C8D135}"/>
              </a:ext>
            </a:extLst>
          </p:cNvPr>
          <p:cNvGraphicFramePr>
            <a:graphicFrameLocks/>
          </p:cNvGraphicFramePr>
          <p:nvPr/>
        </p:nvGraphicFramePr>
        <p:xfrm>
          <a:off x="6350132" y="1073427"/>
          <a:ext cx="5003668" cy="52020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44C4C3A1-FA8E-7BBC-59A7-B223B9DFA57E}"/>
              </a:ext>
            </a:extLst>
          </p:cNvPr>
          <p:cNvGraphicFramePr>
            <a:graphicFrameLocks/>
          </p:cNvGraphicFramePr>
          <p:nvPr/>
        </p:nvGraphicFramePr>
        <p:xfrm>
          <a:off x="838200" y="1073426"/>
          <a:ext cx="5257800" cy="52020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83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8C7377-3068-CA2E-A806-1B3A2E970F01}"/>
              </a:ext>
            </a:extLst>
          </p:cNvPr>
          <p:cNvSpPr>
            <a:spLocks noGrp="1"/>
          </p:cNvSpPr>
          <p:nvPr>
            <p:ph type="body" sz="quarter" idx="13"/>
          </p:nvPr>
        </p:nvSpPr>
        <p:spPr>
          <a:xfrm>
            <a:off x="1228726" y="1409700"/>
            <a:ext cx="8551862" cy="2234453"/>
          </a:xfrm>
        </p:spPr>
        <p:txBody>
          <a:bodyPr/>
          <a:lstStyle/>
          <a:p>
            <a:pPr algn="l"/>
            <a:r>
              <a:rPr lang="en-GB" sz="3000" dirty="0">
                <a:solidFill>
                  <a:schemeClr val="bg1"/>
                </a:solidFill>
              </a:rPr>
              <a:t>Purpose of the Greenwich CVD &amp; Diabetes Resource Pack:</a:t>
            </a:r>
          </a:p>
          <a:p>
            <a:pPr algn="l"/>
            <a:endParaRPr lang="en-GB" sz="3000" dirty="0">
              <a:solidFill>
                <a:schemeClr val="bg1"/>
              </a:solidFill>
            </a:endParaRPr>
          </a:p>
          <a:p>
            <a:pPr marL="457200" indent="-457200" algn="l">
              <a:buFont typeface="Arial" panose="020B0604020202020204" pitchFamily="34" charset="0"/>
              <a:buChar char="•"/>
            </a:pPr>
            <a:r>
              <a:rPr lang="en-GB" sz="3000" dirty="0">
                <a:solidFill>
                  <a:schemeClr val="bg1"/>
                </a:solidFill>
              </a:rPr>
              <a:t>Overview of CVD &amp; Diabetes Targets</a:t>
            </a:r>
          </a:p>
          <a:p>
            <a:pPr marL="457200" indent="-457200" algn="l">
              <a:buFont typeface="Arial" panose="020B0604020202020204" pitchFamily="34" charset="0"/>
              <a:buChar char="•"/>
            </a:pPr>
            <a:r>
              <a:rPr lang="en-GB" sz="3000" dirty="0">
                <a:solidFill>
                  <a:schemeClr val="bg1"/>
                </a:solidFill>
              </a:rPr>
              <a:t>Examples of improvements in hypertension and diabetes</a:t>
            </a:r>
          </a:p>
          <a:p>
            <a:pPr marL="457200" indent="-457200" algn="l">
              <a:buFont typeface="Arial" panose="020B0604020202020204" pitchFamily="34" charset="0"/>
              <a:buChar char="•"/>
            </a:pPr>
            <a:r>
              <a:rPr lang="en-GB" sz="3000" dirty="0">
                <a:solidFill>
                  <a:schemeClr val="bg1"/>
                </a:solidFill>
              </a:rPr>
              <a:t>Services and resources available to support patients and Practices</a:t>
            </a:r>
          </a:p>
        </p:txBody>
      </p:sp>
    </p:spTree>
    <p:extLst>
      <p:ext uri="{BB962C8B-B14F-4D97-AF65-F5344CB8AC3E}">
        <p14:creationId xmlns:p14="http://schemas.microsoft.com/office/powerpoint/2010/main" val="1535517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8D5D-3528-3B1D-D1CA-AD97B90E1CE4}"/>
              </a:ext>
            </a:extLst>
          </p:cNvPr>
          <p:cNvSpPr>
            <a:spLocks noGrp="1"/>
          </p:cNvSpPr>
          <p:nvPr>
            <p:ph type="title"/>
          </p:nvPr>
        </p:nvSpPr>
        <p:spPr>
          <a:xfrm>
            <a:off x="838200" y="365125"/>
            <a:ext cx="10730948" cy="595457"/>
          </a:xfrm>
        </p:spPr>
        <p:style>
          <a:lnRef idx="2">
            <a:schemeClr val="accent1"/>
          </a:lnRef>
          <a:fillRef idx="1">
            <a:schemeClr val="lt1"/>
          </a:fillRef>
          <a:effectRef idx="0">
            <a:schemeClr val="accent1"/>
          </a:effectRef>
          <a:fontRef idx="minor">
            <a:schemeClr val="dk1"/>
          </a:fontRef>
        </p:style>
        <p:txBody>
          <a:bodyPr>
            <a:noAutofit/>
          </a:bodyPr>
          <a:lstStyle/>
          <a:p>
            <a:r>
              <a:rPr lang="en-GB" sz="3200" dirty="0"/>
              <a:t>Patients Referred to NDPP Against New Cases of NDH Identified</a:t>
            </a:r>
          </a:p>
        </p:txBody>
      </p:sp>
      <p:graphicFrame>
        <p:nvGraphicFramePr>
          <p:cNvPr id="4" name="Chart 3">
            <a:extLst>
              <a:ext uri="{FF2B5EF4-FFF2-40B4-BE49-F238E27FC236}">
                <a16:creationId xmlns:a16="http://schemas.microsoft.com/office/drawing/2014/main" id="{730DC819-4969-D55D-4D26-C82AB065558B}"/>
              </a:ext>
            </a:extLst>
          </p:cNvPr>
          <p:cNvGraphicFramePr>
            <a:graphicFrameLocks/>
          </p:cNvGraphicFramePr>
          <p:nvPr/>
        </p:nvGraphicFramePr>
        <p:xfrm>
          <a:off x="838199" y="1252330"/>
          <a:ext cx="10620000" cy="5486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3722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258D5D-3528-3B1D-D1CA-AD97B90E1CE4}"/>
              </a:ext>
            </a:extLst>
          </p:cNvPr>
          <p:cNvSpPr>
            <a:spLocks noGrp="1"/>
          </p:cNvSpPr>
          <p:nvPr>
            <p:ph type="title"/>
          </p:nvPr>
        </p:nvSpPr>
        <p:spPr>
          <a:xfrm>
            <a:off x="838200" y="365125"/>
            <a:ext cx="10515600" cy="595457"/>
          </a:xfrm>
        </p:spPr>
        <p:style>
          <a:lnRef idx="2">
            <a:schemeClr val="accent1"/>
          </a:lnRef>
          <a:fillRef idx="1">
            <a:schemeClr val="lt1"/>
          </a:fillRef>
          <a:effectRef idx="0">
            <a:schemeClr val="accent1"/>
          </a:effectRef>
          <a:fontRef idx="minor">
            <a:schemeClr val="dk1"/>
          </a:fontRef>
        </p:style>
        <p:txBody>
          <a:bodyPr>
            <a:noAutofit/>
          </a:bodyPr>
          <a:lstStyle/>
          <a:p>
            <a:r>
              <a:rPr lang="en-GB" sz="3200" dirty="0"/>
              <a:t>NDH Program Challenges</a:t>
            </a:r>
          </a:p>
        </p:txBody>
      </p:sp>
      <p:graphicFrame>
        <p:nvGraphicFramePr>
          <p:cNvPr id="4" name="Diagram 3">
            <a:extLst>
              <a:ext uri="{FF2B5EF4-FFF2-40B4-BE49-F238E27FC236}">
                <a16:creationId xmlns:a16="http://schemas.microsoft.com/office/drawing/2014/main" id="{35F7CA75-DD22-95FE-E081-F0D5C1352414}"/>
              </a:ext>
            </a:extLst>
          </p:cNvPr>
          <p:cNvGraphicFramePr/>
          <p:nvPr/>
        </p:nvGraphicFramePr>
        <p:xfrm>
          <a:off x="838199" y="1093304"/>
          <a:ext cx="10515599" cy="5399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0246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35F7CA75-DD22-95FE-E081-F0D5C1352414}"/>
              </a:ext>
            </a:extLst>
          </p:cNvPr>
          <p:cNvGraphicFramePr/>
          <p:nvPr/>
        </p:nvGraphicFramePr>
        <p:xfrm>
          <a:off x="838199" y="1093304"/>
          <a:ext cx="10515599" cy="5399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a:xfrm>
            <a:off x="1227908" y="126653"/>
            <a:ext cx="10465525" cy="601526"/>
          </a:xfrm>
          <a:ln>
            <a:solidFill>
              <a:srgbClr val="0070C0"/>
            </a:solidFill>
          </a:ln>
        </p:spPr>
        <p:txBody>
          <a:bodyPr>
            <a:normAutofit/>
          </a:bodyPr>
          <a:lstStyle/>
          <a:p>
            <a:r>
              <a:rPr lang="en-GB" sz="2800" b="1" dirty="0"/>
              <a:t>NDH Project- </a:t>
            </a:r>
            <a:r>
              <a:rPr lang="en-GB" sz="2800" b="1"/>
              <a:t>Working On The Innovation </a:t>
            </a:r>
            <a:r>
              <a:rPr lang="en-GB" sz="2800" b="1" dirty="0"/>
              <a:t>I</a:t>
            </a:r>
            <a:r>
              <a:rPr lang="en-GB" sz="2800" b="1"/>
              <a:t>deas  </a:t>
            </a:r>
            <a:endParaRPr lang="en-GB" sz="2800" b="1" dirty="0"/>
          </a:p>
        </p:txBody>
      </p:sp>
    </p:spTree>
    <p:extLst>
      <p:ext uri="{BB962C8B-B14F-4D97-AF65-F5344CB8AC3E}">
        <p14:creationId xmlns:p14="http://schemas.microsoft.com/office/powerpoint/2010/main" val="709007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a:xfrm>
            <a:off x="1228726" y="2918572"/>
            <a:ext cx="8551862" cy="725581"/>
          </a:xfrm>
        </p:spPr>
        <p:txBody>
          <a:bodyPr>
            <a:noAutofit/>
          </a:bodyPr>
          <a:lstStyle/>
          <a:p>
            <a:pPr marL="0" indent="0" algn="ctr">
              <a:buNone/>
            </a:pPr>
            <a:r>
              <a:rPr lang="en-GB" dirty="0"/>
              <a:t>Live Well </a:t>
            </a:r>
          </a:p>
          <a:p>
            <a:pPr marL="0" indent="0" algn="ctr">
              <a:buNone/>
            </a:pPr>
            <a:r>
              <a:rPr lang="en-GB" dirty="0"/>
              <a:t>Greenwich</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33</a:t>
            </a:fld>
            <a:endParaRPr lang="en-GB"/>
          </a:p>
        </p:txBody>
      </p:sp>
    </p:spTree>
    <p:extLst>
      <p:ext uri="{BB962C8B-B14F-4D97-AF65-F5344CB8AC3E}">
        <p14:creationId xmlns:p14="http://schemas.microsoft.com/office/powerpoint/2010/main" val="341868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800" dirty="0">
                <a:hlinkClick r:id="rId2"/>
              </a:rPr>
              <a:t>Live Well Greenwich | Healthy living activities around Greenwich, London</a:t>
            </a:r>
            <a:endParaRPr lang="en-GB" sz="1800"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34</a:t>
            </a:fld>
            <a:endParaRPr lang="en-US"/>
          </a:p>
        </p:txBody>
      </p:sp>
      <p:pic>
        <p:nvPicPr>
          <p:cNvPr id="8" name="Picture 7">
            <a:extLst>
              <a:ext uri="{FF2B5EF4-FFF2-40B4-BE49-F238E27FC236}">
                <a16:creationId xmlns:a16="http://schemas.microsoft.com/office/drawing/2014/main" id="{2F99FA6E-0238-1B49-2048-60829E32598F}"/>
              </a:ext>
            </a:extLst>
          </p:cNvPr>
          <p:cNvPicPr>
            <a:picLocks noChangeAspect="1"/>
          </p:cNvPicPr>
          <p:nvPr/>
        </p:nvPicPr>
        <p:blipFill>
          <a:blip r:embed="rId3"/>
          <a:stretch>
            <a:fillRect/>
          </a:stretch>
        </p:blipFill>
        <p:spPr>
          <a:xfrm>
            <a:off x="1895475" y="1797050"/>
            <a:ext cx="8401050" cy="4857750"/>
          </a:xfrm>
          <a:prstGeom prst="rect">
            <a:avLst/>
          </a:prstGeom>
        </p:spPr>
      </p:pic>
    </p:spTree>
    <p:extLst>
      <p:ext uri="{BB962C8B-B14F-4D97-AF65-F5344CB8AC3E}">
        <p14:creationId xmlns:p14="http://schemas.microsoft.com/office/powerpoint/2010/main" val="3922534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a:xfrm>
            <a:off x="1228726" y="2918572"/>
            <a:ext cx="8551862" cy="725581"/>
          </a:xfrm>
        </p:spPr>
        <p:txBody>
          <a:bodyPr>
            <a:noAutofit/>
          </a:bodyPr>
          <a:lstStyle/>
          <a:p>
            <a:pPr marL="0" indent="0" algn="ctr">
              <a:buNone/>
            </a:pPr>
            <a:r>
              <a:rPr lang="en-GB" dirty="0"/>
              <a:t>Diabetes Prevention</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35</a:t>
            </a:fld>
            <a:endParaRPr lang="en-GB"/>
          </a:p>
        </p:txBody>
      </p:sp>
    </p:spTree>
    <p:extLst>
      <p:ext uri="{BB962C8B-B14F-4D97-AF65-F5344CB8AC3E}">
        <p14:creationId xmlns:p14="http://schemas.microsoft.com/office/powerpoint/2010/main" val="172925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C0CEFB9-6ED5-5B86-C9B3-3AC5C83E267D}"/>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b="1" kern="1200">
                <a:solidFill>
                  <a:schemeClr val="tx1"/>
                </a:solidFill>
                <a:latin typeface="Frutiger" panose="020B0500000000000000" pitchFamily="34" charset="0"/>
              </a:rPr>
              <a:t>Our Programme</a:t>
            </a:r>
          </a:p>
        </p:txBody>
      </p:sp>
      <p:pic>
        <p:nvPicPr>
          <p:cNvPr id="4" name="Content Placeholder 4" descr="A picture containing electronics&#10;&#10;Description automatically generated">
            <a:extLst>
              <a:ext uri="{FF2B5EF4-FFF2-40B4-BE49-F238E27FC236}">
                <a16:creationId xmlns:a16="http://schemas.microsoft.com/office/drawing/2014/main" id="{7AD83896-393B-FA3F-13C6-6BA6E4349C3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716280" y="701513"/>
            <a:ext cx="6436548" cy="5454974"/>
          </a:xfrm>
          <a:prstGeom prst="rect">
            <a:avLst/>
          </a:prstGeom>
        </p:spPr>
      </p:pic>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Text&#10;&#10;Description automatically generated">
            <a:extLst>
              <a:ext uri="{FF2B5EF4-FFF2-40B4-BE49-F238E27FC236}">
                <a16:creationId xmlns:a16="http://schemas.microsoft.com/office/drawing/2014/main" id="{488D3FBC-25C3-C1AD-4CE9-847F9A30A6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40645" y="103927"/>
            <a:ext cx="2489033" cy="212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17107"/>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78EF-952D-0196-DAC2-AE405ADDAA09}"/>
              </a:ext>
            </a:extLst>
          </p:cNvPr>
          <p:cNvSpPr>
            <a:spLocks noGrp="1"/>
          </p:cNvSpPr>
          <p:nvPr>
            <p:ph type="title"/>
          </p:nvPr>
        </p:nvSpPr>
        <p:spPr/>
        <p:txBody>
          <a:bodyPr>
            <a:normAutofit/>
          </a:bodyPr>
          <a:lstStyle/>
          <a:p>
            <a:r>
              <a:rPr lang="en-GB" b="1">
                <a:solidFill>
                  <a:schemeClr val="bg1"/>
                </a:solidFill>
                <a:latin typeface="Frutiger" panose="020B0500000000000000" pitchFamily="34" charset="0"/>
              </a:rPr>
              <a:t>Our Programmes</a:t>
            </a:r>
            <a:endParaRPr lang="en-US" sz="4000" b="1">
              <a:solidFill>
                <a:schemeClr val="bg1"/>
              </a:solidFill>
              <a:latin typeface="Frutiger" panose="020B0500000000000000" pitchFamily="34" charset="0"/>
            </a:endParaRPr>
          </a:p>
        </p:txBody>
      </p:sp>
      <p:sp>
        <p:nvSpPr>
          <p:cNvPr id="8" name="Content Placeholder 7">
            <a:extLst>
              <a:ext uri="{FF2B5EF4-FFF2-40B4-BE49-F238E27FC236}">
                <a16:creationId xmlns:a16="http://schemas.microsoft.com/office/drawing/2014/main" id="{06D44495-3450-6D9D-3690-2112A2C4E22B}"/>
              </a:ext>
            </a:extLst>
          </p:cNvPr>
          <p:cNvSpPr>
            <a:spLocks noGrp="1"/>
          </p:cNvSpPr>
          <p:nvPr>
            <p:ph idx="1"/>
          </p:nvPr>
        </p:nvSpPr>
        <p:spPr>
          <a:xfrm>
            <a:off x="838200" y="2060470"/>
            <a:ext cx="5908040" cy="2737059"/>
          </a:xfrm>
        </p:spPr>
        <p:txBody>
          <a:bodyPr>
            <a:normAutofit/>
          </a:bodyPr>
          <a:lstStyle/>
          <a:p>
            <a:pPr marL="514350" indent="-514350" fontAlgn="base">
              <a:buFont typeface="+mj-lt"/>
              <a:buAutoNum type="arabicPeriod"/>
            </a:pPr>
            <a:r>
              <a:rPr lang="en-US">
                <a:solidFill>
                  <a:schemeClr val="bg1"/>
                </a:solidFill>
                <a:latin typeface="Frutiger" panose="020B0500000000000000" pitchFamily="34" charset="0"/>
              </a:rPr>
              <a:t>Face to Face group </a:t>
            </a:r>
            <a:r>
              <a:rPr lang="en-US" err="1">
                <a:solidFill>
                  <a:schemeClr val="bg1"/>
                </a:solidFill>
                <a:latin typeface="Frutiger" panose="020B0500000000000000" pitchFamily="34" charset="0"/>
              </a:rPr>
              <a:t>programme</a:t>
            </a:r>
            <a:endParaRPr lang="en-US">
              <a:solidFill>
                <a:schemeClr val="bg1"/>
              </a:solidFill>
              <a:latin typeface="Frutiger" panose="020B0500000000000000" pitchFamily="34" charset="0"/>
            </a:endParaRPr>
          </a:p>
        </p:txBody>
      </p:sp>
      <p:pic>
        <p:nvPicPr>
          <p:cNvPr id="5" name="Picture 4" descr="A group of people sitting around a table&#10;&#10;Description automatically generated">
            <a:extLst>
              <a:ext uri="{FF2B5EF4-FFF2-40B4-BE49-F238E27FC236}">
                <a16:creationId xmlns:a16="http://schemas.microsoft.com/office/drawing/2014/main" id="{2BFB346A-5E6E-BFE3-EB68-EDB317F16A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638" y="3616096"/>
            <a:ext cx="5491163" cy="2848307"/>
          </a:xfrm>
          <a:prstGeom prst="rect">
            <a:avLst/>
          </a:prstGeom>
        </p:spPr>
      </p:pic>
      <p:sp>
        <p:nvSpPr>
          <p:cNvPr id="9" name="Rectangle 8">
            <a:extLst>
              <a:ext uri="{FF2B5EF4-FFF2-40B4-BE49-F238E27FC236}">
                <a16:creationId xmlns:a16="http://schemas.microsoft.com/office/drawing/2014/main" id="{DE6BD1C3-49A0-D720-009A-9282DE708C32}"/>
              </a:ext>
            </a:extLst>
          </p:cNvPr>
          <p:cNvSpPr/>
          <p:nvPr/>
        </p:nvSpPr>
        <p:spPr>
          <a:xfrm>
            <a:off x="7078406" y="638025"/>
            <a:ext cx="4422501" cy="1868108"/>
          </a:xfrm>
          <a:prstGeom prst="rect">
            <a:avLst/>
          </a:prstGeom>
          <a:solidFill>
            <a:srgbClr val="FFFF0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Frutiger" panose="020B0500000000000000" pitchFamily="34" charset="0"/>
                <a:ea typeface="+mn-ea"/>
                <a:cs typeface="+mn-cs"/>
              </a:rPr>
              <a:t>Our group programme has </a:t>
            </a:r>
            <a:br>
              <a:rPr kumimoji="0" lang="en-GB" sz="2400" b="1" i="0" u="none" strike="noStrike" kern="1200" cap="none" spc="0" normalizeH="0" baseline="0" noProof="0">
                <a:ln>
                  <a:noFill/>
                </a:ln>
                <a:solidFill>
                  <a:prstClr val="black"/>
                </a:solidFill>
                <a:effectLst/>
                <a:uLnTx/>
                <a:uFillTx/>
                <a:latin typeface="Frutiger" panose="020B0500000000000000" pitchFamily="34" charset="0"/>
                <a:ea typeface="+mn-ea"/>
                <a:cs typeface="+mn-cs"/>
              </a:rPr>
            </a:br>
            <a:r>
              <a:rPr kumimoji="0" lang="en-GB" sz="2400" b="1" i="0" u="none" strike="noStrike" kern="1200" cap="none" spc="0" normalizeH="0" baseline="0" noProof="0">
                <a:ln>
                  <a:noFill/>
                </a:ln>
                <a:solidFill>
                  <a:prstClr val="black"/>
                </a:solidFill>
                <a:effectLst/>
                <a:uLnTx/>
                <a:uFillTx/>
                <a:latin typeface="Frutiger" panose="020B0500000000000000" pitchFamily="34" charset="0"/>
                <a:ea typeface="+mn-ea"/>
                <a:cs typeface="+mn-cs"/>
              </a:rPr>
              <a:t>the highest retention rates </a:t>
            </a:r>
            <a:br>
              <a:rPr kumimoji="0" lang="en-GB" sz="2400" b="1" i="0" u="none" strike="noStrike" kern="1200" cap="none" spc="0" normalizeH="0" baseline="0" noProof="0">
                <a:ln>
                  <a:noFill/>
                </a:ln>
                <a:solidFill>
                  <a:prstClr val="black"/>
                </a:solidFill>
                <a:effectLst/>
                <a:uLnTx/>
                <a:uFillTx/>
                <a:latin typeface="Frutiger" panose="020B0500000000000000" pitchFamily="34" charset="0"/>
                <a:ea typeface="+mn-ea"/>
                <a:cs typeface="+mn-cs"/>
              </a:rPr>
            </a:br>
            <a:r>
              <a:rPr kumimoji="0" lang="en-GB" sz="2400" b="1" i="0" u="none" strike="noStrike" kern="1200" cap="none" spc="0" normalizeH="0" baseline="0" noProof="0">
                <a:ln>
                  <a:noFill/>
                </a:ln>
                <a:solidFill>
                  <a:prstClr val="black"/>
                </a:solidFill>
                <a:effectLst/>
                <a:uLnTx/>
                <a:uFillTx/>
                <a:latin typeface="Frutiger" panose="020B0500000000000000" pitchFamily="34" charset="0"/>
                <a:ea typeface="+mn-ea"/>
                <a:cs typeface="+mn-cs"/>
              </a:rPr>
              <a:t>in the country, currently.</a:t>
            </a:r>
          </a:p>
        </p:txBody>
      </p:sp>
      <p:pic>
        <p:nvPicPr>
          <p:cNvPr id="10" name="Content Placeholder 7">
            <a:extLst>
              <a:ext uri="{FF2B5EF4-FFF2-40B4-BE49-F238E27FC236}">
                <a16:creationId xmlns:a16="http://schemas.microsoft.com/office/drawing/2014/main" id="{817219B9-5F0B-D97C-031A-BFA161C078E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424933" y="3570174"/>
            <a:ext cx="2070790" cy="2928096"/>
          </a:xfrm>
          <a:prstGeom prst="rect">
            <a:avLst/>
          </a:prstGeom>
          <a:effectLst>
            <a:outerShdw blurRad="127000" algn="ctr" rotWithShape="0">
              <a:prstClr val="black">
                <a:alpha val="30000"/>
              </a:prstClr>
            </a:outerShdw>
          </a:effectLst>
        </p:spPr>
      </p:pic>
      <p:pic>
        <p:nvPicPr>
          <p:cNvPr id="11" name="Content Placeholder 7" descr="Graphical user interface, text, application&#10;&#10;Description automatically generated with medium confidence">
            <a:extLst>
              <a:ext uri="{FF2B5EF4-FFF2-40B4-BE49-F238E27FC236}">
                <a16:creationId xmlns:a16="http://schemas.microsoft.com/office/drawing/2014/main" id="{2C2A869C-5E4F-134B-8E25-C2E19303EE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8406" y="3610069"/>
            <a:ext cx="2014361" cy="2848307"/>
          </a:xfrm>
          <a:prstGeom prst="rect">
            <a:avLst/>
          </a:prstGeom>
          <a:effectLst>
            <a:outerShdw blurRad="127000" algn="ctr" rotWithShape="0">
              <a:prstClr val="black">
                <a:alpha val="30000"/>
              </a:prstClr>
            </a:outerShdw>
          </a:effectLst>
        </p:spPr>
      </p:pic>
    </p:spTree>
    <p:extLst>
      <p:ext uri="{BB962C8B-B14F-4D97-AF65-F5344CB8AC3E}">
        <p14:creationId xmlns:p14="http://schemas.microsoft.com/office/powerpoint/2010/main" val="727225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78EF-952D-0196-DAC2-AE405ADDAA09}"/>
              </a:ext>
            </a:extLst>
          </p:cNvPr>
          <p:cNvSpPr>
            <a:spLocks noGrp="1"/>
          </p:cNvSpPr>
          <p:nvPr>
            <p:ph type="title"/>
          </p:nvPr>
        </p:nvSpPr>
        <p:spPr/>
        <p:txBody>
          <a:bodyPr>
            <a:normAutofit/>
          </a:bodyPr>
          <a:lstStyle/>
          <a:p>
            <a:r>
              <a:rPr lang="en-GB" b="1">
                <a:solidFill>
                  <a:schemeClr val="bg1"/>
                </a:solidFill>
                <a:latin typeface="Frutiger" panose="020B0500000000000000" pitchFamily="34" charset="0"/>
              </a:rPr>
              <a:t>Our Programmes</a:t>
            </a:r>
            <a:endParaRPr lang="en-US" sz="4000" b="1">
              <a:solidFill>
                <a:schemeClr val="bg1"/>
              </a:solidFill>
              <a:latin typeface="Frutiger" panose="020B0500000000000000" pitchFamily="34" charset="0"/>
            </a:endParaRPr>
          </a:p>
        </p:txBody>
      </p:sp>
      <p:sp>
        <p:nvSpPr>
          <p:cNvPr id="8" name="Content Placeholder 7">
            <a:extLst>
              <a:ext uri="{FF2B5EF4-FFF2-40B4-BE49-F238E27FC236}">
                <a16:creationId xmlns:a16="http://schemas.microsoft.com/office/drawing/2014/main" id="{06D44495-3450-6D9D-3690-2112A2C4E22B}"/>
              </a:ext>
            </a:extLst>
          </p:cNvPr>
          <p:cNvSpPr>
            <a:spLocks noGrp="1"/>
          </p:cNvSpPr>
          <p:nvPr>
            <p:ph idx="1"/>
          </p:nvPr>
        </p:nvSpPr>
        <p:spPr>
          <a:xfrm>
            <a:off x="838200" y="2060470"/>
            <a:ext cx="5908040" cy="2737059"/>
          </a:xfrm>
        </p:spPr>
        <p:txBody>
          <a:bodyPr>
            <a:normAutofit/>
          </a:bodyPr>
          <a:lstStyle/>
          <a:p>
            <a:pPr marL="514350" indent="-514350" fontAlgn="base">
              <a:buFont typeface="+mj-lt"/>
              <a:buAutoNum type="arabicPeriod"/>
            </a:pPr>
            <a:r>
              <a:rPr lang="en-US">
                <a:solidFill>
                  <a:schemeClr val="accent1">
                    <a:lumMod val="60000"/>
                    <a:lumOff val="40000"/>
                  </a:schemeClr>
                </a:solidFill>
                <a:latin typeface="Frutiger" panose="020B0500000000000000" pitchFamily="34" charset="0"/>
              </a:rPr>
              <a:t>Face to Face group </a:t>
            </a:r>
            <a:r>
              <a:rPr lang="en-US" err="1">
                <a:solidFill>
                  <a:schemeClr val="accent1">
                    <a:lumMod val="60000"/>
                    <a:lumOff val="40000"/>
                  </a:schemeClr>
                </a:solidFill>
                <a:latin typeface="Frutiger" panose="020B0500000000000000" pitchFamily="34" charset="0"/>
              </a:rPr>
              <a:t>programme</a:t>
            </a:r>
            <a:endParaRPr lang="en-US">
              <a:solidFill>
                <a:schemeClr val="accent1">
                  <a:lumMod val="60000"/>
                  <a:lumOff val="40000"/>
                </a:schemeClr>
              </a:solidFill>
              <a:latin typeface="Frutiger" panose="020B0500000000000000" pitchFamily="34" charset="0"/>
            </a:endParaRPr>
          </a:p>
          <a:p>
            <a:pPr marL="514350" indent="-514350" fontAlgn="base">
              <a:buFont typeface="+mj-lt"/>
              <a:buAutoNum type="arabicPeriod"/>
            </a:pPr>
            <a:r>
              <a:rPr lang="en-US">
                <a:solidFill>
                  <a:schemeClr val="bg1"/>
                </a:solidFill>
                <a:latin typeface="Frutiger" panose="020B0500000000000000" pitchFamily="34" charset="0"/>
              </a:rPr>
              <a:t>Digital – provided by Second Nature</a:t>
            </a:r>
          </a:p>
        </p:txBody>
      </p:sp>
      <p:pic>
        <p:nvPicPr>
          <p:cNvPr id="4" name="Picture 3" descr="A hand holding a phone&#10;&#10;Description automatically generated">
            <a:extLst>
              <a:ext uri="{FF2B5EF4-FFF2-40B4-BE49-F238E27FC236}">
                <a16:creationId xmlns:a16="http://schemas.microsoft.com/office/drawing/2014/main" id="{76C8921F-7036-7AC3-1318-EDB4F714766A}"/>
              </a:ext>
            </a:extLst>
          </p:cNvPr>
          <p:cNvPicPr>
            <a:picLocks noChangeAspect="1"/>
          </p:cNvPicPr>
          <p:nvPr/>
        </p:nvPicPr>
        <p:blipFill>
          <a:blip r:embed="rId3"/>
          <a:stretch>
            <a:fillRect/>
          </a:stretch>
        </p:blipFill>
        <p:spPr>
          <a:xfrm>
            <a:off x="2990469" y="-528637"/>
            <a:ext cx="12119086" cy="9158288"/>
          </a:xfrm>
          <a:prstGeom prst="rect">
            <a:avLst/>
          </a:prstGeom>
        </p:spPr>
      </p:pic>
    </p:spTree>
    <p:extLst>
      <p:ext uri="{BB962C8B-B14F-4D97-AF65-F5344CB8AC3E}">
        <p14:creationId xmlns:p14="http://schemas.microsoft.com/office/powerpoint/2010/main" val="35208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78EF-952D-0196-DAC2-AE405ADDAA09}"/>
              </a:ext>
            </a:extLst>
          </p:cNvPr>
          <p:cNvSpPr>
            <a:spLocks noGrp="1"/>
          </p:cNvSpPr>
          <p:nvPr>
            <p:ph type="title"/>
          </p:nvPr>
        </p:nvSpPr>
        <p:spPr/>
        <p:txBody>
          <a:bodyPr>
            <a:normAutofit/>
          </a:bodyPr>
          <a:lstStyle/>
          <a:p>
            <a:r>
              <a:rPr lang="en-GB" b="1">
                <a:solidFill>
                  <a:schemeClr val="bg1"/>
                </a:solidFill>
                <a:latin typeface="Frutiger" panose="020B0500000000000000" pitchFamily="34" charset="0"/>
              </a:rPr>
              <a:t>Our Programmes</a:t>
            </a:r>
            <a:endParaRPr lang="en-US" sz="4000" b="1">
              <a:solidFill>
                <a:schemeClr val="bg1"/>
              </a:solidFill>
              <a:latin typeface="Frutiger" panose="020B0500000000000000" pitchFamily="34" charset="0"/>
            </a:endParaRPr>
          </a:p>
        </p:txBody>
      </p:sp>
      <p:sp>
        <p:nvSpPr>
          <p:cNvPr id="8" name="Content Placeholder 7">
            <a:extLst>
              <a:ext uri="{FF2B5EF4-FFF2-40B4-BE49-F238E27FC236}">
                <a16:creationId xmlns:a16="http://schemas.microsoft.com/office/drawing/2014/main" id="{06D44495-3450-6D9D-3690-2112A2C4E22B}"/>
              </a:ext>
            </a:extLst>
          </p:cNvPr>
          <p:cNvSpPr>
            <a:spLocks noGrp="1"/>
          </p:cNvSpPr>
          <p:nvPr>
            <p:ph idx="1"/>
          </p:nvPr>
        </p:nvSpPr>
        <p:spPr>
          <a:xfrm>
            <a:off x="838200" y="2060470"/>
            <a:ext cx="5908040" cy="4432405"/>
          </a:xfrm>
        </p:spPr>
        <p:txBody>
          <a:bodyPr>
            <a:noAutofit/>
          </a:bodyPr>
          <a:lstStyle/>
          <a:p>
            <a:pPr marL="514350" indent="-514350" fontAlgn="base">
              <a:buFont typeface="+mj-lt"/>
              <a:buAutoNum type="arabicPeriod"/>
            </a:pPr>
            <a:r>
              <a:rPr lang="en-US" sz="2600">
                <a:solidFill>
                  <a:schemeClr val="accent1">
                    <a:lumMod val="60000"/>
                    <a:lumOff val="40000"/>
                  </a:schemeClr>
                </a:solidFill>
                <a:latin typeface="Frutiger" panose="020B0500000000000000" pitchFamily="34" charset="0"/>
              </a:rPr>
              <a:t>Face to Face group </a:t>
            </a:r>
            <a:r>
              <a:rPr lang="en-US" sz="2600" err="1">
                <a:solidFill>
                  <a:schemeClr val="accent1">
                    <a:lumMod val="60000"/>
                    <a:lumOff val="40000"/>
                  </a:schemeClr>
                </a:solidFill>
                <a:latin typeface="Frutiger" panose="020B0500000000000000" pitchFamily="34" charset="0"/>
              </a:rPr>
              <a:t>programme</a:t>
            </a:r>
            <a:endParaRPr lang="en-US" sz="2600">
              <a:solidFill>
                <a:schemeClr val="accent1">
                  <a:lumMod val="60000"/>
                  <a:lumOff val="40000"/>
                </a:schemeClr>
              </a:solidFill>
              <a:latin typeface="Frutiger" panose="020B0500000000000000" pitchFamily="34" charset="0"/>
            </a:endParaRPr>
          </a:p>
          <a:p>
            <a:pPr marL="514350" indent="-514350" fontAlgn="base">
              <a:buFont typeface="+mj-lt"/>
              <a:buAutoNum type="arabicPeriod"/>
            </a:pPr>
            <a:r>
              <a:rPr lang="en-US" sz="2600">
                <a:solidFill>
                  <a:schemeClr val="accent1">
                    <a:lumMod val="60000"/>
                    <a:lumOff val="40000"/>
                  </a:schemeClr>
                </a:solidFill>
                <a:latin typeface="Frutiger" panose="020B0500000000000000" pitchFamily="34" charset="0"/>
              </a:rPr>
              <a:t>Digital – provided by Second Nature</a:t>
            </a:r>
          </a:p>
          <a:p>
            <a:pPr marL="514350" indent="-514350" fontAlgn="base">
              <a:buFont typeface="+mj-lt"/>
              <a:buAutoNum type="arabicPeriod"/>
            </a:pPr>
            <a:r>
              <a:rPr lang="en-US" sz="2600">
                <a:solidFill>
                  <a:schemeClr val="bg1"/>
                </a:solidFill>
                <a:latin typeface="Frutiger" panose="020B0500000000000000" pitchFamily="34" charset="0"/>
              </a:rPr>
              <a:t>Tailored Remote – adapted courses designed for specific cohorts of patients.</a:t>
            </a:r>
          </a:p>
        </p:txBody>
      </p:sp>
      <p:pic>
        <p:nvPicPr>
          <p:cNvPr id="5" name="Picture 4" descr="A blue sign with white text&#10;&#10;Description automatically generated">
            <a:extLst>
              <a:ext uri="{FF2B5EF4-FFF2-40B4-BE49-F238E27FC236}">
                <a16:creationId xmlns:a16="http://schemas.microsoft.com/office/drawing/2014/main" id="{1D3CB7E6-723A-6643-AB8D-7D3D0B6BAE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4967" y="416719"/>
            <a:ext cx="3052616" cy="4286250"/>
          </a:xfrm>
          <a:prstGeom prst="rect">
            <a:avLst/>
          </a:prstGeom>
        </p:spPr>
      </p:pic>
      <p:pic>
        <p:nvPicPr>
          <p:cNvPr id="3" name="Picture 2">
            <a:extLst>
              <a:ext uri="{FF2B5EF4-FFF2-40B4-BE49-F238E27FC236}">
                <a16:creationId xmlns:a16="http://schemas.microsoft.com/office/drawing/2014/main" id="{EB5A94D2-71E7-DE6F-A067-1C8C1CB8A1E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18869" y="3429000"/>
            <a:ext cx="2969420" cy="296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8C7377-3068-CA2E-A806-1B3A2E970F01}"/>
              </a:ext>
            </a:extLst>
          </p:cNvPr>
          <p:cNvSpPr>
            <a:spLocks noGrp="1"/>
          </p:cNvSpPr>
          <p:nvPr>
            <p:ph type="body" sz="quarter" idx="13"/>
          </p:nvPr>
        </p:nvSpPr>
        <p:spPr>
          <a:xfrm>
            <a:off x="1371339" y="637913"/>
            <a:ext cx="8551862" cy="2234453"/>
          </a:xfrm>
        </p:spPr>
        <p:txBody>
          <a:bodyPr/>
          <a:lstStyle/>
          <a:p>
            <a:r>
              <a:rPr lang="en-GB" sz="3000" u="sng" dirty="0">
                <a:solidFill>
                  <a:schemeClr val="bg1"/>
                </a:solidFill>
              </a:rPr>
              <a:t>CVD:</a:t>
            </a:r>
          </a:p>
          <a:p>
            <a:pPr algn="l"/>
            <a:r>
              <a:rPr lang="en-GB" sz="3000" u="sng" dirty="0">
                <a:solidFill>
                  <a:schemeClr val="bg1"/>
                </a:solidFill>
              </a:rPr>
              <a:t>National Operating Plan Targets 23/24:</a:t>
            </a:r>
          </a:p>
          <a:p>
            <a:pPr algn="l"/>
            <a:endParaRPr lang="en-GB" sz="3000" dirty="0">
              <a:solidFill>
                <a:schemeClr val="bg1"/>
              </a:solidFill>
            </a:endParaRPr>
          </a:p>
          <a:p>
            <a:pPr algn="l"/>
            <a:r>
              <a:rPr lang="en-GB" sz="3000" dirty="0">
                <a:solidFill>
                  <a:schemeClr val="bg1"/>
                </a:solidFill>
              </a:rPr>
              <a:t>Increase percentage of patients with hypertension treated to NICE guidance to 77% by March 2024</a:t>
            </a:r>
          </a:p>
          <a:p>
            <a:pPr algn="l"/>
            <a:endParaRPr lang="en-GB" sz="3000" dirty="0">
              <a:solidFill>
                <a:schemeClr val="bg1"/>
              </a:solidFill>
            </a:endParaRPr>
          </a:p>
          <a:p>
            <a:pPr algn="l"/>
            <a:r>
              <a:rPr lang="en-GB" sz="3000" dirty="0">
                <a:solidFill>
                  <a:schemeClr val="bg1"/>
                </a:solidFill>
              </a:rPr>
              <a:t>Increase the percentage of patients aged between 25 and 84 years with a CVD risk score greater than 20 percent on lipid lowering therapies to 60%</a:t>
            </a:r>
          </a:p>
          <a:p>
            <a:pPr algn="l"/>
            <a:endParaRPr lang="en-GB" sz="3000" dirty="0">
              <a:solidFill>
                <a:schemeClr val="bg1"/>
              </a:solidFill>
            </a:endParaRPr>
          </a:p>
          <a:p>
            <a:pPr algn="l"/>
            <a:endParaRPr lang="en-GB" sz="3000" dirty="0">
              <a:solidFill>
                <a:schemeClr val="bg1"/>
              </a:solidFill>
            </a:endParaRPr>
          </a:p>
        </p:txBody>
      </p:sp>
    </p:spTree>
    <p:extLst>
      <p:ext uri="{BB962C8B-B14F-4D97-AF65-F5344CB8AC3E}">
        <p14:creationId xmlns:p14="http://schemas.microsoft.com/office/powerpoint/2010/main" val="2475738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78EF-952D-0196-DAC2-AE405ADDAA09}"/>
              </a:ext>
            </a:extLst>
          </p:cNvPr>
          <p:cNvSpPr>
            <a:spLocks noGrp="1"/>
          </p:cNvSpPr>
          <p:nvPr>
            <p:ph type="title"/>
          </p:nvPr>
        </p:nvSpPr>
        <p:spPr/>
        <p:txBody>
          <a:bodyPr>
            <a:normAutofit/>
          </a:bodyPr>
          <a:lstStyle/>
          <a:p>
            <a:r>
              <a:rPr lang="en-GB" b="1">
                <a:solidFill>
                  <a:schemeClr val="bg1"/>
                </a:solidFill>
                <a:latin typeface="Frutiger" panose="020B0500000000000000" pitchFamily="34" charset="0"/>
              </a:rPr>
              <a:t>Our Programme – Group Programme</a:t>
            </a:r>
            <a:endParaRPr lang="en-US" sz="4000" b="1">
              <a:solidFill>
                <a:schemeClr val="bg1"/>
              </a:solidFill>
              <a:latin typeface="Frutiger" panose="020B0500000000000000" pitchFamily="34" charset="0"/>
            </a:endParaRPr>
          </a:p>
        </p:txBody>
      </p:sp>
      <p:sp>
        <p:nvSpPr>
          <p:cNvPr id="8" name="Content Placeholder 7">
            <a:extLst>
              <a:ext uri="{FF2B5EF4-FFF2-40B4-BE49-F238E27FC236}">
                <a16:creationId xmlns:a16="http://schemas.microsoft.com/office/drawing/2014/main" id="{06D44495-3450-6D9D-3690-2112A2C4E22B}"/>
              </a:ext>
            </a:extLst>
          </p:cNvPr>
          <p:cNvSpPr>
            <a:spLocks noGrp="1"/>
          </p:cNvSpPr>
          <p:nvPr>
            <p:ph idx="1"/>
          </p:nvPr>
        </p:nvSpPr>
        <p:spPr>
          <a:xfrm>
            <a:off x="838200" y="1690689"/>
            <a:ext cx="4919663" cy="4802186"/>
          </a:xfrm>
        </p:spPr>
        <p:txBody>
          <a:bodyPr>
            <a:normAutofit fontScale="62500" lnSpcReduction="20000"/>
          </a:bodyPr>
          <a:lstStyle/>
          <a:p>
            <a:pPr fontAlgn="base"/>
            <a:r>
              <a:rPr lang="en-GB">
                <a:solidFill>
                  <a:schemeClr val="bg1"/>
                </a:solidFill>
                <a:latin typeface="Frutiger" panose="020B0500000000000000" pitchFamily="34" charset="0"/>
              </a:rPr>
              <a:t>Founded on the principles </a:t>
            </a:r>
            <a:br>
              <a:rPr lang="en-GB">
                <a:solidFill>
                  <a:schemeClr val="bg1"/>
                </a:solidFill>
                <a:latin typeface="Frutiger" panose="020B0500000000000000" pitchFamily="34" charset="0"/>
              </a:rPr>
            </a:br>
            <a:r>
              <a:rPr lang="en-GB">
                <a:solidFill>
                  <a:schemeClr val="bg1"/>
                </a:solidFill>
                <a:latin typeface="Frutiger" panose="020B0500000000000000" pitchFamily="34" charset="0"/>
              </a:rPr>
              <a:t>of behaviour change</a:t>
            </a:r>
            <a:r>
              <a:rPr lang="en-US">
                <a:solidFill>
                  <a:schemeClr val="bg1"/>
                </a:solidFill>
                <a:latin typeface="Frutiger" panose="020B0500000000000000" pitchFamily="34" charset="0"/>
              </a:rPr>
              <a:t>​</a:t>
            </a:r>
          </a:p>
          <a:p>
            <a:pPr fontAlgn="base"/>
            <a:r>
              <a:rPr lang="en-US">
                <a:solidFill>
                  <a:schemeClr val="bg1"/>
                </a:solidFill>
                <a:latin typeface="Frutiger" panose="020B0500000000000000" pitchFamily="34" charset="0"/>
              </a:rPr>
              <a:t>1% experiments</a:t>
            </a:r>
          </a:p>
          <a:p>
            <a:pPr fontAlgn="base"/>
            <a:r>
              <a:rPr lang="en-GB">
                <a:solidFill>
                  <a:schemeClr val="bg1"/>
                </a:solidFill>
                <a:latin typeface="Frutiger"/>
              </a:rPr>
              <a:t>9-month programme</a:t>
            </a:r>
            <a:endParaRPr lang="en-GB" i="1">
              <a:solidFill>
                <a:schemeClr val="bg1"/>
              </a:solidFill>
              <a:latin typeface="Frutiger"/>
            </a:endParaRPr>
          </a:p>
          <a:p>
            <a:pPr fontAlgn="base"/>
            <a:r>
              <a:rPr lang="en-GB">
                <a:solidFill>
                  <a:schemeClr val="bg1"/>
                </a:solidFill>
                <a:latin typeface="Frutiger"/>
              </a:rPr>
              <a:t>Group sessions in person</a:t>
            </a:r>
          </a:p>
          <a:p>
            <a:pPr fontAlgn="base"/>
            <a:r>
              <a:rPr lang="en-GB">
                <a:solidFill>
                  <a:schemeClr val="bg1"/>
                </a:solidFill>
                <a:latin typeface="Frutiger" panose="020B0500000000000000" pitchFamily="34" charset="0"/>
              </a:rPr>
              <a:t>Initial 'getting to know you' session</a:t>
            </a:r>
          </a:p>
          <a:p>
            <a:pPr fontAlgn="base"/>
            <a:r>
              <a:rPr lang="en-GB">
                <a:solidFill>
                  <a:schemeClr val="bg1"/>
                </a:solidFill>
                <a:latin typeface="Frutiger" panose="020B0500000000000000" pitchFamily="34" charset="0"/>
              </a:rPr>
              <a:t>Support for clients between group sessions</a:t>
            </a:r>
            <a:endParaRPr lang="en-US">
              <a:solidFill>
                <a:schemeClr val="bg1"/>
              </a:solidFill>
              <a:latin typeface="Frutiger" panose="020B0500000000000000" pitchFamily="34" charset="0"/>
            </a:endParaRPr>
          </a:p>
          <a:p>
            <a:pPr fontAlgn="base"/>
            <a:r>
              <a:rPr lang="en-GB">
                <a:solidFill>
                  <a:schemeClr val="bg1"/>
                </a:solidFill>
                <a:latin typeface="Frutiger" panose="020B0500000000000000" pitchFamily="34" charset="0"/>
              </a:rPr>
              <a:t>Aims to address all aspects of lifestyle</a:t>
            </a:r>
          </a:p>
          <a:p>
            <a:pPr fontAlgn="base"/>
            <a:r>
              <a:rPr lang="en-GB">
                <a:solidFill>
                  <a:schemeClr val="bg1"/>
                </a:solidFill>
                <a:latin typeface="Frutiger" panose="020B0500000000000000" pitchFamily="34" charset="0"/>
              </a:rPr>
              <a:t>The main aim is for clients to reduce their body weight by </a:t>
            </a:r>
            <a:r>
              <a:rPr lang="en-GB" b="1">
                <a:solidFill>
                  <a:schemeClr val="bg1"/>
                </a:solidFill>
                <a:latin typeface="Frutiger" panose="020B0500000000000000" pitchFamily="34" charset="0"/>
              </a:rPr>
              <a:t>5%</a:t>
            </a:r>
          </a:p>
          <a:p>
            <a:pPr fontAlgn="base"/>
            <a:r>
              <a:rPr lang="en-GB" sz="2800">
                <a:solidFill>
                  <a:schemeClr val="bg1"/>
                </a:solidFill>
                <a:latin typeface="Frutiger" panose="020B0500000000000000" pitchFamily="34" charset="0"/>
              </a:rPr>
              <a:t>High quality resources to go alongside programme </a:t>
            </a:r>
          </a:p>
          <a:p>
            <a:pPr fontAlgn="base"/>
            <a:r>
              <a:rPr lang="en-GB" sz="2800">
                <a:solidFill>
                  <a:schemeClr val="bg1"/>
                </a:solidFill>
                <a:latin typeface="Frutiger" panose="020B0500000000000000" pitchFamily="34" charset="0"/>
              </a:rPr>
              <a:t>Interactive videos and activities </a:t>
            </a:r>
            <a:br>
              <a:rPr lang="en-GB" sz="2800">
                <a:solidFill>
                  <a:schemeClr val="bg1"/>
                </a:solidFill>
                <a:latin typeface="Frutiger" panose="020B0500000000000000" pitchFamily="34" charset="0"/>
              </a:rPr>
            </a:br>
            <a:r>
              <a:rPr lang="en-GB" sz="2800">
                <a:solidFill>
                  <a:schemeClr val="bg1"/>
                </a:solidFill>
                <a:latin typeface="Frutiger" panose="020B0500000000000000" pitchFamily="34" charset="0"/>
              </a:rPr>
              <a:t>to support learning</a:t>
            </a:r>
          </a:p>
          <a:p>
            <a:pPr fontAlgn="base"/>
            <a:r>
              <a:rPr lang="en-GB" sz="2800">
                <a:solidFill>
                  <a:schemeClr val="bg1"/>
                </a:solidFill>
                <a:latin typeface="Frutiger" panose="020B0500000000000000" pitchFamily="34" charset="0"/>
              </a:rPr>
              <a:t>Long term sustainable changes​</a:t>
            </a:r>
          </a:p>
          <a:p>
            <a:pPr fontAlgn="base"/>
            <a:r>
              <a:rPr lang="en-GB" sz="2800">
                <a:solidFill>
                  <a:schemeClr val="bg1"/>
                </a:solidFill>
                <a:latin typeface="Frutiger" panose="020B0500000000000000" pitchFamily="34" charset="0"/>
              </a:rPr>
              <a:t>Up to date course content, based on most recent evidence</a:t>
            </a:r>
          </a:p>
          <a:p>
            <a:pPr fontAlgn="base"/>
            <a:endParaRPr lang="en-GB" b="1">
              <a:solidFill>
                <a:schemeClr val="bg1"/>
              </a:solidFill>
              <a:latin typeface="Frutiger" panose="020B0500000000000000" pitchFamily="34" charset="0"/>
            </a:endParaRPr>
          </a:p>
        </p:txBody>
      </p:sp>
      <p:pic>
        <p:nvPicPr>
          <p:cNvPr id="11" name="Content Placeholder 7">
            <a:extLst>
              <a:ext uri="{FF2B5EF4-FFF2-40B4-BE49-F238E27FC236}">
                <a16:creationId xmlns:a16="http://schemas.microsoft.com/office/drawing/2014/main" id="{3C159253-99CE-E03B-D071-8BDC17A4B80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911972" y="1632439"/>
            <a:ext cx="3297976" cy="2340650"/>
          </a:xfrm>
          <a:prstGeom prst="rect">
            <a:avLst/>
          </a:prstGeom>
          <a:effectLst>
            <a:outerShdw blurRad="127000" algn="ctr" rotWithShape="0">
              <a:prstClr val="black">
                <a:alpha val="30000"/>
              </a:prstClr>
            </a:outerShdw>
          </a:effectLst>
        </p:spPr>
      </p:pic>
      <p:pic>
        <p:nvPicPr>
          <p:cNvPr id="12" name="Content Placeholder 7">
            <a:extLst>
              <a:ext uri="{FF2B5EF4-FFF2-40B4-BE49-F238E27FC236}">
                <a16:creationId xmlns:a16="http://schemas.microsoft.com/office/drawing/2014/main" id="{37B4D779-A004-5860-DE72-869164CD640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911972" y="4091782"/>
            <a:ext cx="3297977" cy="2340651"/>
          </a:xfrm>
          <a:prstGeom prst="rect">
            <a:avLst/>
          </a:prstGeom>
          <a:effectLst>
            <a:outerShdw blurRad="127000" algn="ctr" rotWithShape="0">
              <a:prstClr val="black">
                <a:alpha val="30000"/>
              </a:prstClr>
            </a:outerShdw>
          </a:effectLst>
        </p:spPr>
      </p:pic>
      <p:pic>
        <p:nvPicPr>
          <p:cNvPr id="14" name="Picture 13" descr="A screenshot of a video game&#10;&#10;Description automatically generated">
            <a:extLst>
              <a:ext uri="{FF2B5EF4-FFF2-40B4-BE49-F238E27FC236}">
                <a16:creationId xmlns:a16="http://schemas.microsoft.com/office/drawing/2014/main" id="{F003F654-C255-FCE2-F693-DF9731B0F7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57190" y="1632439"/>
            <a:ext cx="2390730" cy="4799994"/>
          </a:xfrm>
          <a:prstGeom prst="rect">
            <a:avLst/>
          </a:prstGeom>
        </p:spPr>
      </p:pic>
    </p:spTree>
    <p:extLst>
      <p:ext uri="{BB962C8B-B14F-4D97-AF65-F5344CB8AC3E}">
        <p14:creationId xmlns:p14="http://schemas.microsoft.com/office/powerpoint/2010/main" val="1277843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78EF-952D-0196-DAC2-AE405ADDAA09}"/>
              </a:ext>
            </a:extLst>
          </p:cNvPr>
          <p:cNvSpPr>
            <a:spLocks noGrp="1"/>
          </p:cNvSpPr>
          <p:nvPr>
            <p:ph type="title"/>
          </p:nvPr>
        </p:nvSpPr>
        <p:spPr/>
        <p:txBody>
          <a:bodyPr>
            <a:normAutofit/>
          </a:bodyPr>
          <a:lstStyle/>
          <a:p>
            <a:r>
              <a:rPr lang="en-GB" b="1">
                <a:solidFill>
                  <a:schemeClr val="bg1"/>
                </a:solidFill>
                <a:latin typeface="Frutiger" panose="020B0500000000000000" pitchFamily="34" charset="0"/>
              </a:rPr>
              <a:t>Our Programme – Digital Programme</a:t>
            </a:r>
            <a:endParaRPr lang="en-US" sz="4000" b="1">
              <a:solidFill>
                <a:schemeClr val="bg1"/>
              </a:solidFill>
              <a:latin typeface="Frutiger" panose="020B0500000000000000" pitchFamily="34" charset="0"/>
            </a:endParaRPr>
          </a:p>
        </p:txBody>
      </p:sp>
      <p:sp>
        <p:nvSpPr>
          <p:cNvPr id="8" name="Content Placeholder 7">
            <a:extLst>
              <a:ext uri="{FF2B5EF4-FFF2-40B4-BE49-F238E27FC236}">
                <a16:creationId xmlns:a16="http://schemas.microsoft.com/office/drawing/2014/main" id="{06D44495-3450-6D9D-3690-2112A2C4E22B}"/>
              </a:ext>
            </a:extLst>
          </p:cNvPr>
          <p:cNvSpPr>
            <a:spLocks noGrp="1"/>
          </p:cNvSpPr>
          <p:nvPr>
            <p:ph idx="1"/>
          </p:nvPr>
        </p:nvSpPr>
        <p:spPr>
          <a:xfrm>
            <a:off x="838201" y="1690689"/>
            <a:ext cx="3290887" cy="4802186"/>
          </a:xfrm>
        </p:spPr>
        <p:txBody>
          <a:bodyPr>
            <a:normAutofit/>
          </a:bodyPr>
          <a:lstStyle/>
          <a:p>
            <a:pPr fontAlgn="base"/>
            <a:r>
              <a:rPr lang="en-GB" sz="1800">
                <a:solidFill>
                  <a:schemeClr val="bg1"/>
                </a:solidFill>
                <a:latin typeface="Frutiger" panose="020B0500000000000000" pitchFamily="34" charset="0"/>
              </a:rPr>
              <a:t>9-month programme</a:t>
            </a:r>
          </a:p>
          <a:p>
            <a:pPr fontAlgn="base"/>
            <a:r>
              <a:rPr lang="en-GB" sz="1800">
                <a:solidFill>
                  <a:schemeClr val="bg1"/>
                </a:solidFill>
                <a:latin typeface="Frutiger" panose="020B0500000000000000" pitchFamily="34" charset="0"/>
              </a:rPr>
              <a:t>10 -15minutes a day via a mobile app</a:t>
            </a:r>
          </a:p>
          <a:p>
            <a:pPr fontAlgn="base"/>
            <a:r>
              <a:rPr lang="en-GB" sz="1800">
                <a:solidFill>
                  <a:schemeClr val="bg1"/>
                </a:solidFill>
                <a:latin typeface="Frutiger" panose="020B0500000000000000" pitchFamily="34" charset="0"/>
              </a:rPr>
              <a:t>1-1 support from a registered nutritionist</a:t>
            </a:r>
          </a:p>
          <a:p>
            <a:pPr fontAlgn="base"/>
            <a:r>
              <a:rPr lang="en-GB" sz="1800">
                <a:solidFill>
                  <a:schemeClr val="bg1"/>
                </a:solidFill>
                <a:latin typeface="Frutiger" panose="020B0500000000000000" pitchFamily="34" charset="0"/>
              </a:rPr>
              <a:t>Online group support</a:t>
            </a:r>
          </a:p>
          <a:p>
            <a:pPr fontAlgn="base"/>
            <a:r>
              <a:rPr lang="en-GB" sz="1800">
                <a:solidFill>
                  <a:schemeClr val="bg1"/>
                </a:solidFill>
                <a:latin typeface="Frutiger" panose="020B0500000000000000" pitchFamily="34" charset="0"/>
              </a:rPr>
              <a:t>Handbook, recipe book &amp; digital weighing scales</a:t>
            </a:r>
          </a:p>
        </p:txBody>
      </p:sp>
      <p:pic>
        <p:nvPicPr>
          <p:cNvPr id="6" name="Picture 5" descr="A digital scale next to a box&#10;&#10;Description automatically generated">
            <a:extLst>
              <a:ext uri="{FF2B5EF4-FFF2-40B4-BE49-F238E27FC236}">
                <a16:creationId xmlns:a16="http://schemas.microsoft.com/office/drawing/2014/main" id="{33FFF605-D7D3-3752-2B13-D8174BC40B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3414" y="3585265"/>
            <a:ext cx="3619500" cy="2776213"/>
          </a:xfrm>
          <a:prstGeom prst="roundRect">
            <a:avLst/>
          </a:prstGeom>
        </p:spPr>
      </p:pic>
      <p:pic>
        <p:nvPicPr>
          <p:cNvPr id="13" name="Picture 12" descr="A hand holding a phone&#10;&#10;Description automatically generated">
            <a:extLst>
              <a:ext uri="{FF2B5EF4-FFF2-40B4-BE49-F238E27FC236}">
                <a16:creationId xmlns:a16="http://schemas.microsoft.com/office/drawing/2014/main" id="{2E442D27-0F9A-5704-A680-5C38B519EFF9}"/>
              </a:ext>
            </a:extLst>
          </p:cNvPr>
          <p:cNvPicPr>
            <a:picLocks noChangeAspect="1"/>
          </p:cNvPicPr>
          <p:nvPr/>
        </p:nvPicPr>
        <p:blipFill>
          <a:blip r:embed="rId4"/>
          <a:stretch>
            <a:fillRect/>
          </a:stretch>
        </p:blipFill>
        <p:spPr>
          <a:xfrm>
            <a:off x="8210189" y="2270815"/>
            <a:ext cx="4362812" cy="4587185"/>
          </a:xfrm>
          <a:prstGeom prst="rect">
            <a:avLst/>
          </a:prstGeom>
        </p:spPr>
      </p:pic>
    </p:spTree>
    <p:extLst>
      <p:ext uri="{BB962C8B-B14F-4D97-AF65-F5344CB8AC3E}">
        <p14:creationId xmlns:p14="http://schemas.microsoft.com/office/powerpoint/2010/main" val="4019306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78EF-952D-0196-DAC2-AE405ADDAA09}"/>
              </a:ext>
            </a:extLst>
          </p:cNvPr>
          <p:cNvSpPr>
            <a:spLocks noGrp="1"/>
          </p:cNvSpPr>
          <p:nvPr>
            <p:ph type="title"/>
          </p:nvPr>
        </p:nvSpPr>
        <p:spPr/>
        <p:txBody>
          <a:bodyPr>
            <a:normAutofit/>
          </a:bodyPr>
          <a:lstStyle/>
          <a:p>
            <a:r>
              <a:rPr lang="en-GB" b="1">
                <a:solidFill>
                  <a:schemeClr val="bg1"/>
                </a:solidFill>
                <a:latin typeface="Frutiger" panose="020B0500000000000000" pitchFamily="34" charset="0"/>
              </a:rPr>
              <a:t>Our Programme – Specialist Remote</a:t>
            </a:r>
            <a:endParaRPr lang="en-US" sz="4000" b="1">
              <a:solidFill>
                <a:schemeClr val="bg1"/>
              </a:solidFill>
              <a:latin typeface="Frutiger" panose="020B0500000000000000" pitchFamily="34" charset="0"/>
            </a:endParaRPr>
          </a:p>
        </p:txBody>
      </p:sp>
      <p:sp>
        <p:nvSpPr>
          <p:cNvPr id="8" name="Content Placeholder 7">
            <a:extLst>
              <a:ext uri="{FF2B5EF4-FFF2-40B4-BE49-F238E27FC236}">
                <a16:creationId xmlns:a16="http://schemas.microsoft.com/office/drawing/2014/main" id="{06D44495-3450-6D9D-3690-2112A2C4E22B}"/>
              </a:ext>
            </a:extLst>
          </p:cNvPr>
          <p:cNvSpPr>
            <a:spLocks noGrp="1"/>
          </p:cNvSpPr>
          <p:nvPr>
            <p:ph idx="1"/>
          </p:nvPr>
        </p:nvSpPr>
        <p:spPr>
          <a:xfrm>
            <a:off x="838200" y="1814513"/>
            <a:ext cx="4919663" cy="4678362"/>
          </a:xfrm>
        </p:spPr>
        <p:txBody>
          <a:bodyPr>
            <a:normAutofit/>
          </a:bodyPr>
          <a:lstStyle/>
          <a:p>
            <a:r>
              <a:rPr lang="en-GB">
                <a:solidFill>
                  <a:schemeClr val="bg1"/>
                </a:solidFill>
              </a:rPr>
              <a:t>Building tailored programmes in collaboration with RNIB, </a:t>
            </a:r>
            <a:r>
              <a:rPr lang="en-GB" err="1">
                <a:solidFill>
                  <a:schemeClr val="bg1"/>
                </a:solidFill>
              </a:rPr>
              <a:t>Faheera</a:t>
            </a:r>
            <a:r>
              <a:rPr lang="en-GB">
                <a:solidFill>
                  <a:schemeClr val="bg1"/>
                </a:solidFill>
              </a:rPr>
              <a:t> Jay &amp; Yvonne Cobb.</a:t>
            </a:r>
          </a:p>
          <a:p>
            <a:r>
              <a:rPr lang="en-GB">
                <a:solidFill>
                  <a:schemeClr val="bg1"/>
                </a:solidFill>
              </a:rPr>
              <a:t>Tailored resources specifically for South Asian, African &amp; Caribbean populations.</a:t>
            </a:r>
          </a:p>
        </p:txBody>
      </p:sp>
      <p:pic>
        <p:nvPicPr>
          <p:cNvPr id="13" name="Picture 12" descr="A person in a kitchen&#10;&#10;Description automatically generated">
            <a:extLst>
              <a:ext uri="{FF2B5EF4-FFF2-40B4-BE49-F238E27FC236}">
                <a16:creationId xmlns:a16="http://schemas.microsoft.com/office/drawing/2014/main" id="{FD92A66D-1940-B0F2-F675-99F780478A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78504" y="3429000"/>
            <a:ext cx="4645213" cy="3258910"/>
          </a:xfrm>
          <a:prstGeom prst="rect">
            <a:avLst/>
          </a:prstGeom>
        </p:spPr>
      </p:pic>
      <p:pic>
        <p:nvPicPr>
          <p:cNvPr id="15" name="Picture 14" descr="A close up of a sign&#10;&#10;Description automatically generated">
            <a:extLst>
              <a:ext uri="{FF2B5EF4-FFF2-40B4-BE49-F238E27FC236}">
                <a16:creationId xmlns:a16="http://schemas.microsoft.com/office/drawing/2014/main" id="{3F3CCF1F-1401-D7AC-9BA9-171CF20BBA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8626" y="1563412"/>
            <a:ext cx="2585091" cy="1717611"/>
          </a:xfrm>
          <a:prstGeom prst="rect">
            <a:avLst/>
          </a:prstGeom>
        </p:spPr>
      </p:pic>
      <p:pic>
        <p:nvPicPr>
          <p:cNvPr id="17" name="Picture 16" descr="A person cooking in a kitchen&#10;&#10;Description automatically generated">
            <a:extLst>
              <a:ext uri="{FF2B5EF4-FFF2-40B4-BE49-F238E27FC236}">
                <a16:creationId xmlns:a16="http://schemas.microsoft.com/office/drawing/2014/main" id="{8D1CE1E5-3CC6-501C-C6F7-A82F44FDA0A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78504" y="1563412"/>
            <a:ext cx="1882945" cy="1717611"/>
          </a:xfrm>
          <a:prstGeom prst="rect">
            <a:avLst/>
          </a:prstGeom>
        </p:spPr>
      </p:pic>
      <p:pic>
        <p:nvPicPr>
          <p:cNvPr id="19" name="Picture 18" descr="A recipe of fried food&#10;&#10;Description automatically generated">
            <a:extLst>
              <a:ext uri="{FF2B5EF4-FFF2-40B4-BE49-F238E27FC236}">
                <a16:creationId xmlns:a16="http://schemas.microsoft.com/office/drawing/2014/main" id="{C445CAD2-DBDF-C6F4-9C07-BA9E2A5B082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86884" y="4536213"/>
            <a:ext cx="1471708" cy="2080487"/>
          </a:xfrm>
          <a:prstGeom prst="rect">
            <a:avLst/>
          </a:prstGeom>
          <a:effectLst>
            <a:outerShdw blurRad="63500" sx="102000" sy="102000" algn="ctr" rotWithShape="0">
              <a:prstClr val="black">
                <a:alpha val="40000"/>
              </a:prstClr>
            </a:outerShdw>
          </a:effectLst>
        </p:spPr>
      </p:pic>
      <p:pic>
        <p:nvPicPr>
          <p:cNvPr id="21" name="Picture 20" descr="A recipe of a salad&#10;&#10;Description automatically generated with medium confidence">
            <a:extLst>
              <a:ext uri="{FF2B5EF4-FFF2-40B4-BE49-F238E27FC236}">
                <a16:creationId xmlns:a16="http://schemas.microsoft.com/office/drawing/2014/main" id="{4CF3017B-0501-8472-3CF6-32E3122AD6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32268" y="4553675"/>
            <a:ext cx="1457285" cy="2063025"/>
          </a:xfrm>
          <a:prstGeom prst="rect">
            <a:avLst/>
          </a:prstGeom>
          <a:effectLst>
            <a:outerShdw blurRad="63500" sx="102000" sy="102000" algn="ctr" rotWithShape="0">
              <a:prstClr val="black">
                <a:alpha val="40000"/>
              </a:prstClr>
            </a:outerShdw>
          </a:effectLst>
        </p:spPr>
      </p:pic>
      <p:pic>
        <p:nvPicPr>
          <p:cNvPr id="23" name="Picture 22" descr="A recipe page of a recipe&#10;&#10;Description automatically generated">
            <a:extLst>
              <a:ext uri="{FF2B5EF4-FFF2-40B4-BE49-F238E27FC236}">
                <a16:creationId xmlns:a16="http://schemas.microsoft.com/office/drawing/2014/main" id="{CAD87B46-74C1-53AA-FBF8-1A7DCC3F49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35531" y="4553675"/>
            <a:ext cx="1499406" cy="21342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45422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5DB8"/>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A40712A-CD31-4C0D-D84A-42FC4115399B}"/>
              </a:ext>
            </a:extLst>
          </p:cNvPr>
          <p:cNvSpPr/>
          <p:nvPr/>
        </p:nvSpPr>
        <p:spPr>
          <a:xfrm>
            <a:off x="5720286" y="658704"/>
            <a:ext cx="5633513" cy="55684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A789-02DA-0D06-6941-637EB369AD69}"/>
              </a:ext>
            </a:extLst>
          </p:cNvPr>
          <p:cNvSpPr>
            <a:spLocks noGrp="1"/>
          </p:cNvSpPr>
          <p:nvPr>
            <p:ph type="title"/>
          </p:nvPr>
        </p:nvSpPr>
        <p:spPr/>
        <p:txBody>
          <a:bodyPr/>
          <a:lstStyle/>
          <a:p>
            <a:r>
              <a:rPr lang="en-GB" b="1">
                <a:solidFill>
                  <a:schemeClr val="bg1"/>
                </a:solidFill>
                <a:latin typeface="Frutiger" panose="020B0500000000000000" pitchFamily="34" charset="0"/>
              </a:rPr>
              <a:t>Thank you​</a:t>
            </a:r>
          </a:p>
        </p:txBody>
      </p:sp>
      <p:sp>
        <p:nvSpPr>
          <p:cNvPr id="3" name="Content Placeholder 2">
            <a:extLst>
              <a:ext uri="{FF2B5EF4-FFF2-40B4-BE49-F238E27FC236}">
                <a16:creationId xmlns:a16="http://schemas.microsoft.com/office/drawing/2014/main" id="{E782E9B6-3B9B-7BC0-C5E6-A7B935AF0C60}"/>
              </a:ext>
            </a:extLst>
          </p:cNvPr>
          <p:cNvSpPr>
            <a:spLocks noGrp="1"/>
          </p:cNvSpPr>
          <p:nvPr>
            <p:ph idx="1"/>
          </p:nvPr>
        </p:nvSpPr>
        <p:spPr/>
        <p:txBody>
          <a:bodyPr/>
          <a:lstStyle/>
          <a:p>
            <a:pPr marL="0" indent="0" fontAlgn="base">
              <a:buNone/>
            </a:pPr>
            <a:r>
              <a:rPr lang="en-GB">
                <a:solidFill>
                  <a:schemeClr val="bg1"/>
                </a:solidFill>
                <a:latin typeface="Frutiger" panose="020B0500000000000000" pitchFamily="34" charset="0"/>
              </a:rPr>
              <a:t>Get in touch anytime at:</a:t>
            </a:r>
            <a:r>
              <a:rPr lang="en-US">
                <a:solidFill>
                  <a:schemeClr val="bg1"/>
                </a:solidFill>
                <a:latin typeface="Frutiger" panose="020B0500000000000000" pitchFamily="34" charset="0"/>
              </a:rPr>
              <a:t>​</a:t>
            </a:r>
          </a:p>
          <a:p>
            <a:pPr marL="0" indent="0" fontAlgn="base">
              <a:buNone/>
            </a:pPr>
            <a:r>
              <a:rPr lang="en-GB" u="sng">
                <a:solidFill>
                  <a:schemeClr val="bg1"/>
                </a:solidFill>
                <a:latin typeface="Frutiger" panose="020B0500000000000000" pitchFamily="34" charset="0"/>
                <a:hlinkClick r:id="rId3">
                  <a:extLst>
                    <a:ext uri="{A12FA001-AC4F-418D-AE19-62706E023703}">
                      <ahyp:hlinkClr xmlns:ahyp="http://schemas.microsoft.com/office/drawing/2018/hyperlinkcolor" val="tx"/>
                    </a:ext>
                  </a:extLst>
                </a:hlinkClick>
              </a:rPr>
              <a:t>www.healthieryou.org.uk</a:t>
            </a:r>
            <a:r>
              <a:rPr lang="en-GB">
                <a:solidFill>
                  <a:schemeClr val="bg1"/>
                </a:solidFill>
                <a:latin typeface="Frutiger" panose="020B0500000000000000" pitchFamily="34" charset="0"/>
              </a:rPr>
              <a:t>​</a:t>
            </a:r>
          </a:p>
          <a:p>
            <a:pPr marL="0" indent="0" fontAlgn="base">
              <a:buNone/>
            </a:pPr>
            <a:endParaRPr lang="en-GB">
              <a:solidFill>
                <a:schemeClr val="bg1"/>
              </a:solidFill>
              <a:latin typeface="Frutiger" panose="020B0500000000000000" pitchFamily="34" charset="0"/>
            </a:endParaRPr>
          </a:p>
          <a:p>
            <a:pPr marL="0" indent="0" fontAlgn="base">
              <a:buNone/>
            </a:pPr>
            <a:r>
              <a:rPr lang="en-GB">
                <a:solidFill>
                  <a:schemeClr val="bg1"/>
                </a:solidFill>
                <a:latin typeface="Frutiger" panose="020B0500000000000000" pitchFamily="34" charset="0"/>
              </a:rPr>
              <a:t>0333 047 9999</a:t>
            </a:r>
          </a:p>
          <a:p>
            <a:pPr marL="0" indent="0" fontAlgn="base">
              <a:buNone/>
            </a:pPr>
            <a:r>
              <a:rPr lang="en-GB" u="sng">
                <a:solidFill>
                  <a:schemeClr val="bg1"/>
                </a:solidFill>
                <a:latin typeface="Frutiger" panose="020B0500000000000000" pitchFamily="34" charset="0"/>
                <a:hlinkClick r:id="rId4">
                  <a:extLst>
                    <a:ext uri="{A12FA001-AC4F-418D-AE19-62706E023703}">
                      <ahyp:hlinkClr xmlns:ahyp="http://schemas.microsoft.com/office/drawing/2018/hyperlinkcolor" val="tx"/>
                    </a:ext>
                  </a:extLst>
                </a:hlinkClick>
              </a:rPr>
              <a:t>hello@healthieryou.org.uk</a:t>
            </a:r>
            <a:r>
              <a:rPr lang="en-GB">
                <a:solidFill>
                  <a:schemeClr val="bg1"/>
                </a:solidFill>
                <a:latin typeface="Frutiger" panose="020B0500000000000000" pitchFamily="34" charset="0"/>
              </a:rPr>
              <a:t>​</a:t>
            </a:r>
          </a:p>
        </p:txBody>
      </p:sp>
      <p:pic>
        <p:nvPicPr>
          <p:cNvPr id="5" name="Picture 4" descr="Logo&#10;&#10;Description automatically generated">
            <a:extLst>
              <a:ext uri="{FF2B5EF4-FFF2-40B4-BE49-F238E27FC236}">
                <a16:creationId xmlns:a16="http://schemas.microsoft.com/office/drawing/2014/main" id="{A2DC899F-27EC-E50A-433D-8E549C14BF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09198" y="1690688"/>
            <a:ext cx="5146322" cy="3858015"/>
          </a:xfrm>
          <a:prstGeom prst="rect">
            <a:avLst/>
          </a:prstGeom>
        </p:spPr>
      </p:pic>
    </p:spTree>
    <p:extLst>
      <p:ext uri="{BB962C8B-B14F-4D97-AF65-F5344CB8AC3E}">
        <p14:creationId xmlns:p14="http://schemas.microsoft.com/office/powerpoint/2010/main" val="2593801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Diabetes Education</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44</a:t>
            </a:fld>
            <a:endParaRPr lang="en-GB"/>
          </a:p>
        </p:txBody>
      </p:sp>
    </p:spTree>
    <p:extLst>
      <p:ext uri="{BB962C8B-B14F-4D97-AF65-F5344CB8AC3E}">
        <p14:creationId xmlns:p14="http://schemas.microsoft.com/office/powerpoint/2010/main" val="352744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6EE8BB-0101-C0F8-B18D-5EE3A6A71200}"/>
              </a:ext>
            </a:extLst>
          </p:cNvPr>
          <p:cNvSpPr>
            <a:spLocks noGrp="1"/>
          </p:cNvSpPr>
          <p:nvPr>
            <p:ph sz="quarter" idx="14"/>
          </p:nvPr>
        </p:nvSpPr>
        <p:spPr/>
        <p:txBody>
          <a:bodyPr/>
          <a:lstStyle/>
          <a:p>
            <a:r>
              <a:rPr lang="en-GB" dirty="0"/>
              <a:t>For patients newly diagnosed with Type 2 diabetes, they should be referred to Diabetes Book &amp; Learn where they can choose from attending a diabetes education course </a:t>
            </a:r>
            <a:r>
              <a:rPr lang="en-GB" dirty="0">
                <a:hlinkClick r:id="rId2"/>
              </a:rPr>
              <a:t>www.diabetesbooking.co.uk</a:t>
            </a:r>
            <a:r>
              <a:rPr lang="en-GB" dirty="0"/>
              <a:t> :</a:t>
            </a:r>
          </a:p>
          <a:p>
            <a:endParaRPr lang="en-GB" dirty="0"/>
          </a:p>
          <a:p>
            <a:pPr lvl="1"/>
            <a:r>
              <a:rPr lang="en-GB" dirty="0"/>
              <a:t>Face to face</a:t>
            </a:r>
          </a:p>
          <a:p>
            <a:pPr lvl="1"/>
            <a:r>
              <a:rPr lang="en-GB" dirty="0"/>
              <a:t>Online live course</a:t>
            </a:r>
          </a:p>
          <a:p>
            <a:pPr lvl="1"/>
            <a:r>
              <a:rPr lang="en-GB" dirty="0"/>
              <a:t>Digital programme</a:t>
            </a:r>
          </a:p>
          <a:p>
            <a:pPr lvl="1"/>
            <a:r>
              <a:rPr lang="en-GB" dirty="0"/>
              <a:t>Some courses are culturally specific or available in different languages</a:t>
            </a:r>
          </a:p>
          <a:p>
            <a:pPr marL="0" indent="0">
              <a:buNone/>
            </a:pPr>
            <a:endParaRPr lang="en-GB" dirty="0"/>
          </a:p>
          <a:p>
            <a:pPr marL="0" indent="0">
              <a:buNone/>
            </a:pPr>
            <a:endParaRPr lang="en-GB" sz="2000" dirty="0">
              <a:latin typeface="+mj-lt"/>
            </a:endParaRPr>
          </a:p>
          <a:p>
            <a:endParaRPr lang="en-GB" dirty="0"/>
          </a:p>
          <a:p>
            <a:pPr marL="457200" lvl="1" indent="0">
              <a:buNone/>
            </a:pPr>
            <a:endParaRPr lang="en-GB" dirty="0"/>
          </a:p>
        </p:txBody>
      </p:sp>
      <p:sp>
        <p:nvSpPr>
          <p:cNvPr id="3" name="Slide Number Placeholder 2">
            <a:extLst>
              <a:ext uri="{FF2B5EF4-FFF2-40B4-BE49-F238E27FC236}">
                <a16:creationId xmlns:a16="http://schemas.microsoft.com/office/drawing/2014/main" id="{45A46F96-5E83-9FFE-A14D-6704415CEC96}"/>
              </a:ext>
            </a:extLst>
          </p:cNvPr>
          <p:cNvSpPr>
            <a:spLocks noGrp="1"/>
          </p:cNvSpPr>
          <p:nvPr>
            <p:ph type="sldNum" sz="quarter" idx="15"/>
          </p:nvPr>
        </p:nvSpPr>
        <p:spPr/>
        <p:txBody>
          <a:bodyPr/>
          <a:lstStyle/>
          <a:p>
            <a:pPr>
              <a:defRPr/>
            </a:pPr>
            <a:fld id="{9C23DAE3-29EA-6B48-8B9F-DAC09DE37D5A}" type="slidenum">
              <a:rPr lang="en-US" smtClean="0"/>
              <a:pPr>
                <a:defRPr/>
              </a:pPr>
              <a:t>45</a:t>
            </a:fld>
            <a:endParaRPr lang="en-US"/>
          </a:p>
        </p:txBody>
      </p:sp>
      <p:sp>
        <p:nvSpPr>
          <p:cNvPr id="4" name="Title 3">
            <a:extLst>
              <a:ext uri="{FF2B5EF4-FFF2-40B4-BE49-F238E27FC236}">
                <a16:creationId xmlns:a16="http://schemas.microsoft.com/office/drawing/2014/main" id="{0D47655D-313D-7AF0-B08F-60BDB387EF14}"/>
              </a:ext>
            </a:extLst>
          </p:cNvPr>
          <p:cNvSpPr>
            <a:spLocks noGrp="1"/>
          </p:cNvSpPr>
          <p:nvPr>
            <p:ph type="title"/>
          </p:nvPr>
        </p:nvSpPr>
        <p:spPr/>
        <p:txBody>
          <a:bodyPr/>
          <a:lstStyle/>
          <a:p>
            <a:r>
              <a:rPr lang="en-GB" dirty="0"/>
              <a:t>Diabetes Book &amp; Learn</a:t>
            </a:r>
          </a:p>
        </p:txBody>
      </p:sp>
    </p:spTree>
    <p:extLst>
      <p:ext uri="{BB962C8B-B14F-4D97-AF65-F5344CB8AC3E}">
        <p14:creationId xmlns:p14="http://schemas.microsoft.com/office/powerpoint/2010/main" val="653278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22444-EACD-6528-C12E-886885947587}"/>
              </a:ext>
            </a:extLst>
          </p:cNvPr>
          <p:cNvPicPr>
            <a:picLocks noChangeAspect="1"/>
          </p:cNvPicPr>
          <p:nvPr/>
        </p:nvPicPr>
        <p:blipFill>
          <a:blip r:embed="rId2"/>
          <a:stretch>
            <a:fillRect/>
          </a:stretch>
        </p:blipFill>
        <p:spPr>
          <a:xfrm>
            <a:off x="870649" y="513789"/>
            <a:ext cx="4437627" cy="6180432"/>
          </a:xfrm>
          <a:prstGeom prst="rect">
            <a:avLst/>
          </a:prstGeom>
        </p:spPr>
      </p:pic>
      <p:pic>
        <p:nvPicPr>
          <p:cNvPr id="5" name="Picture 4">
            <a:extLst>
              <a:ext uri="{FF2B5EF4-FFF2-40B4-BE49-F238E27FC236}">
                <a16:creationId xmlns:a16="http://schemas.microsoft.com/office/drawing/2014/main" id="{CDBC99D1-3E7D-708E-7A48-17DC539A10D7}"/>
              </a:ext>
            </a:extLst>
          </p:cNvPr>
          <p:cNvPicPr>
            <a:picLocks noChangeAspect="1"/>
          </p:cNvPicPr>
          <p:nvPr/>
        </p:nvPicPr>
        <p:blipFill>
          <a:blip r:embed="rId3"/>
          <a:stretch>
            <a:fillRect/>
          </a:stretch>
        </p:blipFill>
        <p:spPr>
          <a:xfrm>
            <a:off x="6732547" y="514350"/>
            <a:ext cx="4437627" cy="6180151"/>
          </a:xfrm>
          <a:prstGeom prst="rect">
            <a:avLst/>
          </a:prstGeom>
        </p:spPr>
      </p:pic>
      <p:sp>
        <p:nvSpPr>
          <p:cNvPr id="6" name="Title 5">
            <a:extLst>
              <a:ext uri="{FF2B5EF4-FFF2-40B4-BE49-F238E27FC236}">
                <a16:creationId xmlns:a16="http://schemas.microsoft.com/office/drawing/2014/main" id="{F6C7D576-FCCC-56CB-3A2B-F17D831F85FF}"/>
              </a:ext>
            </a:extLst>
          </p:cNvPr>
          <p:cNvSpPr>
            <a:spLocks noGrp="1"/>
          </p:cNvSpPr>
          <p:nvPr>
            <p:ph type="title"/>
          </p:nvPr>
        </p:nvSpPr>
        <p:spPr>
          <a:xfrm>
            <a:off x="805751" y="46053"/>
            <a:ext cx="10515600" cy="558800"/>
          </a:xfrm>
        </p:spPr>
        <p:txBody>
          <a:bodyPr>
            <a:normAutofit fontScale="90000"/>
          </a:bodyPr>
          <a:lstStyle/>
          <a:p>
            <a:pPr algn="ctr"/>
            <a:r>
              <a:rPr lang="en-GB"/>
              <a:t>HEAL-D</a:t>
            </a:r>
          </a:p>
        </p:txBody>
      </p:sp>
    </p:spTree>
    <p:extLst>
      <p:ext uri="{BB962C8B-B14F-4D97-AF65-F5344CB8AC3E}">
        <p14:creationId xmlns:p14="http://schemas.microsoft.com/office/powerpoint/2010/main" val="1423113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a:xfrm>
            <a:off x="2411412" y="2080372"/>
            <a:ext cx="7369175" cy="725581"/>
          </a:xfrm>
        </p:spPr>
        <p:txBody>
          <a:bodyPr>
            <a:noAutofit/>
          </a:bodyPr>
          <a:lstStyle/>
          <a:p>
            <a:pPr marL="0" indent="0" algn="ctr">
              <a:buNone/>
            </a:pPr>
            <a:r>
              <a:rPr lang="en-GB" dirty="0"/>
              <a:t>Example of Call &amp; Recall – Increased Patient Engagement</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47</a:t>
            </a:fld>
            <a:endParaRPr lang="en-GB"/>
          </a:p>
        </p:txBody>
      </p:sp>
    </p:spTree>
    <p:extLst>
      <p:ext uri="{BB962C8B-B14F-4D97-AF65-F5344CB8AC3E}">
        <p14:creationId xmlns:p14="http://schemas.microsoft.com/office/powerpoint/2010/main" val="2229017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normAutofit/>
          </a:bodyPr>
          <a:lstStyle/>
          <a:p>
            <a:r>
              <a:rPr lang="en-GB" dirty="0"/>
              <a:t>Patient Call &amp; Recall Example – with </a:t>
            </a:r>
            <a:br>
              <a:rPr lang="en-GB" dirty="0"/>
            </a:br>
            <a:r>
              <a:rPr lang="en-GB" dirty="0"/>
              <a:t>excellent results</a:t>
            </a:r>
          </a:p>
        </p:txBody>
      </p:sp>
      <p:sp>
        <p:nvSpPr>
          <p:cNvPr id="5" name="Content Placeholder 4">
            <a:extLst>
              <a:ext uri="{FF2B5EF4-FFF2-40B4-BE49-F238E27FC236}">
                <a16:creationId xmlns:a16="http://schemas.microsoft.com/office/drawing/2014/main" id="{DA3DAEFF-8D84-242D-4D55-FCC18F1F6D74}"/>
              </a:ext>
            </a:extLst>
          </p:cNvPr>
          <p:cNvSpPr>
            <a:spLocks noGrp="1"/>
          </p:cNvSpPr>
          <p:nvPr>
            <p:ph sz="half" idx="1"/>
          </p:nvPr>
        </p:nvSpPr>
        <p:spPr>
          <a:xfrm>
            <a:off x="681606" y="2005012"/>
            <a:ext cx="11222372" cy="4351338"/>
          </a:xfrm>
        </p:spPr>
        <p:txBody>
          <a:bodyPr>
            <a:noAutofit/>
          </a:bodyPr>
          <a:lstStyle/>
          <a:p>
            <a:pPr marL="0" indent="0">
              <a:buNone/>
            </a:pPr>
            <a:r>
              <a:rPr lang="en-GB" sz="1600" b="1" dirty="0"/>
              <a:t>Eradicating Health Inequalities : AT Medics Lambeth Hypertension Case Study – Dr Tarek Radwan</a:t>
            </a:r>
            <a:br>
              <a:rPr lang="en-GB" sz="1600" dirty="0"/>
            </a:br>
            <a:br>
              <a:rPr lang="en-GB" sz="1600" dirty="0"/>
            </a:br>
            <a:r>
              <a:rPr lang="en-GB" sz="1600" b="1" dirty="0"/>
              <a:t>Dr Tarek Radwan explains how AT Medics in Lambeth closed their health inequality gap in Hypertension  and achieved the best PCN outcomes ever seen in South East London for overall hypertension control</a:t>
            </a:r>
            <a:r>
              <a:rPr lang="en-GB" sz="1600" dirty="0"/>
              <a:t>.  </a:t>
            </a:r>
            <a:br>
              <a:rPr lang="en-GB" sz="1600" dirty="0"/>
            </a:br>
            <a:br>
              <a:rPr lang="en-GB" sz="1600" dirty="0"/>
            </a:br>
            <a:r>
              <a:rPr lang="en-GB" sz="1600" b="1" dirty="0"/>
              <a:t>Ambition:  </a:t>
            </a:r>
            <a:r>
              <a:rPr lang="en-GB" sz="1600" dirty="0"/>
              <a:t>To achieve this without any additional investment to prove that inequalities can be tackled sustainably and at scale</a:t>
            </a:r>
            <a:br>
              <a:rPr lang="en-GB" sz="1600" dirty="0"/>
            </a:br>
            <a:r>
              <a:rPr lang="en-GB" sz="1600" b="1" dirty="0"/>
              <a:t>Commitment</a:t>
            </a:r>
            <a:r>
              <a:rPr lang="en-GB" sz="1600" dirty="0"/>
              <a:t>: To narrow the inequality gap between black and white patients</a:t>
            </a:r>
            <a:br>
              <a:rPr lang="en-GB" sz="1600" dirty="0"/>
            </a:br>
            <a:r>
              <a:rPr lang="en-GB" sz="1600" b="1" dirty="0"/>
              <a:t>Data- driven</a:t>
            </a:r>
            <a:r>
              <a:rPr lang="en-GB" sz="1600" dirty="0"/>
              <a:t>: In house data analytics platform EZ Analytics</a:t>
            </a:r>
            <a:br>
              <a:rPr lang="en-GB" sz="1600" dirty="0"/>
            </a:br>
            <a:r>
              <a:rPr lang="en-GB" sz="1600" b="1" dirty="0"/>
              <a:t>Team</a:t>
            </a:r>
            <a:r>
              <a:rPr lang="en-GB" sz="1600" dirty="0"/>
              <a:t>: Led by a senior GP and PCN Manager with centralised recall and pharmacist teams working alongside practice-based pharmacists and HCAs</a:t>
            </a:r>
            <a:br>
              <a:rPr lang="en-GB" sz="1600" dirty="0"/>
            </a:br>
            <a:endParaRPr lang="en-GB" sz="1600" dirty="0"/>
          </a:p>
          <a:p>
            <a:r>
              <a:rPr lang="en-GB" sz="1600" b="1" u="sng" dirty="0">
                <a:solidFill>
                  <a:srgbClr val="000000"/>
                </a:solidFill>
                <a:effectLst/>
                <a:latin typeface="Calibri" panose="020F0502020204030204" pitchFamily="34" charset="0"/>
                <a:ea typeface="Times New Roman" panose="02020603050405020304" pitchFamily="18" charset="0"/>
              </a:rPr>
              <a:t>Please see video presentation</a:t>
            </a:r>
            <a:r>
              <a:rPr lang="en-GB" sz="1600" dirty="0">
                <a:solidFill>
                  <a:srgbClr val="000000"/>
                </a:solidFill>
                <a:effectLst/>
                <a:latin typeface="Calibri" panose="020F0502020204030204" pitchFamily="34" charset="0"/>
                <a:ea typeface="Times New Roman" panose="02020603050405020304" pitchFamily="18" charset="0"/>
              </a:rPr>
              <a:t>: Medicines &amp; Prescribing Network – 15</a:t>
            </a:r>
            <a:r>
              <a:rPr lang="en-GB" sz="1600" baseline="30000" dirty="0">
                <a:solidFill>
                  <a:srgbClr val="000000"/>
                </a:solidFill>
                <a:effectLst/>
                <a:latin typeface="Calibri" panose="020F0502020204030204" pitchFamily="34" charset="0"/>
                <a:ea typeface="Times New Roman" panose="02020603050405020304" pitchFamily="18" charset="0"/>
              </a:rPr>
              <a:t>th</a:t>
            </a:r>
            <a:r>
              <a:rPr lang="en-GB" sz="1600" dirty="0">
                <a:solidFill>
                  <a:srgbClr val="000000"/>
                </a:solidFill>
                <a:effectLst/>
                <a:latin typeface="Calibri" panose="020F0502020204030204" pitchFamily="34" charset="0"/>
                <a:ea typeface="Times New Roman" panose="02020603050405020304" pitchFamily="18" charset="0"/>
              </a:rPr>
              <a:t> May 2023:</a:t>
            </a:r>
          </a:p>
          <a:p>
            <a:pPr marL="0" indent="0">
              <a:buNone/>
            </a:pPr>
            <a:r>
              <a:rPr lang="en-GB" sz="1600" dirty="0">
                <a:solidFill>
                  <a:srgbClr val="000000"/>
                </a:solidFill>
                <a:effectLst/>
                <a:latin typeface="Calibri" panose="020F0502020204030204" pitchFamily="34" charset="0"/>
                <a:ea typeface="Times New Roman" panose="02020603050405020304" pitchFamily="18" charset="0"/>
                <a:hlinkClick r:id="rId2" action="ppaction://hlinksldjump"/>
              </a:rPr>
              <a:t>https://youtu.be/HtP48rQs2zU</a:t>
            </a:r>
            <a:endParaRPr lang="en-GB" sz="1600" dirty="0">
              <a:solidFill>
                <a:srgbClr val="000000"/>
              </a:solidFill>
              <a:effectLst/>
              <a:latin typeface="Calibri" panose="020F0502020204030204" pitchFamily="34" charset="0"/>
              <a:ea typeface="Times New Roman" panose="02020603050405020304" pitchFamily="18" charset="0"/>
            </a:endParaRPr>
          </a:p>
          <a:p>
            <a:pPr marL="0" indent="0">
              <a:buNone/>
            </a:pPr>
            <a:br>
              <a:rPr lang="en-GB" sz="1600" dirty="0"/>
            </a:br>
            <a:endParaRPr lang="en-GB" sz="1600"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2"/>
          </p:nvPr>
        </p:nvSpPr>
        <p:spPr/>
        <p:txBody>
          <a:bodyPr/>
          <a:lstStyle/>
          <a:p>
            <a:pPr>
              <a:defRPr/>
            </a:pPr>
            <a:fld id="{9C23DAE3-29EA-6B48-8B9F-DAC09DE37D5A}" type="slidenum">
              <a:rPr lang="en-US" smtClean="0"/>
              <a:pPr>
                <a:defRPr/>
              </a:pPr>
              <a:t>48</a:t>
            </a:fld>
            <a:endParaRPr lang="en-US"/>
          </a:p>
        </p:txBody>
      </p:sp>
      <p:pic>
        <p:nvPicPr>
          <p:cNvPr id="2" name="Picture 1" descr="Background pattern&#10;&#10;Description automatically generated with low confidence">
            <a:extLst>
              <a:ext uri="{FF2B5EF4-FFF2-40B4-BE49-F238E27FC236}">
                <a16:creationId xmlns:a16="http://schemas.microsoft.com/office/drawing/2014/main" id="{57B3B4AD-7A62-3A78-8414-A3855CAB9C5F}"/>
              </a:ext>
            </a:extLst>
          </p:cNvPr>
          <p:cNvPicPr>
            <a:picLocks noChangeAspect="1"/>
          </p:cNvPicPr>
          <p:nvPr/>
        </p:nvPicPr>
        <p:blipFill rotWithShape="1">
          <a:blip r:embed="rId3">
            <a:extLst>
              <a:ext uri="{28A0092B-C50C-407E-A947-70E740481C1C}">
                <a14:useLocalDpi xmlns:a14="http://schemas.microsoft.com/office/drawing/2010/main" val="0"/>
              </a:ext>
            </a:extLst>
          </a:blip>
          <a:srcRect l="3113" t="21582" r="76585"/>
          <a:stretch/>
        </p:blipFill>
        <p:spPr bwMode="auto">
          <a:xfrm>
            <a:off x="10456332" y="94642"/>
            <a:ext cx="1592916" cy="820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4033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a:xfrm>
            <a:off x="2411412" y="1724026"/>
            <a:ext cx="7369175" cy="1920128"/>
          </a:xfrm>
        </p:spPr>
        <p:txBody>
          <a:bodyPr>
            <a:noAutofit/>
          </a:bodyPr>
          <a:lstStyle/>
          <a:p>
            <a:pPr marL="0" indent="0" algn="ctr">
              <a:buNone/>
            </a:pPr>
            <a:r>
              <a:rPr lang="en-GB" dirty="0"/>
              <a:t>Weight Management Programmes</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49</a:t>
            </a:fld>
            <a:endParaRPr lang="en-GB"/>
          </a:p>
        </p:txBody>
      </p:sp>
    </p:spTree>
    <p:extLst>
      <p:ext uri="{BB962C8B-B14F-4D97-AF65-F5344CB8AC3E}">
        <p14:creationId xmlns:p14="http://schemas.microsoft.com/office/powerpoint/2010/main" val="275293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BFE109-05DE-5680-C82D-0CDF00F15A52}"/>
              </a:ext>
            </a:extLst>
          </p:cNvPr>
          <p:cNvSpPr>
            <a:spLocks noGrp="1"/>
          </p:cNvSpPr>
          <p:nvPr>
            <p:ph type="sldNum" sz="quarter" idx="15"/>
          </p:nvPr>
        </p:nvSpPr>
        <p:spPr/>
        <p:txBody>
          <a:bodyPr/>
          <a:lstStyle/>
          <a:p>
            <a:pPr>
              <a:defRPr/>
            </a:pPr>
            <a:fld id="{9C23DAE3-29EA-6B48-8B9F-DAC09DE37D5A}" type="slidenum">
              <a:rPr lang="en-US" smtClean="0"/>
              <a:pPr>
                <a:defRPr/>
              </a:pPr>
              <a:t>5</a:t>
            </a:fld>
            <a:endParaRPr lang="en-US"/>
          </a:p>
        </p:txBody>
      </p:sp>
      <p:sp>
        <p:nvSpPr>
          <p:cNvPr id="4" name="Title 3">
            <a:extLst>
              <a:ext uri="{FF2B5EF4-FFF2-40B4-BE49-F238E27FC236}">
                <a16:creationId xmlns:a16="http://schemas.microsoft.com/office/drawing/2014/main" id="{2D197BEF-494D-A06B-4263-C63428087010}"/>
              </a:ext>
            </a:extLst>
          </p:cNvPr>
          <p:cNvSpPr>
            <a:spLocks noGrp="1"/>
          </p:cNvSpPr>
          <p:nvPr>
            <p:ph type="title"/>
          </p:nvPr>
        </p:nvSpPr>
        <p:spPr>
          <a:xfrm>
            <a:off x="1464816" y="937033"/>
            <a:ext cx="9641149" cy="662782"/>
          </a:xfrm>
        </p:spPr>
        <p:txBody>
          <a:bodyPr/>
          <a:lstStyle/>
          <a:p>
            <a:r>
              <a:rPr lang="en-US" sz="1800" dirty="0">
                <a:solidFill>
                  <a:srgbClr val="7030A0"/>
                </a:solidFill>
              </a:rPr>
              <a:t>SEL ICS Joint Forward Plan-Cardiovascular disease (CVD)</a:t>
            </a:r>
          </a:p>
        </p:txBody>
      </p:sp>
      <p:sp>
        <p:nvSpPr>
          <p:cNvPr id="2" name="Rectangle 1">
            <a:extLst>
              <a:ext uri="{FF2B5EF4-FFF2-40B4-BE49-F238E27FC236}">
                <a16:creationId xmlns:a16="http://schemas.microsoft.com/office/drawing/2014/main" id="{E161E8C3-F231-AF73-6999-0D73380C31BC}"/>
              </a:ext>
            </a:extLst>
          </p:cNvPr>
          <p:cNvSpPr/>
          <p:nvPr/>
        </p:nvSpPr>
        <p:spPr>
          <a:xfrm>
            <a:off x="455720" y="1631356"/>
            <a:ext cx="11327907"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CVD prevention and improvement</a:t>
            </a:r>
          </a:p>
        </p:txBody>
      </p:sp>
      <p:sp>
        <p:nvSpPr>
          <p:cNvPr id="5" name="Rectangle 4">
            <a:extLst>
              <a:ext uri="{FF2B5EF4-FFF2-40B4-BE49-F238E27FC236}">
                <a16:creationId xmlns:a16="http://schemas.microsoft.com/office/drawing/2014/main" id="{DB2F4531-ADEA-3768-D67A-86AB4B96D297}"/>
              </a:ext>
            </a:extLst>
          </p:cNvPr>
          <p:cNvSpPr/>
          <p:nvPr/>
        </p:nvSpPr>
        <p:spPr>
          <a:xfrm>
            <a:off x="455720" y="2010721"/>
            <a:ext cx="11327907" cy="7587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latin typeface="Arial" panose="020B0604020202020204" pitchFamily="34" charset="0"/>
                <a:cs typeface="Arial" panose="020B0604020202020204" pitchFamily="34" charset="0"/>
              </a:rPr>
              <a:t>To develop and implement integrated Cardiovascular Pathways and Services within SEL which improve both the clinical and care outcomes for patients living with CVD and also the prevention of CVD within the broader population. We will also focus on actions which have a specific impact on preventing Coronary Heart Disease (CHD), with a focus on AF and HF detection/ management, support the full Elective Recovery of cardiac surgery position and reduce inequality of cardiac outcomes. </a:t>
            </a:r>
          </a:p>
        </p:txBody>
      </p:sp>
      <p:sp>
        <p:nvSpPr>
          <p:cNvPr id="7" name="Rectangle 6">
            <a:extLst>
              <a:ext uri="{FF2B5EF4-FFF2-40B4-BE49-F238E27FC236}">
                <a16:creationId xmlns:a16="http://schemas.microsoft.com/office/drawing/2014/main" id="{AD7A1DE8-A7CC-61D9-BFD2-271599697626}"/>
              </a:ext>
            </a:extLst>
          </p:cNvPr>
          <p:cNvSpPr/>
          <p:nvPr/>
        </p:nvSpPr>
        <p:spPr>
          <a:xfrm>
            <a:off x="1091953" y="2815983"/>
            <a:ext cx="5665684" cy="29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How we will secure delivery </a:t>
            </a:r>
          </a:p>
        </p:txBody>
      </p:sp>
      <p:sp>
        <p:nvSpPr>
          <p:cNvPr id="13" name="Arrow: Chevron 12">
            <a:extLst>
              <a:ext uri="{FF2B5EF4-FFF2-40B4-BE49-F238E27FC236}">
                <a16:creationId xmlns:a16="http://schemas.microsoft.com/office/drawing/2014/main" id="{EF4281B6-DC6F-E509-B12F-5056AD0CD012}"/>
              </a:ext>
            </a:extLst>
          </p:cNvPr>
          <p:cNvSpPr/>
          <p:nvPr/>
        </p:nvSpPr>
        <p:spPr>
          <a:xfrm rot="5400000">
            <a:off x="-210001" y="3811467"/>
            <a:ext cx="1920328" cy="6835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00" b="1" dirty="0">
                <a:solidFill>
                  <a:schemeClr val="bg1"/>
                </a:solidFill>
                <a:latin typeface="Arial" panose="020B0604020202020204" pitchFamily="34" charset="0"/>
                <a:cs typeface="Arial" panose="020B0604020202020204" pitchFamily="34" charset="0"/>
              </a:rPr>
              <a:t>Actions for 23/24</a:t>
            </a:r>
          </a:p>
        </p:txBody>
      </p:sp>
      <p:sp>
        <p:nvSpPr>
          <p:cNvPr id="14" name="Arrow: Chevron 13">
            <a:extLst>
              <a:ext uri="{FF2B5EF4-FFF2-40B4-BE49-F238E27FC236}">
                <a16:creationId xmlns:a16="http://schemas.microsoft.com/office/drawing/2014/main" id="{93E3B912-B62A-410B-23CF-DD8B2AA881C4}"/>
              </a:ext>
            </a:extLst>
          </p:cNvPr>
          <p:cNvSpPr/>
          <p:nvPr/>
        </p:nvSpPr>
        <p:spPr>
          <a:xfrm rot="5400000">
            <a:off x="-71208" y="5657501"/>
            <a:ext cx="1642738" cy="6835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00" b="1" dirty="0">
                <a:solidFill>
                  <a:schemeClr val="bg1"/>
                </a:solidFill>
                <a:latin typeface="Arial" panose="020B0604020202020204" pitchFamily="34" charset="0"/>
                <a:cs typeface="Arial" panose="020B0604020202020204" pitchFamily="34" charset="0"/>
              </a:rPr>
              <a:t>Actions for 24/25</a:t>
            </a:r>
          </a:p>
        </p:txBody>
      </p:sp>
      <p:sp>
        <p:nvSpPr>
          <p:cNvPr id="16" name="Rectangle 15">
            <a:extLst>
              <a:ext uri="{FF2B5EF4-FFF2-40B4-BE49-F238E27FC236}">
                <a16:creationId xmlns:a16="http://schemas.microsoft.com/office/drawing/2014/main" id="{D22DA988-FE97-AD01-0DC7-99E88E099F1E}"/>
              </a:ext>
            </a:extLst>
          </p:cNvPr>
          <p:cNvSpPr/>
          <p:nvPr/>
        </p:nvSpPr>
        <p:spPr>
          <a:xfrm>
            <a:off x="1091950" y="3110583"/>
            <a:ext cx="5665685" cy="21823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chemeClr val="tx1"/>
                </a:solidFill>
                <a:latin typeface="Arial" panose="020B0604020202020204" pitchFamily="34" charset="0"/>
                <a:cs typeface="Arial" panose="020B0604020202020204" pitchFamily="34" charset="0"/>
              </a:rPr>
              <a:t>We will undertake an end to end pathway review of patients suffering from Cardiovascular Disease, including:</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Developing a coordinated and personalised prevention offer coordinated across multiple agencies</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Improving identification of, and earlier intervention for, patients at risk of cardiovascular disease</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Improving the effective management of blood pressure, lipids and stroke prevention</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Reviewing demand and capacity at all points of the pathway (including diagnostics) and develop approaches to better manage demand through integrated care models</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Understanding the impact of variations in clinical practice and move towards common standards and approaches.</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Improve the current pathway and package of support for patients following a cardiac event </a:t>
            </a:r>
          </a:p>
          <a:p>
            <a:pPr marL="171450" indent="-171450">
              <a:buFont typeface="Arial" panose="020B0604020202020204" pitchFamily="34" charset="0"/>
              <a:buChar char="•"/>
            </a:pPr>
            <a:r>
              <a:rPr lang="en-GB" sz="1000" dirty="0">
                <a:solidFill>
                  <a:schemeClr val="tx1"/>
                </a:solidFill>
                <a:highlight>
                  <a:srgbClr val="FFFF00"/>
                </a:highlight>
                <a:latin typeface="Arial" panose="020B0604020202020204" pitchFamily="34" charset="0"/>
                <a:cs typeface="Arial" panose="020B0604020202020204" pitchFamily="34" charset="0"/>
              </a:rPr>
              <a:t>We will deliver against the 2 national 23/24 Operating Plan targets around Hypertension and Lipids</a:t>
            </a:r>
          </a:p>
        </p:txBody>
      </p:sp>
      <p:sp>
        <p:nvSpPr>
          <p:cNvPr id="17" name="Rectangle 16">
            <a:extLst>
              <a:ext uri="{FF2B5EF4-FFF2-40B4-BE49-F238E27FC236}">
                <a16:creationId xmlns:a16="http://schemas.microsoft.com/office/drawing/2014/main" id="{3EBF7FAE-3FC8-B008-686B-CF017AE5CCDF}"/>
              </a:ext>
            </a:extLst>
          </p:cNvPr>
          <p:cNvSpPr/>
          <p:nvPr/>
        </p:nvSpPr>
        <p:spPr>
          <a:xfrm>
            <a:off x="1091951" y="5375428"/>
            <a:ext cx="5665684" cy="1445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Undertake an equalities health review of CVD and identify priority actions to reduce health inequalities</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Develop and test integrated out of hospital models of care for the management of heart failure which integrates workforce, processes and clinical management across primary, community and acute.</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Undertake a review of stoke and neuro-rehabilitation. </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Work with the Cardiac Network to improve timely access to electrophysiology and ablation</a:t>
            </a:r>
          </a:p>
          <a:p>
            <a:pPr marL="171450" indent="-17145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Embed the learning from SQUIRE funding pilot to improve stroke rehabilitation in SEL </a:t>
            </a:r>
          </a:p>
          <a:p>
            <a:r>
              <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people as key driver</a:t>
            </a:r>
            <a:endPar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endParaRPr lang="en-GB" sz="1000" dirty="0">
              <a:solidFill>
                <a:schemeClr val="tx1"/>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sz="1000" dirty="0">
              <a:solidFill>
                <a:schemeClr val="tx1"/>
              </a:solidFill>
            </a:endParaRPr>
          </a:p>
        </p:txBody>
      </p:sp>
      <p:sp>
        <p:nvSpPr>
          <p:cNvPr id="19" name="Rectangle 18">
            <a:extLst>
              <a:ext uri="{FF2B5EF4-FFF2-40B4-BE49-F238E27FC236}">
                <a16:creationId xmlns:a16="http://schemas.microsoft.com/office/drawing/2014/main" id="{6BE066C6-F71A-61E3-C1C1-92C227713247}"/>
              </a:ext>
            </a:extLst>
          </p:cNvPr>
          <p:cNvSpPr/>
          <p:nvPr/>
        </p:nvSpPr>
        <p:spPr>
          <a:xfrm>
            <a:off x="6880302" y="2815983"/>
            <a:ext cx="4855978"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Arial" panose="020B0604020202020204" pitchFamily="34" charset="0"/>
                <a:cs typeface="Arial" panose="020B0604020202020204" pitchFamily="34" charset="0"/>
              </a:rPr>
              <a:t>Intended outcomes in 5 years time</a:t>
            </a:r>
          </a:p>
        </p:txBody>
      </p:sp>
      <p:sp>
        <p:nvSpPr>
          <p:cNvPr id="20" name="Rectangle 19">
            <a:extLst>
              <a:ext uri="{FF2B5EF4-FFF2-40B4-BE49-F238E27FC236}">
                <a16:creationId xmlns:a16="http://schemas.microsoft.com/office/drawing/2014/main" id="{0B9D80F1-0FF9-6C86-3A59-C07ED94D7494}"/>
              </a:ext>
            </a:extLst>
          </p:cNvPr>
          <p:cNvSpPr/>
          <p:nvPr/>
        </p:nvSpPr>
        <p:spPr>
          <a:xfrm>
            <a:off x="6880302" y="3181107"/>
            <a:ext cx="4855978" cy="3639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Reduce Under 75 mortality from Cardiovascular Disease</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80% of the expected number of people with hypertension are diagnosed by 2029 </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80% of the total number of people diagnosed with hypertension are treated to target as per NICE guidelines by 2029</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Increase the percentage of patients aged between 25 and 84 years with a CVD risk score greater than 20 percent on lipid lowering therapies to 60%</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85% of the expected number of people with AF are diagnosed by 2029</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90% of patients with AF who are known to be at high risk of a stroke to be adequately anticoagulated by 2029 – reducing stroke incidence across SEL</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Increase referrals to cardiac surgery to align more with the London average</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Improve Transcatheter Aortic Valve Implantation take-up across black and minority ethnic populations</a:t>
            </a:r>
          </a:p>
          <a:p>
            <a:pPr marL="171450" indent="-171450">
              <a:buFont typeface="Arial" panose="020B0604020202020204" pitchFamily="34" charset="0"/>
              <a:buChar char="•"/>
            </a:pPr>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p:txBody>
      </p:sp>
    </p:spTree>
    <p:extLst>
      <p:ext uri="{BB962C8B-B14F-4D97-AF65-F5344CB8AC3E}">
        <p14:creationId xmlns:p14="http://schemas.microsoft.com/office/powerpoint/2010/main" val="993230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4986-8C4F-45AA-86C7-90EAAC088D32}"/>
              </a:ext>
            </a:extLst>
          </p:cNvPr>
          <p:cNvSpPr>
            <a:spLocks noGrp="1"/>
          </p:cNvSpPr>
          <p:nvPr>
            <p:ph type="title"/>
          </p:nvPr>
        </p:nvSpPr>
        <p:spPr>
          <a:xfrm>
            <a:off x="241375" y="172814"/>
            <a:ext cx="11771759" cy="604029"/>
          </a:xfrm>
        </p:spPr>
        <p:txBody>
          <a:bodyPr>
            <a:normAutofit/>
          </a:bodyPr>
          <a:lstStyle/>
          <a:p>
            <a:pPr algn="ctr"/>
            <a:r>
              <a:rPr lang="en-GB" sz="3200"/>
              <a:t>Greenwich Adult weight management pathway (18 years +)  </a:t>
            </a:r>
          </a:p>
        </p:txBody>
      </p:sp>
      <p:sp>
        <p:nvSpPr>
          <p:cNvPr id="4" name="Subtitle 2">
            <a:extLst>
              <a:ext uri="{FF2B5EF4-FFF2-40B4-BE49-F238E27FC236}">
                <a16:creationId xmlns:a16="http://schemas.microsoft.com/office/drawing/2014/main" id="{F41CA1F2-55F0-4F9C-89A8-653AD27DD03F}"/>
              </a:ext>
            </a:extLst>
          </p:cNvPr>
          <p:cNvSpPr txBox="1">
            <a:spLocks/>
          </p:cNvSpPr>
          <p:nvPr/>
        </p:nvSpPr>
        <p:spPr>
          <a:xfrm>
            <a:off x="143785" y="759904"/>
            <a:ext cx="11812252" cy="391134"/>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Calculate BMI by measuring height and weight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hlinkClick r:id="rId2"/>
              </a:rPr>
              <a:t>BMI calculator | Check your BMI - NHS | Please fill in your details (www.nhs.uk)</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9D829C6C-89B5-438E-810B-19FC4675FD27}"/>
              </a:ext>
            </a:extLst>
          </p:cNvPr>
          <p:cNvSpPr txBox="1">
            <a:spLocks/>
          </p:cNvSpPr>
          <p:nvPr/>
        </p:nvSpPr>
        <p:spPr>
          <a:xfrm>
            <a:off x="610618" y="1023696"/>
            <a:ext cx="11366310" cy="800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id="{07440A19-17FD-4978-B8A2-9681C5324DDE}"/>
              </a:ext>
            </a:extLst>
          </p:cNvPr>
          <p:cNvSpPr txBox="1">
            <a:spLocks/>
          </p:cNvSpPr>
          <p:nvPr/>
        </p:nvSpPr>
        <p:spPr>
          <a:xfrm>
            <a:off x="412845" y="2397121"/>
            <a:ext cx="11366310" cy="800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9D3238-60EB-48DD-B98F-286359046102}"/>
              </a:ext>
            </a:extLst>
          </p:cNvPr>
          <p:cNvSpPr txBox="1"/>
          <p:nvPr/>
        </p:nvSpPr>
        <p:spPr>
          <a:xfrm>
            <a:off x="152228" y="1225318"/>
            <a:ext cx="11798397" cy="723916"/>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UNIVERSAL Support / Tier 1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Provide information about the benefits of healthy eating and physical activity, share details of </a:t>
            </a:r>
            <a:r>
              <a:rPr kumimoji="0" lang="en-GB" sz="1200" b="1" i="0" u="none" strike="noStrike" kern="1200" cap="none" spc="0" normalizeH="0" baseline="0" noProof="0">
                <a:ln>
                  <a:noFill/>
                </a:ln>
                <a:solidFill>
                  <a:srgbClr val="4472C4"/>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Give it a Go</a:t>
            </a:r>
            <a:r>
              <a:rPr kumimoji="0" lang="en-GB" sz="1200" b="1"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GB" sz="1200" b="1" i="0" u="none" strike="noStrike" kern="1200" cap="none" spc="0" normalizeH="0" baseline="0" noProof="0">
                <a:ln>
                  <a:noFill/>
                </a:ln>
                <a:solidFill>
                  <a:srgbClr val="4472C4"/>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Cookery clubs</a:t>
            </a:r>
            <a:r>
              <a:rPr kumimoji="0" lang="en-GB" sz="1200" b="1" i="0" u="none" strike="noStrike" kern="1200" cap="none" spc="0" normalizeH="0" baseline="0" noProof="0">
                <a:ln>
                  <a:noFill/>
                </a:ln>
                <a:solidFill>
                  <a:srgbClr val="4472C4"/>
                </a:solidFill>
                <a:effectLst/>
                <a:uLnTx/>
                <a:uFillTx/>
                <a:latin typeface="Calibri" panose="020F0502020204030204"/>
                <a:ea typeface="+mn-ea"/>
                <a:cs typeface="+mn-cs"/>
              </a:rPr>
              <a:t> </a:t>
            </a:r>
            <a:endParaRPr kumimoji="0" lang="en-GB" sz="1200" b="1" i="0" u="sng" strike="noStrike" kern="1200" cap="none" spc="0" normalizeH="0" baseline="0" noProof="0">
              <a:ln>
                <a:noFill/>
              </a:ln>
              <a:solidFill>
                <a:srgbClr val="4472C4"/>
              </a:solidFill>
              <a:effectLst/>
              <a:uLnTx/>
              <a:uFillTx/>
              <a:latin typeface="Calibri" panose="020F0502020204030204"/>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Provide contact details of </a:t>
            </a:r>
            <a:r>
              <a:rPr kumimoji="0" lang="en-GB" sz="1200" b="1" i="0" u="none" strike="noStrike" kern="1200" cap="none" spc="0" normalizeH="0" baseline="0" noProof="0" err="1">
                <a:ln>
                  <a:noFill/>
                </a:ln>
                <a:solidFill>
                  <a:srgbClr val="4472C4"/>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Livewell</a:t>
            </a:r>
            <a:r>
              <a:rPr kumimoji="0" lang="en-GB" sz="1200" b="1" i="0" u="none" strike="noStrike" kern="1200" cap="none" spc="0" normalizeH="0" baseline="0" noProof="0">
                <a:ln>
                  <a:noFill/>
                </a:ln>
                <a:solidFill>
                  <a:srgbClr val="4472C4"/>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Greenwich</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and social prescribers for when they are ready to change / take action</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Review at the next point of contact</a:t>
            </a:r>
          </a:p>
        </p:txBody>
      </p:sp>
      <p:sp>
        <p:nvSpPr>
          <p:cNvPr id="12" name="TextBox 11">
            <a:extLst>
              <a:ext uri="{FF2B5EF4-FFF2-40B4-BE49-F238E27FC236}">
                <a16:creationId xmlns:a16="http://schemas.microsoft.com/office/drawing/2014/main" id="{87E08914-5AB8-40F1-B1AE-57CE9792BA0A}"/>
              </a:ext>
            </a:extLst>
          </p:cNvPr>
          <p:cNvSpPr txBox="1"/>
          <p:nvPr/>
        </p:nvSpPr>
        <p:spPr>
          <a:xfrm>
            <a:off x="8360958" y="2353331"/>
            <a:ext cx="3598324" cy="4324261"/>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srgbClr val="0563C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4Healthy Weight Greenwich: Specialist Tier 3 Weight Management Programme </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Patients who meet referral criteria and enter treatment are offered the following: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Motivational interview, Multi-disciplinary assessment,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Intensive treatment phase either in groups, one to one or e-learning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Maintenance treatments which lasts up to 9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Discharge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Tier 4 assessment and referral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Eligibility criteria: </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GP referral ONLY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BMI&gt;30 with recent onset Type 2 diabetes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BMI &gt; 35 with 2 recognised co morbidities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BMI &gt;40 with no related co morbidities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Individuals who have experienced a weight problem for at least 5 years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Individuals who have complied with Tier 1 and 2 services for at least 6 months and have failed to achieve or maintain weight loss goals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Undergone bariatric surgery and require specific post operative support after 2 years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Individuals who may be referred to Tier 4 and therefore require assessment and preparation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18" name="TextBox 17">
            <a:extLst>
              <a:ext uri="{FF2B5EF4-FFF2-40B4-BE49-F238E27FC236}">
                <a16:creationId xmlns:a16="http://schemas.microsoft.com/office/drawing/2014/main" id="{DE489BE8-97C1-43B8-AD72-43F330F341E5}"/>
              </a:ext>
            </a:extLst>
          </p:cNvPr>
          <p:cNvSpPr txBox="1"/>
          <p:nvPr/>
        </p:nvSpPr>
        <p:spPr>
          <a:xfrm>
            <a:off x="164134" y="1997984"/>
            <a:ext cx="8065502" cy="313730"/>
          </a:xfrm>
          <a:prstGeom prst="rect">
            <a:avLst/>
          </a:prstGeom>
          <a:solidFill>
            <a:schemeClr val="accent1">
              <a:lumMod val="60000"/>
              <a:lumOff val="4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Tier 2 weight management services </a:t>
            </a:r>
          </a:p>
        </p:txBody>
      </p:sp>
      <p:sp>
        <p:nvSpPr>
          <p:cNvPr id="19" name="TextBox 18">
            <a:extLst>
              <a:ext uri="{FF2B5EF4-FFF2-40B4-BE49-F238E27FC236}">
                <a16:creationId xmlns:a16="http://schemas.microsoft.com/office/drawing/2014/main" id="{56D2460E-FC78-49DB-B66D-EC1AE809D70E}"/>
              </a:ext>
            </a:extLst>
          </p:cNvPr>
          <p:cNvSpPr txBox="1"/>
          <p:nvPr/>
        </p:nvSpPr>
        <p:spPr>
          <a:xfrm>
            <a:off x="8360959" y="1997985"/>
            <a:ext cx="3589664" cy="307777"/>
          </a:xfrm>
          <a:prstGeom prst="rect">
            <a:avLst/>
          </a:prstGeom>
          <a:solidFill>
            <a:schemeClr val="accent1">
              <a:lumMod val="60000"/>
              <a:lumOff val="4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Tier 3 weight management service </a:t>
            </a:r>
          </a:p>
        </p:txBody>
      </p:sp>
      <p:sp>
        <p:nvSpPr>
          <p:cNvPr id="11" name="TextBox 10">
            <a:extLst>
              <a:ext uri="{FF2B5EF4-FFF2-40B4-BE49-F238E27FC236}">
                <a16:creationId xmlns:a16="http://schemas.microsoft.com/office/drawing/2014/main" id="{F2F48C21-41CD-45B4-936A-12645F0479C0}"/>
              </a:ext>
            </a:extLst>
          </p:cNvPr>
          <p:cNvSpPr txBox="1"/>
          <p:nvPr/>
        </p:nvSpPr>
        <p:spPr>
          <a:xfrm>
            <a:off x="170086" y="2349218"/>
            <a:ext cx="3118457" cy="319683"/>
          </a:xfrm>
          <a:prstGeom prst="rect">
            <a:avLst/>
          </a:prstGeom>
          <a:solidFill>
            <a:schemeClr val="accent1">
              <a:lumMod val="60000"/>
              <a:lumOff val="4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Calibri"/>
              </a:rPr>
              <a:t>Non-Condition specific </a:t>
            </a: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BC80602-0162-462F-AC74-FCE86E300FCA}"/>
              </a:ext>
            </a:extLst>
          </p:cNvPr>
          <p:cNvSpPr txBox="1"/>
          <p:nvPr/>
        </p:nvSpPr>
        <p:spPr>
          <a:xfrm>
            <a:off x="3396681" y="2355171"/>
            <a:ext cx="4832955" cy="319683"/>
          </a:xfrm>
          <a:prstGeom prst="rect">
            <a:avLst/>
          </a:prstGeom>
          <a:solidFill>
            <a:schemeClr val="accent1">
              <a:lumMod val="60000"/>
              <a:lumOff val="4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Calibri"/>
              </a:rPr>
              <a:t>Condition specific </a:t>
            </a: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2128D43-A943-440F-9BB0-799009CA17C5}"/>
              </a:ext>
            </a:extLst>
          </p:cNvPr>
          <p:cNvSpPr txBox="1"/>
          <p:nvPr/>
        </p:nvSpPr>
        <p:spPr>
          <a:xfrm>
            <a:off x="175411" y="2704565"/>
            <a:ext cx="3038934" cy="3654847"/>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srgbClr val="0563C1"/>
                </a:solidFill>
                <a:effectLst/>
                <a:uLnTx/>
                <a:uFillTx/>
                <a:latin typeface="Calibri" panose="020F0502020204030204"/>
                <a:ea typeface="+mn-ea"/>
                <a:cs typeface="+mn-cs"/>
                <a:hlinkClick r:id="rId7"/>
              </a:rPr>
              <a:t>Weight Loss with Better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12 week FREE multi-component weight management programme. Weekly 2 hour sessions, nutrition workshop and physical activity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Contact: Healthwise Team M-F 8am – 5pm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Tel. 020 3795 0715 </a:t>
            </a:r>
            <a:endParaRPr kumimoji="0" lang="en-GB" sz="1050" b="1" i="0" u="sng" strike="noStrike" kern="1200" cap="none" spc="0" normalizeH="0" baseline="0" noProof="0" dirty="0">
              <a:ln>
                <a:noFill/>
              </a:ln>
              <a:solidFill>
                <a:srgbClr val="0563C1"/>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Borough wide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a:ea typeface="+mn-ea"/>
                <a:cs typeface="Calibri"/>
              </a:rPr>
              <a:t>Eligibility criteria: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Adults ≥ 18 years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BMI ≥ 30kg or 27.5 for those from Black, Asian and ethnic minority backgrounds*.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rPr>
              <a:t>BMI ≥ 25 or 23.5 BAME with risk factors for Type 2 diabetes or CVD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GP or self referral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 </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The BMI threshold will be lower at 27.5 for people from Black, Asian and ethnic minority backgrounds, as we know people from these ethnic backgrounds are at an increased risk of conditions such as Type 2 diabetes at a lower BMI.</a:t>
            </a:r>
          </a:p>
        </p:txBody>
      </p:sp>
      <p:sp>
        <p:nvSpPr>
          <p:cNvPr id="15" name="TextBox 14">
            <a:extLst>
              <a:ext uri="{FF2B5EF4-FFF2-40B4-BE49-F238E27FC236}">
                <a16:creationId xmlns:a16="http://schemas.microsoft.com/office/drawing/2014/main" id="{FC14FE4A-0758-495F-A5E4-82C4000F2792}"/>
              </a:ext>
            </a:extLst>
          </p:cNvPr>
          <p:cNvSpPr txBox="1"/>
          <p:nvPr/>
        </p:nvSpPr>
        <p:spPr>
          <a:xfrm>
            <a:off x="3523376" y="2716804"/>
            <a:ext cx="4597167" cy="3862019"/>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Healthier You : National Diabetes Prevention Programme (NDPP) </a:t>
            </a: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(Pre diabetes)</a:t>
            </a:r>
            <a:endParaRPr kumimoji="0" lang="en-US"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9 Month behavioural change Programme aimed to support long term behaviour change for weight loss to prevent onset of diabetes. This is a Tier 2 weight management programme, run over 9 months with reducing intensity of contact.  Offering face to face group sessions available in a range of community l</a:t>
            </a: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anguages.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 digital programme is also available run over the same 9 month period. </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Receive 1:1 support from a registered dietitian or nutritionist and peer support group. Track positive changes in activity, habits and weight loss.</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Patients can self-refer as long as they have their HbA1c result, the date it was taken (last 12 months) and their NHS number.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8"/>
              </a:rPr>
              <a:t>https://healthieryou.org.uk/gp/</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Eligibility Criteria: </a:t>
            </a: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endParaRPr kumimoji="0" lang="en-GB" sz="8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Aged 18-79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Not Pregnant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Do not have diabetes currently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HbA1c 42-47.9 (6.0-6.4%) or Fasting Plasma Glucose between 5.5-6.9mmol/within last 12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If patient has a history of Gestational Diabetes (GDM) then patient is eligible with HbA1c &lt;42 mmol/mol or FPG &lt; 5.5mmol/l</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HSE Digital Weight Management Programme</a:t>
            </a:r>
            <a:endParaRPr kumimoji="0" lang="en-US"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12 week programme offers free, online access to weight management services. 3 levels of support available incl. a combination of digital and human coaching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You will only be able to access this programme if you have a smartphone or computer with internet access.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Eligibility criteria: </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Sans-Serif"/>
              <a:buChar char="•"/>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18 years and over</a:t>
            </a:r>
            <a:endParaRPr kumimoji="0" lang="en-US"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80000"/>
              </a:lnSpc>
              <a:spcBef>
                <a:spcPts val="0"/>
              </a:spcBef>
              <a:spcAft>
                <a:spcPts val="0"/>
              </a:spcAft>
              <a:buClrTx/>
              <a:buSzTx/>
              <a:buFont typeface="Arial,Sans-Serif"/>
              <a:buChar char="•"/>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BMI ≥ 30 (adjusted to &gt;27.5 for BAME participants) </a:t>
            </a:r>
          </a:p>
          <a:p>
            <a:pPr marL="171450" marR="0" lvl="0" indent="-171450" algn="l" defTabSz="914400" rtl="0" eaLnBrk="1" fontAlgn="auto" latinLnBrk="0" hangingPunct="1">
              <a:lnSpc>
                <a:spcPct val="80000"/>
              </a:lnSpc>
              <a:spcBef>
                <a:spcPts val="0"/>
              </a:spcBef>
              <a:spcAft>
                <a:spcPts val="0"/>
              </a:spcAft>
              <a:buClrTx/>
              <a:buSzTx/>
              <a:buFont typeface="Arial,Sans-Serif"/>
              <a:buChar char="•"/>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Has a diagnosis of diabetes (T1 or T2) or hypertension or both</a:t>
            </a:r>
            <a:endParaRPr kumimoji="0" lang="en-US"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80000"/>
              </a:lnSpc>
              <a:spcBef>
                <a:spcPts val="0"/>
              </a:spcBef>
              <a:spcAft>
                <a:spcPts val="0"/>
              </a:spcAft>
              <a:buClrTx/>
              <a:buSzTx/>
              <a:buFont typeface="Arial,Sans-Serif"/>
              <a:buChar char="•"/>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e-RS Referral by GP Practice to the NHS Digital Weight Management Programme – Clinical templates available from </a:t>
            </a:r>
            <a:r>
              <a:rPr kumimoji="0" lang="en-GB" sz="8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SystemOne</a:t>
            </a: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GB" sz="8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Aardens</a:t>
            </a: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EMIS or Vision IT Systems.  </a:t>
            </a:r>
            <a:endParaRPr kumimoji="0" lang="en-US"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80000"/>
              </a:lnSpc>
              <a:spcBef>
                <a:spcPts val="0"/>
              </a:spcBef>
              <a:spcAft>
                <a:spcPts val="0"/>
              </a:spcAft>
              <a:buClrTx/>
              <a:buSzTx/>
              <a:buFont typeface="Arial,Sans-Serif"/>
              <a:buChar char="•"/>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Patient will be contacted via text message or email within 2 working days.  This message, from “NHS WMP” will contain a link to a website from which patients can access the list of available programmes </a:t>
            </a:r>
            <a:r>
              <a:rPr kumimoji="0" lang="en-GB" sz="8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eg</a:t>
            </a:r>
            <a:r>
              <a:rPr kumimoji="0" lang="en-GB" sz="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Digital only offer, 50mins coaching, 100mins coaching.  For those patients who are unable to receive text messages or access the internet, they will receive a phone call directly to landline or mobile including alternative language options</a:t>
            </a:r>
            <a:r>
              <a:rPr kumimoji="0" lang="en-GB" sz="800" b="0" i="0" u="sng"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t>
            </a:r>
          </a:p>
        </p:txBody>
      </p:sp>
      <p:cxnSp>
        <p:nvCxnSpPr>
          <p:cNvPr id="7" name="Straight Arrow Connector 6">
            <a:extLst>
              <a:ext uri="{FF2B5EF4-FFF2-40B4-BE49-F238E27FC236}">
                <a16:creationId xmlns:a16="http://schemas.microsoft.com/office/drawing/2014/main" id="{A05CD8DC-41BA-49AA-AD70-C08E1718446F}"/>
              </a:ext>
            </a:extLst>
          </p:cNvPr>
          <p:cNvCxnSpPr/>
          <p:nvPr/>
        </p:nvCxnSpPr>
        <p:spPr>
          <a:xfrm>
            <a:off x="3394472" y="4505541"/>
            <a:ext cx="4822026" cy="11908"/>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10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4986-8C4F-45AA-86C7-90EAAC088D32}"/>
              </a:ext>
            </a:extLst>
          </p:cNvPr>
          <p:cNvSpPr>
            <a:spLocks noGrp="1"/>
          </p:cNvSpPr>
          <p:nvPr>
            <p:ph type="title"/>
          </p:nvPr>
        </p:nvSpPr>
        <p:spPr>
          <a:xfrm>
            <a:off x="241375" y="172814"/>
            <a:ext cx="11771759" cy="604029"/>
          </a:xfrm>
        </p:spPr>
        <p:txBody>
          <a:bodyPr>
            <a:normAutofit/>
          </a:bodyPr>
          <a:lstStyle/>
          <a:p>
            <a:pPr algn="ctr"/>
            <a:r>
              <a:rPr lang="en-GB" sz="3200"/>
              <a:t>Greenwich Adult weight management pathway (18 years +)  </a:t>
            </a:r>
          </a:p>
        </p:txBody>
      </p:sp>
      <p:sp>
        <p:nvSpPr>
          <p:cNvPr id="4" name="Subtitle 2">
            <a:extLst>
              <a:ext uri="{FF2B5EF4-FFF2-40B4-BE49-F238E27FC236}">
                <a16:creationId xmlns:a16="http://schemas.microsoft.com/office/drawing/2014/main" id="{F41CA1F2-55F0-4F9C-89A8-653AD27DD03F}"/>
              </a:ext>
            </a:extLst>
          </p:cNvPr>
          <p:cNvSpPr txBox="1">
            <a:spLocks/>
          </p:cNvSpPr>
          <p:nvPr/>
        </p:nvSpPr>
        <p:spPr>
          <a:xfrm>
            <a:off x="143785" y="759904"/>
            <a:ext cx="11812252" cy="391134"/>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a:t>Calculate BMI by measuring height and weight </a:t>
            </a:r>
            <a:r>
              <a:rPr lang="en-GB" sz="1200">
                <a:hlinkClick r:id="rId2"/>
              </a:rPr>
              <a:t>BMI calculator | Check your BMI - NHS | Please fill in your details (www.nhs.uk)</a:t>
            </a:r>
            <a:endParaRPr lang="en-GB" sz="1200"/>
          </a:p>
          <a:p>
            <a:pPr marL="0" indent="0" algn="ctr">
              <a:buNone/>
            </a:pPr>
            <a:endParaRPr lang="en-GB" sz="1200"/>
          </a:p>
          <a:p>
            <a:endParaRPr lang="en-GB" sz="1200"/>
          </a:p>
        </p:txBody>
      </p:sp>
      <p:sp>
        <p:nvSpPr>
          <p:cNvPr id="5" name="Subtitle 2">
            <a:extLst>
              <a:ext uri="{FF2B5EF4-FFF2-40B4-BE49-F238E27FC236}">
                <a16:creationId xmlns:a16="http://schemas.microsoft.com/office/drawing/2014/main" id="{9D829C6C-89B5-438E-810B-19FC4675FD27}"/>
              </a:ext>
            </a:extLst>
          </p:cNvPr>
          <p:cNvSpPr txBox="1">
            <a:spLocks/>
          </p:cNvSpPr>
          <p:nvPr/>
        </p:nvSpPr>
        <p:spPr>
          <a:xfrm>
            <a:off x="610618" y="1023696"/>
            <a:ext cx="11366310" cy="800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900"/>
          </a:p>
          <a:p>
            <a:pPr algn="l"/>
            <a:endParaRPr lang="en-GB" sz="1200"/>
          </a:p>
        </p:txBody>
      </p:sp>
      <p:sp>
        <p:nvSpPr>
          <p:cNvPr id="6" name="Subtitle 2">
            <a:extLst>
              <a:ext uri="{FF2B5EF4-FFF2-40B4-BE49-F238E27FC236}">
                <a16:creationId xmlns:a16="http://schemas.microsoft.com/office/drawing/2014/main" id="{07440A19-17FD-4978-B8A2-9681C5324DDE}"/>
              </a:ext>
            </a:extLst>
          </p:cNvPr>
          <p:cNvSpPr txBox="1">
            <a:spLocks/>
          </p:cNvSpPr>
          <p:nvPr/>
        </p:nvSpPr>
        <p:spPr>
          <a:xfrm>
            <a:off x="412845" y="2397121"/>
            <a:ext cx="11366310" cy="800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900">
              <a:solidFill>
                <a:srgbClr val="FF0000"/>
              </a:solidFill>
            </a:endParaRPr>
          </a:p>
          <a:p>
            <a:pPr algn="l"/>
            <a:endParaRPr lang="en-GB" sz="1200">
              <a:solidFill>
                <a:srgbClr val="FF0000"/>
              </a:solidFill>
            </a:endParaRPr>
          </a:p>
        </p:txBody>
      </p:sp>
      <p:sp>
        <p:nvSpPr>
          <p:cNvPr id="8" name="TextBox 7">
            <a:extLst>
              <a:ext uri="{FF2B5EF4-FFF2-40B4-BE49-F238E27FC236}">
                <a16:creationId xmlns:a16="http://schemas.microsoft.com/office/drawing/2014/main" id="{EA9D3238-60EB-48DD-B98F-286359046102}"/>
              </a:ext>
            </a:extLst>
          </p:cNvPr>
          <p:cNvSpPr txBox="1"/>
          <p:nvPr/>
        </p:nvSpPr>
        <p:spPr>
          <a:xfrm>
            <a:off x="152228" y="1225318"/>
            <a:ext cx="11798397" cy="723916"/>
          </a:xfrm>
          <a:prstGeom prst="rect">
            <a:avLst/>
          </a:prstGeom>
          <a:solidFill>
            <a:schemeClr val="accent2">
              <a:lumMod val="20000"/>
              <a:lumOff val="80000"/>
            </a:schemeClr>
          </a:solidFill>
        </p:spPr>
        <p:txBody>
          <a:bodyPr wrap="square" rtlCol="0">
            <a:spAutoFit/>
          </a:bodyPr>
          <a:lstStyle/>
          <a:p>
            <a:r>
              <a:rPr lang="en-GB" sz="1200" b="1"/>
              <a:t>UNIVERSAL Support / Tier 1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ea typeface="+mn-ea"/>
                <a:cs typeface="+mn-cs"/>
              </a:rPr>
              <a:t>Provide information about the benefits of healthy eating and physical activity, share details of </a:t>
            </a:r>
            <a:r>
              <a:rPr lang="en-GB" sz="1200" b="1">
                <a:solidFill>
                  <a:schemeClr val="accent1"/>
                </a:solidFill>
                <a:hlinkClick r:id="rId3">
                  <a:extLst>
                    <a:ext uri="{A12FA001-AC4F-418D-AE19-62706E023703}">
                      <ahyp:hlinkClr xmlns:ahyp="http://schemas.microsoft.com/office/drawing/2018/hyperlinkcolor" val="tx"/>
                    </a:ext>
                  </a:extLst>
                </a:hlinkClick>
              </a:rPr>
              <a:t>Give it a Go</a:t>
            </a:r>
            <a:r>
              <a:rPr lang="en-GB" sz="1200" b="1">
                <a:solidFill>
                  <a:schemeClr val="accent1"/>
                </a:solidFill>
              </a:rPr>
              <a:t> </a:t>
            </a:r>
            <a:r>
              <a:rPr lang="en-GB" sz="1200"/>
              <a:t>and </a:t>
            </a:r>
            <a:r>
              <a:rPr kumimoji="0" lang="en-GB" sz="1200" i="0" u="none" strike="noStrike" kern="1200" cap="none" spc="0" normalizeH="0" baseline="0" noProof="0">
                <a:ln>
                  <a:noFill/>
                </a:ln>
                <a:effectLst/>
                <a:uLnTx/>
                <a:uFillTx/>
                <a:ea typeface="+mn-ea"/>
                <a:cs typeface="+mn-cs"/>
              </a:rPr>
              <a:t> </a:t>
            </a:r>
            <a:r>
              <a:rPr lang="en-GB" sz="1200" b="1">
                <a:solidFill>
                  <a:schemeClr val="accent1"/>
                </a:solidFill>
                <a:hlinkClick r:id="rId4">
                  <a:extLst>
                    <a:ext uri="{A12FA001-AC4F-418D-AE19-62706E023703}">
                      <ahyp:hlinkClr xmlns:ahyp="http://schemas.microsoft.com/office/drawing/2018/hyperlinkcolor" val="tx"/>
                    </a:ext>
                  </a:extLst>
                </a:hlinkClick>
              </a:rPr>
              <a:t>Cookery clubs</a:t>
            </a:r>
            <a:r>
              <a:rPr lang="en-GB" sz="1200" b="1">
                <a:solidFill>
                  <a:schemeClr val="accent1"/>
                </a:solidFill>
              </a:rPr>
              <a:t> </a:t>
            </a:r>
            <a:endParaRPr kumimoji="0" lang="en-GB" sz="1200" b="1" i="0" u="sng" strike="noStrike" kern="1200" cap="none" spc="0" normalizeH="0" baseline="0" noProof="0">
              <a:ln>
                <a:noFill/>
              </a:ln>
              <a:solidFill>
                <a:schemeClr val="accent1"/>
              </a:solidFill>
              <a:effectLst/>
              <a:uLnTx/>
              <a:uFillTx/>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ea typeface="+mn-ea"/>
                <a:cs typeface="+mn-cs"/>
              </a:rPr>
              <a:t>Provide contact details of </a:t>
            </a:r>
            <a:r>
              <a:rPr lang="en-GB" sz="1200" b="1" err="1">
                <a:solidFill>
                  <a:schemeClr val="accent1"/>
                </a:solidFill>
                <a:hlinkClick r:id="rId5">
                  <a:extLst>
                    <a:ext uri="{A12FA001-AC4F-418D-AE19-62706E023703}">
                      <ahyp:hlinkClr xmlns:ahyp="http://schemas.microsoft.com/office/drawing/2018/hyperlinkcolor" val="tx"/>
                    </a:ext>
                  </a:extLst>
                </a:hlinkClick>
              </a:rPr>
              <a:t>Livewell</a:t>
            </a:r>
            <a:r>
              <a:rPr lang="en-GB" sz="1200" b="1">
                <a:solidFill>
                  <a:schemeClr val="accent1"/>
                </a:solidFill>
                <a:hlinkClick r:id="rId5">
                  <a:extLst>
                    <a:ext uri="{A12FA001-AC4F-418D-AE19-62706E023703}">
                      <ahyp:hlinkClr xmlns:ahyp="http://schemas.microsoft.com/office/drawing/2018/hyperlinkcolor" val="tx"/>
                    </a:ext>
                  </a:extLst>
                </a:hlinkClick>
              </a:rPr>
              <a:t> Greenwich</a:t>
            </a:r>
            <a:r>
              <a:rPr lang="en-GB" sz="1200" b="1">
                <a:hlinkClick r:id="rId5">
                  <a:extLst>
                    <a:ext uri="{A12FA001-AC4F-418D-AE19-62706E023703}">
                      <ahyp:hlinkClr xmlns:ahyp="http://schemas.microsoft.com/office/drawing/2018/hyperlinkcolor" val="tx"/>
                    </a:ext>
                  </a:extLst>
                </a:hlinkClick>
              </a:rPr>
              <a:t>: </a:t>
            </a:r>
            <a:r>
              <a:rPr lang="en-GB" sz="1200"/>
              <a:t>and social prescribers </a:t>
            </a:r>
            <a:r>
              <a:rPr kumimoji="0" lang="en-GB" sz="1200" b="0" i="0" u="none" strike="noStrike" kern="1200" cap="none" spc="0" normalizeH="0" baseline="0" noProof="0">
                <a:ln>
                  <a:noFill/>
                </a:ln>
                <a:effectLst/>
                <a:uLnTx/>
                <a:uFillTx/>
                <a:ea typeface="+mn-ea"/>
                <a:cs typeface="+mn-cs"/>
              </a:rPr>
              <a:t>for when they are ready to change / take action</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ea typeface="+mn-ea"/>
                <a:cs typeface="+mn-cs"/>
              </a:rPr>
              <a:t>Review at the next point of contact</a:t>
            </a:r>
          </a:p>
        </p:txBody>
      </p:sp>
      <p:sp>
        <p:nvSpPr>
          <p:cNvPr id="12" name="TextBox 11">
            <a:extLst>
              <a:ext uri="{FF2B5EF4-FFF2-40B4-BE49-F238E27FC236}">
                <a16:creationId xmlns:a16="http://schemas.microsoft.com/office/drawing/2014/main" id="{87E08914-5AB8-40F1-B1AE-57CE9792BA0A}"/>
              </a:ext>
            </a:extLst>
          </p:cNvPr>
          <p:cNvSpPr txBox="1"/>
          <p:nvPr/>
        </p:nvSpPr>
        <p:spPr>
          <a:xfrm>
            <a:off x="8360958" y="2353331"/>
            <a:ext cx="3500495" cy="4832092"/>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pPr algn="l" fontAlgn="t"/>
            <a:r>
              <a:rPr lang="en-GB" sz="1100" dirty="0"/>
              <a:t>Please contact ovivauk.T2DR@nhs.net if you have any question</a:t>
            </a:r>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r>
              <a:rPr lang="en-GB" sz="1100" b="0" i="0" u="none" strike="noStrike" kern="1200" dirty="0">
                <a:solidFill>
                  <a:srgbClr val="000000"/>
                </a:solidFill>
                <a:effectLst/>
                <a:latin typeface="Calibri" panose="020F0502020204030204" pitchFamily="34" charset="0"/>
                <a:ea typeface="+mn-ea"/>
                <a:cs typeface="+mn-cs"/>
              </a:rPr>
              <a:t>Click on the link to find training videos, mediation guidance, patient leaflets etc</a:t>
            </a:r>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r>
              <a:rPr lang="en-GB" sz="1100" dirty="0">
                <a:hlinkClick r:id="rId6"/>
              </a:rPr>
              <a:t>NHS Type 2 Diabetes Pathway to Remission Programme for primary care | </a:t>
            </a:r>
            <a:r>
              <a:rPr lang="en-GB" sz="1100" dirty="0" err="1">
                <a:hlinkClick r:id="rId6"/>
              </a:rPr>
              <a:t>Oviva</a:t>
            </a:r>
            <a:r>
              <a:rPr lang="en-GB" sz="1100" dirty="0">
                <a:hlinkClick r:id="rId6"/>
              </a:rPr>
              <a:t> UK</a:t>
            </a:r>
            <a:endParaRPr lang="en-GB" sz="1100" dirty="0"/>
          </a:p>
          <a:p>
            <a:pPr algn="l" fontAlgn="t"/>
            <a:endParaRPr lang="en-GB" sz="1100" dirty="0"/>
          </a:p>
          <a:p>
            <a:pPr algn="ctr"/>
            <a:r>
              <a:rPr lang="en-GB" sz="1100" b="1" dirty="0">
                <a:hlinkClick r:id="rId7"/>
              </a:rPr>
              <a:t>Type 2 Diabetes Pathway </a:t>
            </a:r>
            <a:r>
              <a:rPr lang="en-GB" sz="1100" b="1" dirty="0"/>
              <a:t>to Remission formally known as Low Calorie Diet</a:t>
            </a:r>
          </a:p>
          <a:p>
            <a:pPr algn="ctr"/>
            <a:r>
              <a:rPr lang="en-GB" sz="1100" b="1" dirty="0"/>
              <a:t>Provider </a:t>
            </a:r>
            <a:r>
              <a:rPr lang="en-GB" sz="1100" b="1" dirty="0" err="1"/>
              <a:t>Oviva</a:t>
            </a:r>
            <a:endParaRPr lang="en-GB" sz="1100" b="1" dirty="0"/>
          </a:p>
          <a:p>
            <a:pPr algn="ctr"/>
            <a:endParaRPr lang="en-GB" sz="1100" b="1" dirty="0"/>
          </a:p>
          <a:p>
            <a:pPr algn="ctr"/>
            <a:r>
              <a:rPr lang="en-GB" sz="1100" dirty="0">
                <a:hlinkClick r:id="rId8"/>
              </a:rPr>
              <a:t>The NHS Type 2 Diabetes Pathway to Remission Medications Guidance Video – YouTube</a:t>
            </a:r>
            <a:endParaRPr lang="en-GB" sz="1100" dirty="0"/>
          </a:p>
          <a:p>
            <a:pPr algn="ctr"/>
            <a:endParaRPr lang="en-GB" sz="1100" b="1" dirty="0"/>
          </a:p>
          <a:p>
            <a:pPr algn="ctr"/>
            <a:endParaRPr lang="en-GB" sz="1100" b="1" dirty="0"/>
          </a:p>
          <a:p>
            <a:pPr algn="l" fontAlgn="t"/>
            <a:endParaRPr lang="en-GB" sz="1100" dirty="0"/>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endParaRPr lang="en-GB" sz="1100" dirty="0">
              <a:solidFill>
                <a:srgbClr val="000000"/>
              </a:solidFill>
              <a:latin typeface="Calibri" panose="020F0502020204030204" pitchFamily="34" charset="0"/>
            </a:endParaRPr>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endParaRPr lang="en-GB" sz="1100" dirty="0">
              <a:solidFill>
                <a:srgbClr val="000000"/>
              </a:solidFill>
              <a:latin typeface="Calibri" panose="020F0502020204030204" pitchFamily="34" charset="0"/>
            </a:endParaRPr>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endParaRPr lang="en-GB" sz="1100" dirty="0">
              <a:solidFill>
                <a:srgbClr val="000000"/>
              </a:solidFill>
              <a:latin typeface="Calibri" panose="020F0502020204030204" pitchFamily="34" charset="0"/>
            </a:endParaRPr>
          </a:p>
          <a:p>
            <a:pPr algn="l" fontAlgn="t"/>
            <a:endParaRPr lang="en-GB" sz="1100" b="0" i="0" u="none" strike="noStrike" kern="1200" dirty="0">
              <a:solidFill>
                <a:srgbClr val="000000"/>
              </a:solidFill>
              <a:effectLst/>
              <a:latin typeface="Calibri" panose="020F0502020204030204" pitchFamily="34" charset="0"/>
              <a:ea typeface="+mn-ea"/>
              <a:cs typeface="+mn-cs"/>
            </a:endParaRPr>
          </a:p>
          <a:p>
            <a:pPr algn="l" fontAlgn="t"/>
            <a:endParaRPr lang="en-GB" sz="1100" dirty="0">
              <a:solidFill>
                <a:srgbClr val="000000"/>
              </a:solidFill>
              <a:latin typeface="Calibri" panose="020F0502020204030204" pitchFamily="34" charset="0"/>
            </a:endParaRPr>
          </a:p>
          <a:p>
            <a:pPr algn="l" fontAlgn="t"/>
            <a:endParaRPr lang="en-GB" sz="1100" b="0" i="0" u="none" strike="noStrike" kern="1200" dirty="0">
              <a:solidFill>
                <a:srgbClr val="000000"/>
              </a:solidFill>
              <a:effectLst/>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DE489BE8-97C1-43B8-AD72-43F330F341E5}"/>
              </a:ext>
            </a:extLst>
          </p:cNvPr>
          <p:cNvSpPr txBox="1"/>
          <p:nvPr/>
        </p:nvSpPr>
        <p:spPr>
          <a:xfrm>
            <a:off x="164134" y="1997984"/>
            <a:ext cx="8065502" cy="313730"/>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GB" sz="1400" dirty="0">
                <a:solidFill>
                  <a:schemeClr val="bg1"/>
                </a:solidFill>
              </a:rPr>
              <a:t>Tier 2 weight management services/continued </a:t>
            </a:r>
          </a:p>
        </p:txBody>
      </p:sp>
      <p:sp>
        <p:nvSpPr>
          <p:cNvPr id="19" name="TextBox 18">
            <a:extLst>
              <a:ext uri="{FF2B5EF4-FFF2-40B4-BE49-F238E27FC236}">
                <a16:creationId xmlns:a16="http://schemas.microsoft.com/office/drawing/2014/main" id="{56D2460E-FC78-49DB-B66D-EC1AE809D70E}"/>
              </a:ext>
            </a:extLst>
          </p:cNvPr>
          <p:cNvSpPr txBox="1"/>
          <p:nvPr/>
        </p:nvSpPr>
        <p:spPr>
          <a:xfrm>
            <a:off x="8360958" y="1997984"/>
            <a:ext cx="3549519" cy="307777"/>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GB" sz="1400" dirty="0">
                <a:solidFill>
                  <a:schemeClr val="bg1"/>
                </a:solidFill>
              </a:rPr>
              <a:t>Contact Details</a:t>
            </a:r>
          </a:p>
        </p:txBody>
      </p:sp>
      <p:sp>
        <p:nvSpPr>
          <p:cNvPr id="11" name="TextBox 10">
            <a:extLst>
              <a:ext uri="{FF2B5EF4-FFF2-40B4-BE49-F238E27FC236}">
                <a16:creationId xmlns:a16="http://schemas.microsoft.com/office/drawing/2014/main" id="{F2F48C21-41CD-45B4-936A-12645F0479C0}"/>
              </a:ext>
            </a:extLst>
          </p:cNvPr>
          <p:cNvSpPr txBox="1"/>
          <p:nvPr/>
        </p:nvSpPr>
        <p:spPr>
          <a:xfrm>
            <a:off x="170086" y="2349218"/>
            <a:ext cx="3619349" cy="319683"/>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GB" sz="1400" dirty="0">
                <a:solidFill>
                  <a:schemeClr val="bg1"/>
                </a:solidFill>
                <a:cs typeface="Calibri"/>
              </a:rPr>
              <a:t>Condition specific </a:t>
            </a:r>
            <a:endParaRPr lang="en-GB" sz="1400" dirty="0">
              <a:solidFill>
                <a:schemeClr val="bg1"/>
              </a:solidFill>
            </a:endParaRPr>
          </a:p>
        </p:txBody>
      </p:sp>
      <p:sp>
        <p:nvSpPr>
          <p:cNvPr id="13" name="TextBox 12">
            <a:extLst>
              <a:ext uri="{FF2B5EF4-FFF2-40B4-BE49-F238E27FC236}">
                <a16:creationId xmlns:a16="http://schemas.microsoft.com/office/drawing/2014/main" id="{FBC80602-0162-462F-AC74-FCE86E300FCA}"/>
              </a:ext>
            </a:extLst>
          </p:cNvPr>
          <p:cNvSpPr txBox="1"/>
          <p:nvPr/>
        </p:nvSpPr>
        <p:spPr>
          <a:xfrm>
            <a:off x="3877056" y="2355172"/>
            <a:ext cx="4352580" cy="307777"/>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GB" sz="1400" dirty="0">
                <a:solidFill>
                  <a:schemeClr val="bg1"/>
                </a:solidFill>
                <a:cs typeface="Calibri"/>
              </a:rPr>
              <a:t>Eligibility</a:t>
            </a:r>
            <a:endParaRPr lang="en-GB" sz="1400" dirty="0">
              <a:solidFill>
                <a:schemeClr val="bg1"/>
              </a:solidFill>
            </a:endParaRPr>
          </a:p>
        </p:txBody>
      </p:sp>
      <p:sp>
        <p:nvSpPr>
          <p:cNvPr id="14" name="TextBox 13">
            <a:extLst>
              <a:ext uri="{FF2B5EF4-FFF2-40B4-BE49-F238E27FC236}">
                <a16:creationId xmlns:a16="http://schemas.microsoft.com/office/drawing/2014/main" id="{72128D43-A943-440F-9BB0-799009CA17C5}"/>
              </a:ext>
            </a:extLst>
          </p:cNvPr>
          <p:cNvSpPr txBox="1"/>
          <p:nvPr/>
        </p:nvSpPr>
        <p:spPr>
          <a:xfrm>
            <a:off x="175410" y="2704565"/>
            <a:ext cx="3619349" cy="4117711"/>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pPr algn="l" fontAlgn="t"/>
            <a:r>
              <a:rPr lang="en-GB" sz="1050" b="1" kern="1200" dirty="0">
                <a:solidFill>
                  <a:schemeClr val="dk1"/>
                </a:solidFill>
                <a:latin typeface="+mn-lt"/>
                <a:ea typeface="+mn-ea"/>
                <a:cs typeface="+mn-cs"/>
              </a:rPr>
              <a:t>NHS Type 2 Diabetes Pathway to Remission </a:t>
            </a:r>
          </a:p>
          <a:p>
            <a:pPr algn="l" fontAlgn="t"/>
            <a:r>
              <a:rPr lang="en-GB" sz="1050" b="1" dirty="0">
                <a:solidFill>
                  <a:schemeClr val="dk1"/>
                </a:solidFill>
              </a:rPr>
              <a:t>Formally known as Low Calorie Diet</a:t>
            </a:r>
          </a:p>
          <a:p>
            <a:pPr algn="l" fontAlgn="t"/>
            <a:endParaRPr lang="en-GB" sz="1050" b="1" kern="1200" dirty="0">
              <a:solidFill>
                <a:schemeClr val="dk1"/>
              </a:solidFill>
              <a:latin typeface="+mn-lt"/>
              <a:ea typeface="+mn-ea"/>
              <a:cs typeface="+mn-cs"/>
            </a:endParaRPr>
          </a:p>
          <a:p>
            <a:pPr algn="l" fontAlgn="t"/>
            <a:r>
              <a:rPr lang="en-GB" sz="1050" b="1" kern="1200" dirty="0">
                <a:solidFill>
                  <a:schemeClr val="dk1"/>
                </a:solidFill>
                <a:latin typeface="+mn-lt"/>
                <a:ea typeface="+mn-ea"/>
                <a:cs typeface="+mn-cs"/>
              </a:rPr>
              <a:t>How is works?</a:t>
            </a:r>
          </a:p>
          <a:p>
            <a:pPr algn="l" fontAlgn="t"/>
            <a:endParaRPr lang="en-GB" sz="1050" b="1" kern="1200" dirty="0">
              <a:solidFill>
                <a:schemeClr val="dk1"/>
              </a:solidFill>
              <a:latin typeface="+mn-lt"/>
              <a:ea typeface="+mn-ea"/>
              <a:cs typeface="+mn-cs"/>
            </a:endParaRPr>
          </a:p>
          <a:p>
            <a:pPr algn="l" fontAlgn="t"/>
            <a:r>
              <a:rPr lang="en-GB" sz="1050" dirty="0"/>
              <a:t>The NHS is delivering a new programme which provides a specially formulated diet for 3 months followed by healthy lifestyle support, for people who are living with type 2 diabetes and obesity, or overweight. </a:t>
            </a:r>
            <a:endParaRPr lang="en-GB" sz="1050" b="1" kern="1200" dirty="0">
              <a:solidFill>
                <a:schemeClr val="dk1"/>
              </a:solidFill>
              <a:latin typeface="+mn-lt"/>
              <a:ea typeface="+mn-ea"/>
              <a:cs typeface="+mn-cs"/>
            </a:endParaRPr>
          </a:p>
          <a:p>
            <a:pPr algn="l" fontAlgn="t"/>
            <a:endParaRPr lang="en-GB" sz="1050" kern="1200" dirty="0">
              <a:solidFill>
                <a:schemeClr val="dk1"/>
              </a:solidFill>
              <a:latin typeface="+mn-lt"/>
              <a:ea typeface="+mn-ea"/>
              <a:cs typeface="+mn-cs"/>
            </a:endParaRPr>
          </a:p>
          <a:p>
            <a:pPr algn="l" fontAlgn="t"/>
            <a:r>
              <a:rPr lang="en-GB" sz="1050" dirty="0"/>
              <a:t>Eligible participants will be offered low calorie, total diet replacement products including soups and shakes consisting of 800 to 900 kilocalories a day for up to 12 weeks.   During this time participants will be expected to replace all normal meals with these products</a:t>
            </a:r>
          </a:p>
          <a:p>
            <a:pPr algn="l" fontAlgn="t"/>
            <a:endParaRPr lang="en-GB" sz="1050" dirty="0"/>
          </a:p>
          <a:p>
            <a:pPr algn="l" fontAlgn="t"/>
            <a:r>
              <a:rPr lang="en-GB" sz="1050" dirty="0"/>
              <a:t> Alongside this, participants will receive support for 12 months including help to re-introduce food after the initial 12- week period.</a:t>
            </a:r>
          </a:p>
          <a:p>
            <a:pPr algn="l" fontAlgn="t"/>
            <a:endParaRPr lang="en-GB" sz="1050" dirty="0"/>
          </a:p>
          <a:p>
            <a:pPr algn="l" fontAlgn="t"/>
            <a:r>
              <a:rPr lang="en-GB" sz="1050" dirty="0"/>
              <a:t> This support will provide participants with the help and advice they need throughout every stage of the programme.</a:t>
            </a:r>
          </a:p>
          <a:p>
            <a:pPr algn="l" fontAlgn="t"/>
            <a:endParaRPr lang="en-GB" sz="1050" dirty="0"/>
          </a:p>
          <a:p>
            <a:pPr algn="l" fontAlgn="t"/>
            <a:r>
              <a:rPr lang="en-GB" sz="1050" dirty="0"/>
              <a:t> GP practices will be kept informed of patient progress and if any medication changes might be needed.</a:t>
            </a:r>
          </a:p>
        </p:txBody>
      </p:sp>
      <p:sp>
        <p:nvSpPr>
          <p:cNvPr id="15" name="TextBox 14">
            <a:extLst>
              <a:ext uri="{FF2B5EF4-FFF2-40B4-BE49-F238E27FC236}">
                <a16:creationId xmlns:a16="http://schemas.microsoft.com/office/drawing/2014/main" id="{FC14FE4A-0758-495F-A5E4-82C4000F2792}"/>
              </a:ext>
            </a:extLst>
          </p:cNvPr>
          <p:cNvSpPr txBox="1"/>
          <p:nvPr/>
        </p:nvSpPr>
        <p:spPr>
          <a:xfrm>
            <a:off x="3877057" y="2716804"/>
            <a:ext cx="4096512" cy="4182107"/>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pPr algn="ctr"/>
            <a:endParaRPr lang="en-GB" sz="800" b="1" dirty="0"/>
          </a:p>
          <a:p>
            <a:pPr fontAlgn="t"/>
            <a:r>
              <a:rPr lang="en-GB" sz="800" kern="1200" dirty="0">
                <a:solidFill>
                  <a:schemeClr val="dk1"/>
                </a:solidFill>
                <a:latin typeface="+mn-lt"/>
                <a:ea typeface="+mn-ea"/>
                <a:cs typeface="+mn-cs"/>
              </a:rPr>
              <a:t>People with a confirmed Type 2 diabetes diagnosis within the last 6 years, obesity, or overweight, and are committed to lose weight,  improve their blood sugar levels, reduce diabetes-related medication and, in almost half of participants, put their type 2 diabetes into remission</a:t>
            </a:r>
          </a:p>
          <a:p>
            <a:pPr marL="0" algn="l" defTabSz="914400" rtl="0" eaLnBrk="1" fontAlgn="t" latinLnBrk="0" hangingPunct="1"/>
            <a:endParaRPr lang="en-GB" sz="800" dirty="0"/>
          </a:p>
          <a:p>
            <a:pPr marL="0" algn="l" defTabSz="914400" rtl="0" eaLnBrk="1" fontAlgn="t" latinLnBrk="0" hangingPunct="1"/>
            <a:r>
              <a:rPr lang="en-GB" sz="800" dirty="0"/>
              <a:t>GP role in supporting patients</a:t>
            </a:r>
          </a:p>
          <a:p>
            <a:pPr marL="0" algn="l" defTabSz="914400" rtl="0" eaLnBrk="1" fontAlgn="t" latinLnBrk="0" hangingPunct="1"/>
            <a:r>
              <a:rPr lang="en-GB" sz="800" dirty="0"/>
              <a:t>The </a:t>
            </a:r>
            <a:r>
              <a:rPr lang="en-GB" sz="800" dirty="0" err="1"/>
              <a:t>Oviva</a:t>
            </a:r>
            <a:r>
              <a:rPr lang="en-GB" sz="800" dirty="0"/>
              <a:t> Medications and Monitoring protocol outlines the role, responsibilities and guidance for </a:t>
            </a:r>
            <a:r>
              <a:rPr lang="en-GB" sz="800" dirty="0" err="1"/>
              <a:t>Oviva</a:t>
            </a:r>
            <a:r>
              <a:rPr lang="en-GB" sz="800" dirty="0"/>
              <a:t> delivery staff and primary care colleagues. </a:t>
            </a:r>
          </a:p>
          <a:p>
            <a:pPr marL="0" algn="l" defTabSz="914400" rtl="0" eaLnBrk="1" fontAlgn="t" latinLnBrk="0" hangingPunct="1"/>
            <a:endParaRPr lang="en-GB" sz="800" dirty="0"/>
          </a:p>
          <a:p>
            <a:pPr marL="0" algn="l" defTabSz="914400" rtl="0" eaLnBrk="1" fontAlgn="t" latinLnBrk="0" hangingPunct="1"/>
            <a:r>
              <a:rPr lang="en-GB" sz="800" dirty="0"/>
              <a:t>Primary care responsibilities are as follows:</a:t>
            </a:r>
          </a:p>
          <a:p>
            <a:pPr marL="228600" indent="-228600" algn="l" defTabSz="914400" rtl="0" eaLnBrk="1" fontAlgn="t" latinLnBrk="0" hangingPunct="1">
              <a:buAutoNum type="arabicPeriod"/>
            </a:pPr>
            <a:r>
              <a:rPr lang="en-GB" sz="800" dirty="0"/>
              <a:t>To ensure all relevant staff at the practice have read and understood the protocol before referring patients</a:t>
            </a:r>
          </a:p>
          <a:p>
            <a:pPr marL="228600" indent="-228600" algn="l" defTabSz="914400" rtl="0" eaLnBrk="1" fontAlgn="t" latinLnBrk="0" hangingPunct="1">
              <a:buAutoNum type="arabicPeriod"/>
            </a:pPr>
            <a:r>
              <a:rPr lang="en-GB" sz="800" dirty="0"/>
              <a:t>To ensure patients who are referred are eligible (as per criteria) and informed (T2DR is not for everyone)</a:t>
            </a:r>
          </a:p>
          <a:p>
            <a:pPr marL="228600" indent="-228600" algn="l" defTabSz="914400" rtl="0" eaLnBrk="1" fontAlgn="t" latinLnBrk="0" hangingPunct="1">
              <a:buAutoNum type="arabicPeriod"/>
            </a:pPr>
            <a:r>
              <a:rPr lang="en-GB" sz="800" dirty="0"/>
              <a:t>Carry out 6 and 12 month reviews to measure HbA1c and review medications, and share the results with </a:t>
            </a:r>
            <a:r>
              <a:rPr lang="en-GB" sz="800" dirty="0" err="1"/>
              <a:t>Oviva</a:t>
            </a:r>
            <a:endParaRPr lang="en-GB" sz="800" dirty="0"/>
          </a:p>
          <a:p>
            <a:pPr marL="228600" indent="-228600" algn="l" defTabSz="914400" rtl="0" eaLnBrk="1" fontAlgn="t" latinLnBrk="0" hangingPunct="1">
              <a:buAutoNum type="arabicPeriod"/>
            </a:pPr>
            <a:r>
              <a:rPr lang="en-GB" sz="800" dirty="0"/>
              <a:t>To make telephone calls/appointments available within 2 weeks of request to review patient case and change medications in case of an adverse event</a:t>
            </a:r>
          </a:p>
          <a:p>
            <a:pPr marL="228600" indent="-228600" algn="l" defTabSz="914400" rtl="0" eaLnBrk="1" fontAlgn="t" latinLnBrk="0" hangingPunct="1">
              <a:buAutoNum type="arabicPeriod"/>
            </a:pPr>
            <a:r>
              <a:rPr lang="en-GB" sz="800" dirty="0"/>
              <a:t>Establish a clear channel of communication via NHSmail </a:t>
            </a:r>
          </a:p>
          <a:p>
            <a:pPr algn="ctr"/>
            <a:endParaRPr lang="en-GB" sz="800" b="1" dirty="0"/>
          </a:p>
          <a:p>
            <a:pPr algn="ctr"/>
            <a:endParaRPr lang="en-GB" sz="800" b="1" dirty="0"/>
          </a:p>
          <a:p>
            <a:pPr algn="ctr"/>
            <a:endParaRPr lang="en-GB" sz="800" b="1" dirty="0"/>
          </a:p>
          <a:p>
            <a:pPr algn="ctr"/>
            <a:endParaRPr lang="en-GB" sz="800" b="1" dirty="0"/>
          </a:p>
          <a:p>
            <a:pPr algn="ctr"/>
            <a:endParaRPr lang="en-GB" sz="800" b="1" dirty="0"/>
          </a:p>
          <a:p>
            <a:pPr algn="ctr"/>
            <a:endParaRPr lang="en-GB" sz="800" b="1" dirty="0"/>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a:p>
            <a:pPr>
              <a:lnSpc>
                <a:spcPct val="80000"/>
              </a:lnSpc>
            </a:pPr>
            <a:endParaRPr lang="en-GB" sz="800" u="sng" dirty="0">
              <a:solidFill>
                <a:srgbClr val="000000"/>
              </a:solidFill>
              <a:ea typeface="+mn-lt"/>
              <a:cs typeface="+mn-lt"/>
            </a:endParaRPr>
          </a:p>
        </p:txBody>
      </p:sp>
      <p:pic>
        <p:nvPicPr>
          <p:cNvPr id="3" name="Picture 2">
            <a:extLst>
              <a:ext uri="{FF2B5EF4-FFF2-40B4-BE49-F238E27FC236}">
                <a16:creationId xmlns:a16="http://schemas.microsoft.com/office/drawing/2014/main" id="{46DBA796-0A05-660C-6A3C-AFDBF08F879C}"/>
              </a:ext>
            </a:extLst>
          </p:cNvPr>
          <p:cNvPicPr>
            <a:picLocks noChangeAspect="1"/>
          </p:cNvPicPr>
          <p:nvPr/>
        </p:nvPicPr>
        <p:blipFill>
          <a:blip r:embed="rId9"/>
          <a:stretch>
            <a:fillRect/>
          </a:stretch>
        </p:blipFill>
        <p:spPr>
          <a:xfrm>
            <a:off x="5739760" y="5350092"/>
            <a:ext cx="2173077" cy="1472184"/>
          </a:xfrm>
          <a:prstGeom prst="rect">
            <a:avLst/>
          </a:prstGeom>
        </p:spPr>
      </p:pic>
      <p:pic>
        <p:nvPicPr>
          <p:cNvPr id="9" name="Picture 8">
            <a:extLst>
              <a:ext uri="{FF2B5EF4-FFF2-40B4-BE49-F238E27FC236}">
                <a16:creationId xmlns:a16="http://schemas.microsoft.com/office/drawing/2014/main" id="{6A4213F4-29D2-6368-5FDE-EDBF1A559214}"/>
              </a:ext>
            </a:extLst>
          </p:cNvPr>
          <p:cNvPicPr>
            <a:picLocks noChangeAspect="1"/>
          </p:cNvPicPr>
          <p:nvPr/>
        </p:nvPicPr>
        <p:blipFill>
          <a:blip r:embed="rId10"/>
          <a:stretch>
            <a:fillRect/>
          </a:stretch>
        </p:blipFill>
        <p:spPr>
          <a:xfrm>
            <a:off x="4014216" y="5248657"/>
            <a:ext cx="1701528" cy="1618956"/>
          </a:xfrm>
          <a:prstGeom prst="rect">
            <a:avLst/>
          </a:prstGeom>
        </p:spPr>
      </p:pic>
    </p:spTree>
    <p:extLst>
      <p:ext uri="{BB962C8B-B14F-4D97-AF65-F5344CB8AC3E}">
        <p14:creationId xmlns:p14="http://schemas.microsoft.com/office/powerpoint/2010/main" val="745865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796069-E490-43C8-9303-639FE29A3B60}"/>
              </a:ext>
            </a:extLst>
          </p:cNvPr>
          <p:cNvPicPr>
            <a:picLocks noChangeAspect="1"/>
          </p:cNvPicPr>
          <p:nvPr/>
        </p:nvPicPr>
        <p:blipFill rotWithShape="1">
          <a:blip r:embed="rId2"/>
          <a:srcRect l="19189" t="15280" r="16358"/>
          <a:stretch/>
        </p:blipFill>
        <p:spPr>
          <a:xfrm>
            <a:off x="126756" y="72811"/>
            <a:ext cx="973512" cy="563823"/>
          </a:xfrm>
          <a:prstGeom prst="rect">
            <a:avLst/>
          </a:prstGeom>
        </p:spPr>
      </p:pic>
      <p:cxnSp>
        <p:nvCxnSpPr>
          <p:cNvPr id="8" name="Straight Connector 7">
            <a:extLst>
              <a:ext uri="{FF2B5EF4-FFF2-40B4-BE49-F238E27FC236}">
                <a16:creationId xmlns:a16="http://schemas.microsoft.com/office/drawing/2014/main" id="{D1DB4F56-B99A-4954-A1E0-B120E96879BC}"/>
              </a:ext>
            </a:extLst>
          </p:cNvPr>
          <p:cNvCxnSpPr/>
          <p:nvPr/>
        </p:nvCxnSpPr>
        <p:spPr>
          <a:xfrm>
            <a:off x="-8221" y="599231"/>
            <a:ext cx="12192000" cy="0"/>
          </a:xfrm>
          <a:prstGeom prst="line">
            <a:avLst/>
          </a:prstGeom>
        </p:spPr>
        <p:style>
          <a:lnRef idx="3">
            <a:schemeClr val="dk1"/>
          </a:lnRef>
          <a:fillRef idx="0">
            <a:schemeClr val="dk1"/>
          </a:fillRef>
          <a:effectRef idx="2">
            <a:schemeClr val="dk1"/>
          </a:effectRef>
          <a:fontRef idx="minor">
            <a:schemeClr val="tx1"/>
          </a:fontRef>
        </p:style>
      </p:cxnSp>
      <p:pic>
        <p:nvPicPr>
          <p:cNvPr id="27" name="Picture 26" descr="Background pattern&#10;&#10;Description automatically generated with low confidence">
            <a:extLst>
              <a:ext uri="{FF2B5EF4-FFF2-40B4-BE49-F238E27FC236}">
                <a16:creationId xmlns:a16="http://schemas.microsoft.com/office/drawing/2014/main" id="{DC0EA151-E875-8405-4403-4F5F1AA4C4A6}"/>
              </a:ext>
            </a:extLst>
          </p:cNvPr>
          <p:cNvPicPr>
            <a:picLocks noChangeAspect="1"/>
          </p:cNvPicPr>
          <p:nvPr/>
        </p:nvPicPr>
        <p:blipFill rotWithShape="1">
          <a:blip r:embed="rId3">
            <a:extLst>
              <a:ext uri="{28A0092B-C50C-407E-A947-70E740481C1C}">
                <a14:useLocalDpi xmlns:a14="http://schemas.microsoft.com/office/drawing/2010/main" val="0"/>
              </a:ext>
            </a:extLst>
          </a:blip>
          <a:srcRect l="67160" t="25171"/>
          <a:stretch/>
        </p:blipFill>
        <p:spPr>
          <a:xfrm>
            <a:off x="11086011" y="72811"/>
            <a:ext cx="1077369" cy="403366"/>
          </a:xfrm>
          <a:prstGeom prst="rect">
            <a:avLst/>
          </a:prstGeom>
        </p:spPr>
      </p:pic>
      <p:sp>
        <p:nvSpPr>
          <p:cNvPr id="30" name="TextBox 29">
            <a:extLst>
              <a:ext uri="{FF2B5EF4-FFF2-40B4-BE49-F238E27FC236}">
                <a16:creationId xmlns:a16="http://schemas.microsoft.com/office/drawing/2014/main" id="{818D5AD2-6AB0-337B-9969-6B29C9B902A7}"/>
              </a:ext>
            </a:extLst>
          </p:cNvPr>
          <p:cNvSpPr txBox="1"/>
          <p:nvPr/>
        </p:nvSpPr>
        <p:spPr>
          <a:xfrm>
            <a:off x="2022765" y="84796"/>
            <a:ext cx="6755447" cy="461665"/>
          </a:xfrm>
          <a:prstGeom prst="rect">
            <a:avLst/>
          </a:prstGeom>
          <a:noFill/>
        </p:spPr>
        <p:txBody>
          <a:bodyPr wrap="square" lIns="91440" tIns="45720" rIns="91440" bIns="45720" rtlCol="0" anchor="t">
            <a:spAutoFit/>
          </a:bodyPr>
          <a:lstStyle/>
          <a:p>
            <a:pPr lvl="0" algn="ctr">
              <a:defRPr/>
            </a:pPr>
            <a:r>
              <a:rPr lang="en-GB" sz="2400" b="1" dirty="0">
                <a:solidFill>
                  <a:prstClr val="black"/>
                </a:solidFill>
              </a:rPr>
              <a:t>Other Greenwich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Weight Management Services</a:t>
            </a:r>
          </a:p>
        </p:txBody>
      </p:sp>
      <p:pic>
        <p:nvPicPr>
          <p:cNvPr id="41" name="Picture 40" descr="Background pattern&#10;&#10;Description automatically generated with low confidence">
            <a:extLst>
              <a:ext uri="{FF2B5EF4-FFF2-40B4-BE49-F238E27FC236}">
                <a16:creationId xmlns:a16="http://schemas.microsoft.com/office/drawing/2014/main" id="{039335CA-89BE-2B4A-F55B-C43BC6FF0D5C}"/>
              </a:ext>
            </a:extLst>
          </p:cNvPr>
          <p:cNvPicPr>
            <a:picLocks noChangeAspect="1"/>
          </p:cNvPicPr>
          <p:nvPr/>
        </p:nvPicPr>
        <p:blipFill rotWithShape="1">
          <a:blip r:embed="rId3">
            <a:extLst>
              <a:ext uri="{28A0092B-C50C-407E-A947-70E740481C1C}">
                <a14:useLocalDpi xmlns:a14="http://schemas.microsoft.com/office/drawing/2010/main" val="0"/>
              </a:ext>
            </a:extLst>
          </a:blip>
          <a:srcRect t="25725" r="75546" b="-2"/>
          <a:stretch/>
        </p:blipFill>
        <p:spPr>
          <a:xfrm>
            <a:off x="10211622" y="110624"/>
            <a:ext cx="802239" cy="400390"/>
          </a:xfrm>
          <a:prstGeom prst="rect">
            <a:avLst/>
          </a:prstGeom>
        </p:spPr>
      </p:pic>
      <p:sp>
        <p:nvSpPr>
          <p:cNvPr id="3" name="TextBox 2">
            <a:extLst>
              <a:ext uri="{FF2B5EF4-FFF2-40B4-BE49-F238E27FC236}">
                <a16:creationId xmlns:a16="http://schemas.microsoft.com/office/drawing/2014/main" id="{30654573-7D27-FE4A-307A-4843B4B75E34}"/>
              </a:ext>
            </a:extLst>
          </p:cNvPr>
          <p:cNvSpPr txBox="1"/>
          <p:nvPr/>
        </p:nvSpPr>
        <p:spPr>
          <a:xfrm rot="16200000">
            <a:off x="-2349096" y="3505915"/>
            <a:ext cx="5228706" cy="276999"/>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Self –referral  </a:t>
            </a:r>
          </a:p>
        </p:txBody>
      </p:sp>
      <p:sp>
        <p:nvSpPr>
          <p:cNvPr id="4" name="TextBox 3">
            <a:extLst>
              <a:ext uri="{FF2B5EF4-FFF2-40B4-BE49-F238E27FC236}">
                <a16:creationId xmlns:a16="http://schemas.microsoft.com/office/drawing/2014/main" id="{3354C42D-5CD8-D586-644A-20C57A647C17}"/>
              </a:ext>
            </a:extLst>
          </p:cNvPr>
          <p:cNvSpPr txBox="1"/>
          <p:nvPr/>
        </p:nvSpPr>
        <p:spPr>
          <a:xfrm>
            <a:off x="265256" y="783248"/>
            <a:ext cx="2620797"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Community Services</a:t>
            </a:r>
          </a:p>
        </p:txBody>
      </p:sp>
      <p:cxnSp>
        <p:nvCxnSpPr>
          <p:cNvPr id="46" name="Straight Connector 45">
            <a:extLst>
              <a:ext uri="{FF2B5EF4-FFF2-40B4-BE49-F238E27FC236}">
                <a16:creationId xmlns:a16="http://schemas.microsoft.com/office/drawing/2014/main" id="{7811AECD-FD99-174A-A6B6-92F74D8E9A64}"/>
              </a:ext>
            </a:extLst>
          </p:cNvPr>
          <p:cNvCxnSpPr>
            <a:cxnSpLocks/>
          </p:cNvCxnSpPr>
          <p:nvPr/>
        </p:nvCxnSpPr>
        <p:spPr>
          <a:xfrm>
            <a:off x="3049105" y="599231"/>
            <a:ext cx="0" cy="6255929"/>
          </a:xfrm>
          <a:prstGeom prst="line">
            <a:avLst/>
          </a:prstGeom>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7BA98704-4E2E-9566-C7D8-4AF0CC46E4DF}"/>
              </a:ext>
            </a:extLst>
          </p:cNvPr>
          <p:cNvSpPr txBox="1"/>
          <p:nvPr/>
        </p:nvSpPr>
        <p:spPr>
          <a:xfrm>
            <a:off x="644311" y="1241194"/>
            <a:ext cx="1806364"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Football Fans in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sng" strike="noStrike" kern="1200" cap="none" spc="0" normalizeH="0" baseline="0" noProof="0" dirty="0">
              <a:ln>
                <a:noFill/>
              </a:ln>
              <a:solidFill>
                <a:srgbClr val="0563C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Adults 35-64 years</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BMI ≥ 28 BMI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Waist circumference:</a:t>
            </a:r>
            <a:b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Men / 38” Women 31”</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Self-referral  </a:t>
            </a:r>
          </a:p>
        </p:txBody>
      </p:sp>
      <p:sp>
        <p:nvSpPr>
          <p:cNvPr id="48" name="TextBox 47">
            <a:extLst>
              <a:ext uri="{FF2B5EF4-FFF2-40B4-BE49-F238E27FC236}">
                <a16:creationId xmlns:a16="http://schemas.microsoft.com/office/drawing/2014/main" id="{B9145C73-FC38-FA2D-2D44-71847ACAA5D9}"/>
              </a:ext>
            </a:extLst>
          </p:cNvPr>
          <p:cNvSpPr txBox="1"/>
          <p:nvPr/>
        </p:nvSpPr>
        <p:spPr>
          <a:xfrm>
            <a:off x="613512" y="2618651"/>
            <a:ext cx="18063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Active Addicks </a:t>
            </a:r>
            <a:endPar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sng" strike="noStrike" kern="1200" cap="none" spc="0" normalizeH="0" baseline="0" noProof="0" dirty="0">
              <a:ln>
                <a:noFill/>
              </a:ln>
              <a:solidFill>
                <a:srgbClr val="0070C0"/>
              </a:solidFill>
              <a:effectLst/>
              <a:uLnTx/>
              <a:uFillTx/>
              <a:latin typeface="Calibri" panose="020F0502020204030204"/>
              <a:ea typeface="+mn-ea"/>
              <a:cs typeface="+mn-cs"/>
              <a:hlinkClick r:id="rId4"/>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Adults 18+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BMI ≥ 28 BMI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Self-referral  </a:t>
            </a:r>
          </a:p>
        </p:txBody>
      </p:sp>
      <p:sp>
        <p:nvSpPr>
          <p:cNvPr id="49" name="TextBox 48">
            <a:extLst>
              <a:ext uri="{FF2B5EF4-FFF2-40B4-BE49-F238E27FC236}">
                <a16:creationId xmlns:a16="http://schemas.microsoft.com/office/drawing/2014/main" id="{03A584D8-B4FB-902F-8F53-382E5A72B6F7}"/>
              </a:ext>
            </a:extLst>
          </p:cNvPr>
          <p:cNvSpPr txBox="1"/>
          <p:nvPr/>
        </p:nvSpPr>
        <p:spPr>
          <a:xfrm>
            <a:off x="613512" y="3675413"/>
            <a:ext cx="1806364"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Commercial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sng" strike="noStrike" kern="1200" cap="none" spc="0" normalizeH="0" baseline="0" noProof="0" dirty="0">
              <a:ln>
                <a:noFill/>
              </a:ln>
              <a:solidFill>
                <a:srgbClr val="0070C0"/>
              </a:solidFill>
              <a:effectLst/>
              <a:uLnTx/>
              <a:uFillTx/>
              <a:latin typeface="Calibri" panose="020F0502020204030204"/>
              <a:ea typeface="+mn-ea"/>
              <a:cs typeface="+mn-cs"/>
              <a:hlinkClick r:id="rId4"/>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Weight Watchers </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Slimming world </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D9F966D-F399-4ACC-3385-4882F165D3E9}"/>
              </a:ext>
            </a:extLst>
          </p:cNvPr>
          <p:cNvSpPr txBox="1"/>
          <p:nvPr/>
        </p:nvSpPr>
        <p:spPr>
          <a:xfrm>
            <a:off x="3414605" y="774409"/>
            <a:ext cx="28405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Online Resources and Apps</a:t>
            </a:r>
          </a:p>
        </p:txBody>
      </p:sp>
      <p:sp>
        <p:nvSpPr>
          <p:cNvPr id="52" name="TextBox 51">
            <a:extLst>
              <a:ext uri="{FF2B5EF4-FFF2-40B4-BE49-F238E27FC236}">
                <a16:creationId xmlns:a16="http://schemas.microsoft.com/office/drawing/2014/main" id="{9A884E7B-E79B-0B6F-DEF3-96D525B2D5CC}"/>
              </a:ext>
            </a:extLst>
          </p:cNvPr>
          <p:cNvSpPr txBox="1"/>
          <p:nvPr/>
        </p:nvSpPr>
        <p:spPr>
          <a:xfrm>
            <a:off x="3182629" y="1263840"/>
            <a:ext cx="3630628" cy="43396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Diabetes UK</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Diabetes NHS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Livewell Greenwich</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Greenwich Get Active: online platform for all physical activity in Royal Greenwich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Good Food in Greenwich: Cookery clubs, food growing and a lot more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Couch to 5k</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NHS LiveWell : Healthy Weight &amp; Exercise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4"/>
              </a:rPr>
              <a:t>NHS Better Health</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5"/>
              </a:rPr>
              <a:t>Know Diabetes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6"/>
              </a:rPr>
              <a:t>Low Carb Programme App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available via Diabetes Book and Learn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5E2B5400-25A4-F781-6E53-4617EC103671}"/>
              </a:ext>
            </a:extLst>
          </p:cNvPr>
          <p:cNvCxnSpPr>
            <a:cxnSpLocks/>
          </p:cNvCxnSpPr>
          <p:nvPr/>
        </p:nvCxnSpPr>
        <p:spPr>
          <a:xfrm>
            <a:off x="6901523" y="602071"/>
            <a:ext cx="0" cy="6255929"/>
          </a:xfrm>
          <a:prstGeom prst="line">
            <a:avLst/>
          </a:prstGeom>
        </p:spPr>
        <p:style>
          <a:lnRef idx="3">
            <a:schemeClr val="dk1"/>
          </a:lnRef>
          <a:fillRef idx="0">
            <a:schemeClr val="dk1"/>
          </a:fillRef>
          <a:effectRef idx="2">
            <a:schemeClr val="dk1"/>
          </a:effectRef>
          <a:fontRef idx="minor">
            <a:schemeClr val="tx1"/>
          </a:fontRef>
        </p:style>
      </p:cxnSp>
      <p:sp>
        <p:nvSpPr>
          <p:cNvPr id="59" name="TextBox 58">
            <a:extLst>
              <a:ext uri="{FF2B5EF4-FFF2-40B4-BE49-F238E27FC236}">
                <a16:creationId xmlns:a16="http://schemas.microsoft.com/office/drawing/2014/main" id="{887C85B2-4AAD-AF23-47AC-FE197BC44879}"/>
              </a:ext>
            </a:extLst>
          </p:cNvPr>
          <p:cNvSpPr txBox="1"/>
          <p:nvPr/>
        </p:nvSpPr>
        <p:spPr>
          <a:xfrm>
            <a:off x="61354" y="6415857"/>
            <a:ext cx="2575395" cy="369332"/>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January 2024 </a:t>
            </a:r>
          </a:p>
        </p:txBody>
      </p:sp>
      <p:sp>
        <p:nvSpPr>
          <p:cNvPr id="62" name="TextBox 61">
            <a:extLst>
              <a:ext uri="{FF2B5EF4-FFF2-40B4-BE49-F238E27FC236}">
                <a16:creationId xmlns:a16="http://schemas.microsoft.com/office/drawing/2014/main" id="{B8E4D2A4-C98C-2C8F-FBB8-B94B5FA28106}"/>
              </a:ext>
            </a:extLst>
          </p:cNvPr>
          <p:cNvSpPr txBox="1"/>
          <p:nvPr/>
        </p:nvSpPr>
        <p:spPr>
          <a:xfrm>
            <a:off x="7132872" y="753062"/>
            <a:ext cx="32906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solidFill>
                  <a:prstClr val="black"/>
                </a:solidFill>
                <a:effectLst/>
                <a:uLnTx/>
                <a:uFillTx/>
                <a:latin typeface="Calibri" panose="020F0502020204030204"/>
                <a:ea typeface="+mn-ea"/>
                <a:cs typeface="+mn-cs"/>
              </a:rPr>
              <a:t>These services a</a:t>
            </a:r>
            <a:r>
              <a:rPr lang="en-GB" sz="1200" dirty="0">
                <a:solidFill>
                  <a:prstClr val="black"/>
                </a:solidFill>
                <a:latin typeface="Calibri" panose="020F0502020204030204"/>
              </a:rPr>
              <a:t>re not incentive linked </a:t>
            </a:r>
            <a:endParaRPr kumimoji="0" lang="en-GB" sz="12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5" name="Picture 64">
            <a:extLst>
              <a:ext uri="{FF2B5EF4-FFF2-40B4-BE49-F238E27FC236}">
                <a16:creationId xmlns:a16="http://schemas.microsoft.com/office/drawing/2014/main" id="{4A22A3B0-2DFB-CAE5-F66B-BEE8A1E1F3F0}"/>
              </a:ext>
            </a:extLst>
          </p:cNvPr>
          <p:cNvPicPr>
            <a:picLocks noChangeAspect="1"/>
          </p:cNvPicPr>
          <p:nvPr/>
        </p:nvPicPr>
        <p:blipFill>
          <a:blip r:embed="rId17"/>
          <a:stretch>
            <a:fillRect/>
          </a:stretch>
        </p:blipFill>
        <p:spPr>
          <a:xfrm>
            <a:off x="824919" y="4966908"/>
            <a:ext cx="964038" cy="462054"/>
          </a:xfrm>
          <a:prstGeom prst="rect">
            <a:avLst/>
          </a:prstGeom>
        </p:spPr>
      </p:pic>
      <p:pic>
        <p:nvPicPr>
          <p:cNvPr id="67" name="Picture 66">
            <a:extLst>
              <a:ext uri="{FF2B5EF4-FFF2-40B4-BE49-F238E27FC236}">
                <a16:creationId xmlns:a16="http://schemas.microsoft.com/office/drawing/2014/main" id="{E99A47F8-B3E6-C346-C307-3E5BDF375B03}"/>
              </a:ext>
            </a:extLst>
          </p:cNvPr>
          <p:cNvPicPr>
            <a:picLocks noChangeAspect="1"/>
          </p:cNvPicPr>
          <p:nvPr/>
        </p:nvPicPr>
        <p:blipFill>
          <a:blip r:embed="rId18"/>
          <a:stretch>
            <a:fillRect/>
          </a:stretch>
        </p:blipFill>
        <p:spPr>
          <a:xfrm>
            <a:off x="764477" y="4237025"/>
            <a:ext cx="1166404" cy="386174"/>
          </a:xfrm>
          <a:prstGeom prst="rect">
            <a:avLst/>
          </a:prstGeom>
        </p:spPr>
      </p:pic>
    </p:spTree>
    <p:extLst>
      <p:ext uri="{BB962C8B-B14F-4D97-AF65-F5344CB8AC3E}">
        <p14:creationId xmlns:p14="http://schemas.microsoft.com/office/powerpoint/2010/main" val="2132254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1D960-8A6B-EBAC-FAFA-7FB7427FBF1B}"/>
              </a:ext>
            </a:extLst>
          </p:cNvPr>
          <p:cNvPicPr>
            <a:picLocks noChangeAspect="1"/>
          </p:cNvPicPr>
          <p:nvPr/>
        </p:nvPicPr>
        <p:blipFill>
          <a:blip r:embed="rId2"/>
          <a:stretch>
            <a:fillRect/>
          </a:stretch>
        </p:blipFill>
        <p:spPr>
          <a:xfrm>
            <a:off x="704850" y="424469"/>
            <a:ext cx="10501384" cy="5852506"/>
          </a:xfrm>
          <a:prstGeom prst="rect">
            <a:avLst/>
          </a:prstGeom>
        </p:spPr>
      </p:pic>
    </p:spTree>
    <p:extLst>
      <p:ext uri="{BB962C8B-B14F-4D97-AF65-F5344CB8AC3E}">
        <p14:creationId xmlns:p14="http://schemas.microsoft.com/office/powerpoint/2010/main" val="34234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ECBE4-C601-A551-9CDA-16779CE09631}"/>
              </a:ext>
            </a:extLst>
          </p:cNvPr>
          <p:cNvPicPr>
            <a:picLocks noChangeAspect="1"/>
          </p:cNvPicPr>
          <p:nvPr/>
        </p:nvPicPr>
        <p:blipFill>
          <a:blip r:embed="rId2"/>
          <a:stretch>
            <a:fillRect/>
          </a:stretch>
        </p:blipFill>
        <p:spPr>
          <a:xfrm>
            <a:off x="504825" y="337896"/>
            <a:ext cx="10972800" cy="6066358"/>
          </a:xfrm>
          <a:prstGeom prst="rect">
            <a:avLst/>
          </a:prstGeom>
        </p:spPr>
      </p:pic>
    </p:spTree>
    <p:extLst>
      <p:ext uri="{BB962C8B-B14F-4D97-AF65-F5344CB8AC3E}">
        <p14:creationId xmlns:p14="http://schemas.microsoft.com/office/powerpoint/2010/main" val="1113464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23A92-516F-9AE2-7363-456229394513}"/>
              </a:ext>
            </a:extLst>
          </p:cNvPr>
          <p:cNvPicPr>
            <a:picLocks noChangeAspect="1"/>
          </p:cNvPicPr>
          <p:nvPr/>
        </p:nvPicPr>
        <p:blipFill>
          <a:blip r:embed="rId2"/>
          <a:stretch>
            <a:fillRect/>
          </a:stretch>
        </p:blipFill>
        <p:spPr>
          <a:xfrm>
            <a:off x="504824" y="337895"/>
            <a:ext cx="10949323" cy="6053379"/>
          </a:xfrm>
          <a:prstGeom prst="rect">
            <a:avLst/>
          </a:prstGeom>
        </p:spPr>
      </p:pic>
    </p:spTree>
    <p:extLst>
      <p:ext uri="{BB962C8B-B14F-4D97-AF65-F5344CB8AC3E}">
        <p14:creationId xmlns:p14="http://schemas.microsoft.com/office/powerpoint/2010/main" val="2418564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1FB1B-3B83-6D68-BBDE-D2634A992FB1}"/>
              </a:ext>
            </a:extLst>
          </p:cNvPr>
          <p:cNvPicPr>
            <a:picLocks noChangeAspect="1"/>
          </p:cNvPicPr>
          <p:nvPr/>
        </p:nvPicPr>
        <p:blipFill>
          <a:blip r:embed="rId2"/>
          <a:stretch>
            <a:fillRect/>
          </a:stretch>
        </p:blipFill>
        <p:spPr>
          <a:xfrm>
            <a:off x="704850" y="375759"/>
            <a:ext cx="10953750" cy="6203581"/>
          </a:xfrm>
          <a:prstGeom prst="rect">
            <a:avLst/>
          </a:prstGeom>
        </p:spPr>
      </p:pic>
    </p:spTree>
    <p:extLst>
      <p:ext uri="{BB962C8B-B14F-4D97-AF65-F5344CB8AC3E}">
        <p14:creationId xmlns:p14="http://schemas.microsoft.com/office/powerpoint/2010/main" val="124928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009775" y="342900"/>
            <a:ext cx="9877425" cy="676273"/>
          </a:xfrm>
        </p:spPr>
        <p:txBody>
          <a:bodyPr vert="horz" lIns="91440" tIns="45720" rIns="91440" bIns="45720" rtlCol="0" anchor="ctr">
            <a:normAutofit/>
          </a:bodyPr>
          <a:lstStyle/>
          <a:p>
            <a:pPr algn="l"/>
            <a:r>
              <a:rPr lang="en-US" dirty="0"/>
              <a:t>NHSE Digital Weight Management Programme</a:t>
            </a:r>
          </a:p>
        </p:txBody>
      </p:sp>
      <p:pic>
        <p:nvPicPr>
          <p:cNvPr id="5" name="Picture 4">
            <a:extLst>
              <a:ext uri="{FF2B5EF4-FFF2-40B4-BE49-F238E27FC236}">
                <a16:creationId xmlns:a16="http://schemas.microsoft.com/office/drawing/2014/main" id="{2C86D65D-EF86-9BAA-176F-1E9EC81F14F9}"/>
              </a:ext>
            </a:extLst>
          </p:cNvPr>
          <p:cNvPicPr>
            <a:picLocks noChangeAspect="1"/>
          </p:cNvPicPr>
          <p:nvPr/>
        </p:nvPicPr>
        <p:blipFill rotWithShape="1">
          <a:blip r:embed="rId2"/>
          <a:srcRect l="6488" r="4125"/>
          <a:stretch/>
        </p:blipFill>
        <p:spPr>
          <a:xfrm>
            <a:off x="21" y="0"/>
            <a:ext cx="1943079" cy="635635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1876424" y="1019174"/>
            <a:ext cx="10144125" cy="5029201"/>
          </a:xfrm>
        </p:spPr>
        <p:txBody>
          <a:bodyPr vert="horz" lIns="91440" tIns="45720" rIns="91440" bIns="45720" rtlCol="0" anchor="t">
            <a:normAutofit/>
          </a:bodyPr>
          <a:lstStyle/>
          <a:p>
            <a:pPr marL="0" fontAlgn="base"/>
            <a:endParaRPr lang="en-US" sz="500" b="0" i="0" dirty="0">
              <a:solidFill>
                <a:schemeClr val="tx1"/>
              </a:solidFill>
              <a:effectLst/>
              <a:latin typeface="+mn-lt"/>
              <a:cs typeface="+mn-cs"/>
            </a:endParaRPr>
          </a:p>
          <a:p>
            <a:pPr marL="0" indent="0" fontAlgn="base">
              <a:lnSpc>
                <a:spcPct val="110000"/>
              </a:lnSpc>
              <a:buNone/>
            </a:pPr>
            <a:r>
              <a:rPr lang="en-US" sz="1800" dirty="0">
                <a:solidFill>
                  <a:srgbClr val="212B32"/>
                </a:solidFill>
              </a:rPr>
              <a:t>The NHS Digital Weight Management Programme supports the delivery of the NHS Long Term Plan commitments relating to obesity,  focusing on weight management to support people living with obesity who also have a diagnosis of diabetes, hypertension or both. Obesity is a serious health concern that increases the risks of many other health conditions, including Type 2 diabetes, cardiovascular disease, joint problems, mental health problems and some cancers.</a:t>
            </a:r>
          </a:p>
          <a:p>
            <a:pPr marL="0" indent="0" fontAlgn="base">
              <a:lnSpc>
                <a:spcPct val="110000"/>
              </a:lnSpc>
              <a:buNone/>
            </a:pPr>
            <a:r>
              <a:rPr lang="en-US" sz="1800" dirty="0">
                <a:solidFill>
                  <a:srgbClr val="212B32"/>
                </a:solidFill>
              </a:rPr>
              <a:t>The NHS Digital Weight Management Programme provides weight management services flexibly, without the need for people to travel. Evidence from the NHS Digital Diabetes Prevention Programme shows that digital and remote weight management services are more likely to be accessed by younger (working age) people whilst maintaining comparable results to face-to-face weight management services.</a:t>
            </a:r>
          </a:p>
          <a:p>
            <a:pPr marL="0" indent="0" fontAlgn="base">
              <a:lnSpc>
                <a:spcPct val="110000"/>
              </a:lnSpc>
              <a:buNone/>
            </a:pPr>
            <a:r>
              <a:rPr lang="en-US" sz="1800" dirty="0">
                <a:solidFill>
                  <a:srgbClr val="212B32"/>
                </a:solidFill>
              </a:rPr>
              <a:t>The </a:t>
            </a:r>
            <a:r>
              <a:rPr lang="en-US" sz="1800" dirty="0" err="1">
                <a:solidFill>
                  <a:srgbClr val="212B32"/>
                </a:solidFill>
              </a:rPr>
              <a:t>programme</a:t>
            </a:r>
            <a:r>
              <a:rPr lang="en-US" sz="1800" dirty="0">
                <a:solidFill>
                  <a:srgbClr val="212B32"/>
                </a:solidFill>
              </a:rPr>
              <a:t> has been designed to offer service users a </a:t>
            </a:r>
            <a:r>
              <a:rPr lang="en-US" sz="1800" dirty="0" err="1">
                <a:solidFill>
                  <a:srgbClr val="212B32"/>
                </a:solidFill>
              </a:rPr>
              <a:t>personalised</a:t>
            </a:r>
            <a:r>
              <a:rPr lang="en-US" sz="1800" dirty="0">
                <a:solidFill>
                  <a:srgbClr val="212B32"/>
                </a:solidFill>
              </a:rPr>
              <a:t> level of intervention to support them manage their weight, improve quality of life and improve longer term health outcomes. It works alongside and does not replace existing weight management services funded by local authorities.</a:t>
            </a:r>
          </a:p>
          <a:p>
            <a:pPr fontAlgn="base"/>
            <a:endParaRPr lang="en-US" sz="500" b="0" i="0" dirty="0">
              <a:solidFill>
                <a:schemeClr val="tx1"/>
              </a:solidFill>
              <a:effectLst/>
              <a:latin typeface="+mn-lt"/>
              <a:cs typeface="+mn-cs"/>
            </a:endParaRPr>
          </a:p>
          <a:p>
            <a:pPr marL="0"/>
            <a:endParaRPr lang="en-US" sz="500" dirty="0">
              <a:solidFill>
                <a:schemeClr val="tx1"/>
              </a:solidFill>
              <a:latin typeface="+mn-lt"/>
              <a:cs typeface="+mn-cs"/>
            </a:endParaRP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a:xfrm>
            <a:off x="8610600" y="6356350"/>
            <a:ext cx="2743200" cy="365125"/>
          </a:xfrm>
        </p:spPr>
        <p:txBody>
          <a:bodyPr vert="horz" lIns="91440" tIns="45720" rIns="91440" bIns="45720" rtlCol="0" anchor="ctr">
            <a:normAutofit/>
          </a:bodyPr>
          <a:lstStyle/>
          <a:p>
            <a:pPr>
              <a:spcAft>
                <a:spcPts val="600"/>
              </a:spcAft>
              <a:defRPr/>
            </a:pPr>
            <a:fld id="{9C23DAE3-29EA-6B48-8B9F-DAC09DE37D5A}" type="slidenum">
              <a:rPr lang="en-US" sz="1000" b="0">
                <a:solidFill>
                  <a:prstClr val="black">
                    <a:tint val="75000"/>
                  </a:prstClr>
                </a:solidFill>
                <a:latin typeface="Calibri" panose="020F0502020204030204"/>
                <a:cs typeface="+mn-cs"/>
              </a:rPr>
              <a:pPr>
                <a:spcAft>
                  <a:spcPts val="600"/>
                </a:spcAft>
                <a:defRPr/>
              </a:pPr>
              <a:t>57</a:t>
            </a:fld>
            <a:endParaRPr lang="en-US" sz="1000" b="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301095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normAutofit fontScale="90000"/>
          </a:bodyPr>
          <a:lstStyle/>
          <a:p>
            <a:r>
              <a:rPr lang="en-GB" dirty="0"/>
              <a:t>NHSE Digital Weight Management Programme</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58</a:t>
            </a:fld>
            <a:endParaRPr lang="en-US"/>
          </a:p>
        </p:txBody>
      </p:sp>
      <p:sp>
        <p:nvSpPr>
          <p:cNvPr id="5" name="Content Placeholder 4">
            <a:extLst>
              <a:ext uri="{FF2B5EF4-FFF2-40B4-BE49-F238E27FC236}">
                <a16:creationId xmlns:a16="http://schemas.microsoft.com/office/drawing/2014/main" id="{F682AAEB-5BC0-2B37-FB2F-6C965BA69B94}"/>
              </a:ext>
            </a:extLst>
          </p:cNvPr>
          <p:cNvSpPr>
            <a:spLocks noGrp="1"/>
          </p:cNvSpPr>
          <p:nvPr>
            <p:ph sz="quarter" idx="14"/>
          </p:nvPr>
        </p:nvSpPr>
        <p:spPr/>
        <p:txBody>
          <a:bodyPr>
            <a:normAutofit fontScale="77500" lnSpcReduction="20000"/>
          </a:bodyPr>
          <a:lstStyle/>
          <a:p>
            <a:pPr marL="0" indent="0" fontAlgn="base">
              <a:buNone/>
            </a:pPr>
            <a:r>
              <a:rPr lang="en-US" sz="2400" b="1" dirty="0">
                <a:solidFill>
                  <a:srgbClr val="212B32"/>
                </a:solidFill>
              </a:rPr>
              <a:t>Who can be referred?</a:t>
            </a:r>
          </a:p>
          <a:p>
            <a:pPr marL="0" indent="0" fontAlgn="base">
              <a:buNone/>
            </a:pPr>
            <a:r>
              <a:rPr lang="en-US" sz="2400" dirty="0">
                <a:solidFill>
                  <a:srgbClr val="212B32"/>
                </a:solidFill>
              </a:rPr>
              <a:t>Referrals to the </a:t>
            </a:r>
            <a:r>
              <a:rPr lang="en-US" sz="2400" dirty="0" err="1">
                <a:solidFill>
                  <a:srgbClr val="212B32"/>
                </a:solidFill>
              </a:rPr>
              <a:t>programme</a:t>
            </a:r>
            <a:r>
              <a:rPr lang="en-US" sz="2400" dirty="0">
                <a:solidFill>
                  <a:srgbClr val="212B32"/>
                </a:solidFill>
              </a:rPr>
              <a:t> are only for people that meet the following criteria:</a:t>
            </a:r>
          </a:p>
          <a:p>
            <a:pPr marL="0" fontAlgn="base"/>
            <a:r>
              <a:rPr lang="en-US" sz="2400" dirty="0">
                <a:solidFill>
                  <a:srgbClr val="212B32"/>
                </a:solidFill>
              </a:rPr>
              <a:t>are over the age of 18</a:t>
            </a:r>
          </a:p>
          <a:p>
            <a:pPr marL="0" fontAlgn="base"/>
            <a:r>
              <a:rPr lang="en-US" sz="2400" dirty="0">
                <a:solidFill>
                  <a:srgbClr val="212B32"/>
                </a:solidFill>
              </a:rPr>
              <a:t>have a body mass index (BMI) of 30 or more (adjusted to ≥27.5 for people from black, Asian and ethnic minority  backgrounds)</a:t>
            </a:r>
          </a:p>
          <a:p>
            <a:pPr marL="0" fontAlgn="base"/>
            <a:r>
              <a:rPr lang="en-US" sz="2400" dirty="0">
                <a:solidFill>
                  <a:srgbClr val="212B32"/>
                </a:solidFill>
              </a:rPr>
              <a:t>have a diagnosis of diabetes (type 1 or type 2), hypertension or both.</a:t>
            </a:r>
          </a:p>
          <a:p>
            <a:pPr marL="0" indent="0" fontAlgn="base">
              <a:buNone/>
            </a:pPr>
            <a:r>
              <a:rPr lang="en-US" sz="2400" b="1" dirty="0">
                <a:solidFill>
                  <a:srgbClr val="212B32"/>
                </a:solidFill>
              </a:rPr>
              <a:t>Who cannot be referred?</a:t>
            </a:r>
          </a:p>
          <a:p>
            <a:pPr marL="0" fontAlgn="base"/>
            <a:r>
              <a:rPr lang="en-US" sz="2400" dirty="0">
                <a:solidFill>
                  <a:srgbClr val="212B32"/>
                </a:solidFill>
              </a:rPr>
              <a:t>Any person that meets any of the following exclusion criteria should not be referred to the </a:t>
            </a:r>
            <a:r>
              <a:rPr lang="en-US" sz="2400" dirty="0" err="1">
                <a:solidFill>
                  <a:srgbClr val="212B32"/>
                </a:solidFill>
              </a:rPr>
              <a:t>programme</a:t>
            </a:r>
            <a:r>
              <a:rPr lang="en-US" sz="2400" dirty="0">
                <a:solidFill>
                  <a:srgbClr val="212B32"/>
                </a:solidFill>
              </a:rPr>
              <a:t>:</a:t>
            </a:r>
          </a:p>
          <a:p>
            <a:pPr marL="0" fontAlgn="base"/>
            <a:r>
              <a:rPr lang="en-US" sz="2400" dirty="0">
                <a:solidFill>
                  <a:srgbClr val="212B32"/>
                </a:solidFill>
              </a:rPr>
              <a:t>recorded as having moderate or severe frailty</a:t>
            </a:r>
          </a:p>
          <a:p>
            <a:pPr marL="0" fontAlgn="base"/>
            <a:r>
              <a:rPr lang="en-US" sz="2400" dirty="0">
                <a:solidFill>
                  <a:srgbClr val="212B32"/>
                </a:solidFill>
              </a:rPr>
              <a:t>is pregnant</a:t>
            </a:r>
          </a:p>
          <a:p>
            <a:pPr marL="0" fontAlgn="base"/>
            <a:r>
              <a:rPr lang="en-US" sz="2400" dirty="0">
                <a:solidFill>
                  <a:srgbClr val="212B32"/>
                </a:solidFill>
              </a:rPr>
              <a:t>has an active eating disorder</a:t>
            </a:r>
          </a:p>
          <a:p>
            <a:pPr marL="0" fontAlgn="base"/>
            <a:r>
              <a:rPr lang="en-US" sz="2400" dirty="0">
                <a:solidFill>
                  <a:srgbClr val="212B32"/>
                </a:solidFill>
              </a:rPr>
              <a:t>has had bariatric surgery in the last two years</a:t>
            </a:r>
          </a:p>
          <a:p>
            <a:pPr marL="0" fontAlgn="base"/>
            <a:r>
              <a:rPr lang="en-US" sz="2400" dirty="0">
                <a:solidFill>
                  <a:srgbClr val="212B32"/>
                </a:solidFill>
              </a:rPr>
              <a:t>people for whom a weight management </a:t>
            </a:r>
            <a:r>
              <a:rPr lang="en-US" sz="2400" dirty="0" err="1">
                <a:solidFill>
                  <a:srgbClr val="212B32"/>
                </a:solidFill>
              </a:rPr>
              <a:t>programme</a:t>
            </a:r>
            <a:r>
              <a:rPr lang="en-US" sz="2400" dirty="0">
                <a:solidFill>
                  <a:srgbClr val="212B32"/>
                </a:solidFill>
              </a:rPr>
              <a:t> is considered to pose greater risk of harm than benefit.</a:t>
            </a:r>
          </a:p>
          <a:p>
            <a:pPr marL="0" indent="0" fontAlgn="base">
              <a:buNone/>
            </a:pPr>
            <a:r>
              <a:rPr lang="en-US" sz="2400" dirty="0">
                <a:solidFill>
                  <a:srgbClr val="212B32"/>
                </a:solidFill>
              </a:rPr>
              <a:t>For people aged over 80 years old, the referrer will need to confirm on the referral form that a weight management </a:t>
            </a:r>
            <a:r>
              <a:rPr lang="en-US" sz="2400" dirty="0" err="1">
                <a:solidFill>
                  <a:srgbClr val="212B32"/>
                </a:solidFill>
              </a:rPr>
              <a:t>programme</a:t>
            </a:r>
            <a:r>
              <a:rPr lang="en-US" sz="2400" dirty="0">
                <a:solidFill>
                  <a:srgbClr val="212B32"/>
                </a:solidFill>
              </a:rPr>
              <a:t> is considered likely to pose greater benefit than harm.</a:t>
            </a:r>
          </a:p>
          <a:p>
            <a:pPr marL="0" indent="0">
              <a:buNone/>
            </a:pPr>
            <a:endParaRPr lang="en-GB" dirty="0"/>
          </a:p>
        </p:txBody>
      </p:sp>
    </p:spTree>
    <p:extLst>
      <p:ext uri="{BB962C8B-B14F-4D97-AF65-F5344CB8AC3E}">
        <p14:creationId xmlns:p14="http://schemas.microsoft.com/office/powerpoint/2010/main" val="3555571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616E558-CDFC-E782-B371-030C9CA95B62}"/>
              </a:ext>
            </a:extLst>
          </p:cNvPr>
          <p:cNvPicPr>
            <a:picLocks noGrp="1" noChangeAspect="1"/>
          </p:cNvPicPr>
          <p:nvPr>
            <p:ph sz="quarter" idx="14"/>
          </p:nvPr>
        </p:nvPicPr>
        <p:blipFill>
          <a:blip r:embed="rId2"/>
          <a:stretch>
            <a:fillRect/>
          </a:stretch>
        </p:blipFill>
        <p:spPr>
          <a:xfrm>
            <a:off x="778669" y="1614488"/>
            <a:ext cx="10477500" cy="4448175"/>
          </a:xfrm>
        </p:spPr>
      </p:pic>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normAutofit fontScale="90000"/>
          </a:bodyPr>
          <a:lstStyle/>
          <a:p>
            <a:r>
              <a:rPr lang="en-GB" dirty="0"/>
              <a:t>NHSE Digital Weight Management Programme</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59</a:t>
            </a:fld>
            <a:endParaRPr lang="en-US"/>
          </a:p>
        </p:txBody>
      </p:sp>
    </p:spTree>
    <p:extLst>
      <p:ext uri="{BB962C8B-B14F-4D97-AF65-F5344CB8AC3E}">
        <p14:creationId xmlns:p14="http://schemas.microsoft.com/office/powerpoint/2010/main" val="6650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rmAutofit fontScale="25000" lnSpcReduction="20000"/>
          </a:bodyPr>
          <a:lstStyle/>
          <a:p>
            <a:pPr marL="0" indent="0" algn="ctr">
              <a:buNone/>
            </a:pPr>
            <a:endParaRPr lang="en-GB" sz="7000"/>
          </a:p>
          <a:p>
            <a:pPr marL="0" indent="0" algn="ctr">
              <a:buNone/>
            </a:pPr>
            <a:r>
              <a:rPr lang="en-GB" sz="18500" dirty="0"/>
              <a:t>Cardiology – </a:t>
            </a:r>
          </a:p>
          <a:p>
            <a:pPr marL="0" indent="0" algn="ctr">
              <a:buNone/>
            </a:pPr>
            <a:r>
              <a:rPr lang="en-GB" sz="18500" dirty="0"/>
              <a:t>General Information</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6</a:t>
            </a:fld>
            <a:endParaRPr lang="en-GB"/>
          </a:p>
        </p:txBody>
      </p:sp>
    </p:spTree>
    <p:extLst>
      <p:ext uri="{BB962C8B-B14F-4D97-AF65-F5344CB8AC3E}">
        <p14:creationId xmlns:p14="http://schemas.microsoft.com/office/powerpoint/2010/main" val="1406609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9C40D4-4C0E-A946-0350-A3DF239F086D}"/>
              </a:ext>
            </a:extLst>
          </p:cNvPr>
          <p:cNvSpPr txBox="1">
            <a:spLocks/>
          </p:cNvSpPr>
          <p:nvPr/>
        </p:nvSpPr>
        <p:spPr>
          <a:xfrm>
            <a:off x="241375" y="172814"/>
            <a:ext cx="11771759" cy="604029"/>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Greenwich Children and Young People weight management pathway (4-17 years)</a:t>
            </a:r>
          </a:p>
        </p:txBody>
      </p:sp>
      <p:sp>
        <p:nvSpPr>
          <p:cNvPr id="5" name="Subtitle 2">
            <a:extLst>
              <a:ext uri="{FF2B5EF4-FFF2-40B4-BE49-F238E27FC236}">
                <a16:creationId xmlns:a16="http://schemas.microsoft.com/office/drawing/2014/main" id="{E7F0FE27-9F04-51C9-99AA-F5B36AEC7833}"/>
              </a:ext>
            </a:extLst>
          </p:cNvPr>
          <p:cNvSpPr txBox="1">
            <a:spLocks/>
          </p:cNvSpPr>
          <p:nvPr/>
        </p:nvSpPr>
        <p:spPr>
          <a:xfrm>
            <a:off x="143785" y="759904"/>
            <a:ext cx="11812252" cy="297109"/>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Calculate CYP BMI centile by measuring height (m) and weight (kg)</a:t>
            </a:r>
            <a:r>
              <a:rPr lang="en-GB" sz="1000" dirty="0">
                <a:hlinkClick r:id="rId2"/>
              </a:rPr>
              <a:t> BMI calculator | Check your BMI - NHS | Please fill in your details (www.nhs.uk)</a:t>
            </a:r>
            <a:endParaRPr lang="en-GB" sz="1200" dirty="0"/>
          </a:p>
          <a:p>
            <a:endParaRPr lang="en-GB" sz="1200" dirty="0"/>
          </a:p>
        </p:txBody>
      </p:sp>
      <p:sp>
        <p:nvSpPr>
          <p:cNvPr id="6" name="TextBox 5">
            <a:extLst>
              <a:ext uri="{FF2B5EF4-FFF2-40B4-BE49-F238E27FC236}">
                <a16:creationId xmlns:a16="http://schemas.microsoft.com/office/drawing/2014/main" id="{91AF4447-9878-3D5A-7817-E87988460740}"/>
              </a:ext>
            </a:extLst>
          </p:cNvPr>
          <p:cNvSpPr txBox="1"/>
          <p:nvPr/>
        </p:nvSpPr>
        <p:spPr>
          <a:xfrm>
            <a:off x="152228" y="1225318"/>
            <a:ext cx="11798397" cy="723916"/>
          </a:xfrm>
          <a:prstGeom prst="rect">
            <a:avLst/>
          </a:prstGeom>
          <a:solidFill>
            <a:schemeClr val="accent2">
              <a:lumMod val="20000"/>
              <a:lumOff val="80000"/>
            </a:schemeClr>
          </a:solidFill>
        </p:spPr>
        <p:txBody>
          <a:bodyPr wrap="square" rtlCol="0">
            <a:spAutoFit/>
          </a:bodyPr>
          <a:lstStyle/>
          <a:p>
            <a:r>
              <a:rPr lang="en-GB" sz="1200" b="1" dirty="0"/>
              <a:t>UNIVERSAL Support / Tier 1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effectLst/>
                <a:uLnTx/>
                <a:uFillTx/>
                <a:ea typeface="+mn-ea"/>
                <a:cs typeface="+mn-cs"/>
              </a:rPr>
              <a:t>Provide information about the benefits of healthy eating and physical activity, share details of </a:t>
            </a:r>
            <a:r>
              <a:rPr lang="en-GB" sz="1200" b="1" dirty="0">
                <a:hlinkClick r:id="rId3"/>
              </a:rPr>
              <a:t>Greenwich Get Active</a:t>
            </a:r>
            <a:r>
              <a:rPr lang="en-GB" sz="1200" b="1" dirty="0"/>
              <a:t> </a:t>
            </a:r>
            <a:r>
              <a:rPr lang="en-GB" sz="1200" dirty="0"/>
              <a:t>and </a:t>
            </a:r>
            <a:r>
              <a:rPr kumimoji="0" lang="en-GB" sz="1200" i="0" u="none" strike="noStrike" kern="1200" cap="none" spc="0" normalizeH="0" baseline="0" noProof="0" dirty="0">
                <a:ln>
                  <a:noFill/>
                </a:ln>
                <a:effectLst/>
                <a:uLnTx/>
                <a:uFillTx/>
                <a:ea typeface="+mn-ea"/>
                <a:cs typeface="+mn-cs"/>
              </a:rPr>
              <a:t> </a:t>
            </a:r>
            <a:r>
              <a:rPr lang="en-GB" sz="1200" b="1" dirty="0">
                <a:solidFill>
                  <a:schemeClr val="accent1"/>
                </a:solidFill>
                <a:hlinkClick r:id="rId4">
                  <a:extLst>
                    <a:ext uri="{A12FA001-AC4F-418D-AE19-62706E023703}">
                      <ahyp:hlinkClr xmlns:ahyp="http://schemas.microsoft.com/office/drawing/2018/hyperlinkcolor" val="tx"/>
                    </a:ext>
                  </a:extLst>
                </a:hlinkClick>
              </a:rPr>
              <a:t>Cookery clubs</a:t>
            </a:r>
            <a:r>
              <a:rPr lang="en-GB" sz="1200" b="1" dirty="0">
                <a:solidFill>
                  <a:schemeClr val="accent1"/>
                </a:solidFill>
              </a:rPr>
              <a:t> </a:t>
            </a:r>
            <a:endParaRPr kumimoji="0" lang="en-GB" sz="1200" b="1" i="0" u="sng" strike="noStrike" kern="1200" cap="none" spc="0" normalizeH="0" baseline="0" noProof="0" dirty="0">
              <a:ln>
                <a:noFill/>
              </a:ln>
              <a:solidFill>
                <a:schemeClr val="accent1"/>
              </a:solidFill>
              <a:effectLst/>
              <a:uLnTx/>
              <a:uFillTx/>
              <a:ea typeface="+mn-ea"/>
              <a:cs typeface="+mn-cs"/>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effectLst/>
                <a:uLnTx/>
                <a:uFillTx/>
                <a:ea typeface="+mn-ea"/>
                <a:cs typeface="+mn-cs"/>
              </a:rPr>
              <a:t>Provide contact details of </a:t>
            </a:r>
            <a:r>
              <a:rPr kumimoji="0" lang="en-GB" sz="1200" b="1" i="0" u="none" strike="noStrike" kern="1200" cap="none" spc="0" normalizeH="0" baseline="0" noProof="0" dirty="0">
                <a:ln>
                  <a:noFill/>
                </a:ln>
                <a:effectLst/>
                <a:uLnTx/>
                <a:uFillTx/>
                <a:ea typeface="+mn-ea"/>
                <a:cs typeface="+mn-cs"/>
                <a:hlinkClick r:id="rId5"/>
              </a:rPr>
              <a:t>Young Greenwich </a:t>
            </a:r>
            <a:r>
              <a:rPr kumimoji="0" lang="en-GB" sz="1200" b="0" i="0" u="none" strike="noStrike" kern="1200" cap="none" spc="0" normalizeH="0" baseline="0" noProof="0" dirty="0">
                <a:ln>
                  <a:noFill/>
                </a:ln>
                <a:effectLst/>
                <a:uLnTx/>
                <a:uFillTx/>
                <a:ea typeface="+mn-ea"/>
                <a:cs typeface="+mn-cs"/>
              </a:rPr>
              <a:t>school nursing team and </a:t>
            </a:r>
            <a:r>
              <a:rPr lang="en-GB" sz="1200" b="1" dirty="0">
                <a:solidFill>
                  <a:schemeClr val="accent1"/>
                </a:solidFill>
                <a:hlinkClick r:id="rId6">
                  <a:extLst>
                    <a:ext uri="{A12FA001-AC4F-418D-AE19-62706E023703}">
                      <ahyp:hlinkClr xmlns:ahyp="http://schemas.microsoft.com/office/drawing/2018/hyperlinkcolor" val="tx"/>
                    </a:ext>
                  </a:extLst>
                </a:hlinkClick>
              </a:rPr>
              <a:t>Livewell Greenwich</a:t>
            </a:r>
            <a:r>
              <a:rPr lang="en-GB" sz="1200" b="1" dirty="0">
                <a:hlinkClick r:id="rId6">
                  <a:extLst>
                    <a:ext uri="{A12FA001-AC4F-418D-AE19-62706E023703}">
                      <ahyp:hlinkClr xmlns:ahyp="http://schemas.microsoft.com/office/drawing/2018/hyperlinkcolor" val="tx"/>
                    </a:ext>
                  </a:extLst>
                </a:hlinkClick>
              </a:rPr>
              <a:t>: </a:t>
            </a:r>
            <a:r>
              <a:rPr kumimoji="0" lang="en-GB" sz="1200" b="0" i="0" u="none" strike="noStrike" kern="1200" cap="none" spc="0" normalizeH="0" baseline="0" noProof="0" dirty="0">
                <a:ln>
                  <a:noFill/>
                </a:ln>
                <a:effectLst/>
                <a:uLnTx/>
                <a:uFillTx/>
                <a:ea typeface="+mn-ea"/>
                <a:cs typeface="+mn-cs"/>
              </a:rPr>
              <a:t>when they are ready to change / take action</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effectLst/>
                <a:uLnTx/>
                <a:uFillTx/>
                <a:ea typeface="+mn-ea"/>
                <a:cs typeface="+mn-cs"/>
              </a:rPr>
              <a:t>Review at the next point of contact</a:t>
            </a:r>
          </a:p>
        </p:txBody>
      </p:sp>
      <p:sp>
        <p:nvSpPr>
          <p:cNvPr id="8" name="TextBox 7">
            <a:extLst>
              <a:ext uri="{FF2B5EF4-FFF2-40B4-BE49-F238E27FC236}">
                <a16:creationId xmlns:a16="http://schemas.microsoft.com/office/drawing/2014/main" id="{03449C7B-F73F-C344-B356-99DE2292417E}"/>
              </a:ext>
            </a:extLst>
          </p:cNvPr>
          <p:cNvSpPr txBox="1"/>
          <p:nvPr/>
        </p:nvSpPr>
        <p:spPr>
          <a:xfrm>
            <a:off x="164134" y="1997984"/>
            <a:ext cx="3023683" cy="313730"/>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GB" sz="1400">
                <a:solidFill>
                  <a:schemeClr val="bg1"/>
                </a:solidFill>
              </a:rPr>
              <a:t>Tier 2 weight management services </a:t>
            </a:r>
          </a:p>
        </p:txBody>
      </p:sp>
      <p:sp>
        <p:nvSpPr>
          <p:cNvPr id="9" name="TextBox 8">
            <a:extLst>
              <a:ext uri="{FF2B5EF4-FFF2-40B4-BE49-F238E27FC236}">
                <a16:creationId xmlns:a16="http://schemas.microsoft.com/office/drawing/2014/main" id="{822C53B1-6BFF-6AEB-86DD-6D0DD656EAF7}"/>
              </a:ext>
            </a:extLst>
          </p:cNvPr>
          <p:cNvSpPr txBox="1"/>
          <p:nvPr/>
        </p:nvSpPr>
        <p:spPr>
          <a:xfrm>
            <a:off x="3321136" y="1997984"/>
            <a:ext cx="8691998" cy="313730"/>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GB" sz="1400" dirty="0">
                <a:solidFill>
                  <a:schemeClr val="bg1"/>
                </a:solidFill>
              </a:rPr>
              <a:t>Tier 3 weight management services </a:t>
            </a:r>
          </a:p>
        </p:txBody>
      </p:sp>
      <p:sp>
        <p:nvSpPr>
          <p:cNvPr id="11" name="TextBox 10">
            <a:extLst>
              <a:ext uri="{FF2B5EF4-FFF2-40B4-BE49-F238E27FC236}">
                <a16:creationId xmlns:a16="http://schemas.microsoft.com/office/drawing/2014/main" id="{37B4A647-E0DF-1636-B95D-7B4432983125}"/>
              </a:ext>
            </a:extLst>
          </p:cNvPr>
          <p:cNvSpPr txBox="1"/>
          <p:nvPr/>
        </p:nvSpPr>
        <p:spPr>
          <a:xfrm>
            <a:off x="164134" y="2452895"/>
            <a:ext cx="3023683" cy="4278094"/>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r>
              <a:rPr lang="en-GB" sz="1050" dirty="0">
                <a:cs typeface="Calibri"/>
                <a:hlinkClick r:id="rId7"/>
              </a:rPr>
              <a:t>XPLORE</a:t>
            </a:r>
            <a:r>
              <a:rPr lang="en-GB" sz="1050" dirty="0">
                <a:cs typeface="Calibri"/>
              </a:rPr>
              <a:t> for CYP aged between 4-17 years. </a:t>
            </a:r>
          </a:p>
          <a:p>
            <a:endParaRPr lang="en-GB" sz="1050" dirty="0">
              <a:cs typeface="Calibri"/>
            </a:endParaRPr>
          </a:p>
          <a:p>
            <a:r>
              <a:rPr lang="en-GB" sz="1050" dirty="0">
                <a:cs typeface="Calibri"/>
              </a:rPr>
              <a:t>8 week FREE family based weight management programme. Focussing on healthy eating, physical activity and behaviour change. </a:t>
            </a:r>
            <a:endParaRPr lang="en-GB" sz="1050" b="1" u="sng" dirty="0">
              <a:solidFill>
                <a:srgbClr val="0563C1"/>
              </a:solidFill>
              <a:cs typeface="Calibri"/>
            </a:endParaRPr>
          </a:p>
          <a:p>
            <a:endParaRPr lang="en-GB" sz="1050" dirty="0">
              <a:cs typeface="Calibri"/>
            </a:endParaRPr>
          </a:p>
          <a:p>
            <a:r>
              <a:rPr lang="en-GB" sz="1050" dirty="0">
                <a:cs typeface="Calibri"/>
              </a:rPr>
              <a:t>Borough wide </a:t>
            </a:r>
          </a:p>
          <a:p>
            <a:endParaRPr lang="en-GB" sz="1050" dirty="0">
              <a:cs typeface="Calibri"/>
            </a:endParaRPr>
          </a:p>
          <a:p>
            <a:pPr algn="l" fontAlgn="base"/>
            <a:r>
              <a:rPr lang="en-GB" sz="1050" b="1" i="0" dirty="0">
                <a:effectLst/>
              </a:rPr>
              <a:t>Eligibility criteria: </a:t>
            </a:r>
            <a:endParaRPr lang="en-GB" sz="1050" b="0" i="0" dirty="0">
              <a:effectLst/>
            </a:endParaRPr>
          </a:p>
          <a:p>
            <a:pPr algn="l">
              <a:buFont typeface="Arial" panose="020B0604020202020204" pitchFamily="34" charset="0"/>
              <a:buChar char="•"/>
            </a:pPr>
            <a:r>
              <a:rPr lang="en-GB" sz="1050" b="0" i="0" dirty="0">
                <a:effectLst/>
              </a:rPr>
              <a:t>CYP who either: </a:t>
            </a:r>
          </a:p>
          <a:p>
            <a:pPr lvl="1">
              <a:buFont typeface="Arial" panose="020B0604020202020204" pitchFamily="34" charset="0"/>
              <a:buChar char="•"/>
            </a:pPr>
            <a:r>
              <a:rPr lang="en-GB" sz="1050" b="0" i="0" dirty="0">
                <a:effectLst/>
              </a:rPr>
              <a:t>live in the Royal Borough of Greenwich</a:t>
            </a:r>
          </a:p>
          <a:p>
            <a:pPr lvl="1">
              <a:buFont typeface="Arial" panose="020B0604020202020204" pitchFamily="34" charset="0"/>
              <a:buChar char="•"/>
            </a:pPr>
            <a:r>
              <a:rPr lang="en-GB" sz="1050" b="0" i="0" dirty="0">
                <a:effectLst/>
              </a:rPr>
              <a:t>Registered with a Royal Borough of Greenwich GP; </a:t>
            </a:r>
          </a:p>
          <a:p>
            <a:pPr lvl="1">
              <a:buFont typeface="Arial" panose="020B0604020202020204" pitchFamily="34" charset="0"/>
              <a:buChar char="•"/>
            </a:pPr>
            <a:r>
              <a:rPr lang="en-GB" sz="1050" b="0" i="0" dirty="0">
                <a:effectLst/>
              </a:rPr>
              <a:t>Attend a Royal Borough of Greenwich school, sixth form college or institutes of further education</a:t>
            </a:r>
          </a:p>
          <a:p>
            <a:pPr algn="l" fontAlgn="base"/>
            <a:r>
              <a:rPr lang="en-GB" sz="1050" b="1" i="0" dirty="0">
                <a:effectLst/>
              </a:rPr>
              <a:t>AND</a:t>
            </a:r>
          </a:p>
          <a:p>
            <a:pPr algn="l">
              <a:buFont typeface="Arial" panose="020B0604020202020204" pitchFamily="34" charset="0"/>
              <a:buChar char="•"/>
            </a:pPr>
            <a:r>
              <a:rPr lang="en-GB" sz="1050" b="0" i="0" dirty="0">
                <a:effectLst/>
              </a:rPr>
              <a:t>Have a BMI≥ 91st centile (calculate this using the NHS BMI calculator </a:t>
            </a:r>
            <a:r>
              <a:rPr lang="en-GB" sz="1050" b="1" i="0" u="sng" dirty="0">
                <a:effectLst/>
                <a:hlinkClick r:id="rId8">
                  <a:extLst>
                    <a:ext uri="{A12FA001-AC4F-418D-AE19-62706E023703}">
                      <ahyp:hlinkClr xmlns:ahyp="http://schemas.microsoft.com/office/drawing/2018/hyperlinkcolor" val="tx"/>
                    </a:ext>
                  </a:extLst>
                </a:hlinkClick>
              </a:rPr>
              <a:t>here)</a:t>
            </a:r>
            <a:endParaRPr lang="en-GB" sz="1050" b="0" i="0" dirty="0">
              <a:effectLst/>
            </a:endParaRPr>
          </a:p>
          <a:p>
            <a:pPr algn="l">
              <a:buFont typeface="Arial" panose="020B0604020202020204" pitchFamily="34" charset="0"/>
              <a:buChar char="•"/>
            </a:pPr>
            <a:r>
              <a:rPr lang="en-GB" sz="1050" b="0" i="0" dirty="0">
                <a:effectLst/>
              </a:rPr>
              <a:t>Have no complex needs</a:t>
            </a:r>
          </a:p>
          <a:p>
            <a:pPr marL="171450" indent="-171450">
              <a:buFont typeface="Arial"/>
              <a:buChar char="•"/>
            </a:pPr>
            <a:endParaRPr lang="en-GB" sz="1050" dirty="0">
              <a:cs typeface="Calibri"/>
            </a:endParaRPr>
          </a:p>
          <a:p>
            <a:r>
              <a:rPr lang="en-GB" sz="1050" b="1" dirty="0">
                <a:cs typeface="Calibri" panose="020F0502020204030204"/>
              </a:rPr>
              <a:t>Professional or self referral </a:t>
            </a:r>
          </a:p>
          <a:p>
            <a:r>
              <a:rPr lang="en-GB" sz="1050" i="1" dirty="0">
                <a:effectLst/>
              </a:rPr>
              <a:t>The service does accept children and young people outside of the eligibility criteria, however this is processed on a case by case basis</a:t>
            </a:r>
            <a:endParaRPr lang="en-GB" sz="1050" i="1" dirty="0">
              <a:cs typeface="Calibri" panose="020F0502020204030204"/>
            </a:endParaRPr>
          </a:p>
        </p:txBody>
      </p:sp>
      <p:sp>
        <p:nvSpPr>
          <p:cNvPr id="13" name="TextBox 12">
            <a:extLst>
              <a:ext uri="{FF2B5EF4-FFF2-40B4-BE49-F238E27FC236}">
                <a16:creationId xmlns:a16="http://schemas.microsoft.com/office/drawing/2014/main" id="{C05A9780-1B9A-BECD-8077-6AAB0C361D64}"/>
              </a:ext>
            </a:extLst>
          </p:cNvPr>
          <p:cNvSpPr txBox="1"/>
          <p:nvPr/>
        </p:nvSpPr>
        <p:spPr>
          <a:xfrm>
            <a:off x="3321136" y="2630942"/>
            <a:ext cx="4259878" cy="3970318"/>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r>
              <a:rPr lang="en-GB" sz="1050" b="1" dirty="0">
                <a:cs typeface="Calibri"/>
              </a:rPr>
              <a:t>Tier 3 specialist family based service</a:t>
            </a:r>
          </a:p>
          <a:p>
            <a:endParaRPr lang="en-GB" sz="1050" dirty="0">
              <a:cs typeface="Calibri"/>
            </a:endParaRPr>
          </a:p>
          <a:p>
            <a:r>
              <a:rPr lang="en-GB" sz="1050" dirty="0">
                <a:effectLst/>
                <a:ea typeface="Calibri" panose="020F0502020204030204" pitchFamily="34" charset="0"/>
                <a:cs typeface="Times New Roman" panose="02020603050405020304" pitchFamily="18" charset="0"/>
              </a:rPr>
              <a:t>The service is targeted at children &amp; young people and their families living in the London Borough of Greenwich.  It offers a multidisciplinary programme to specialist weight management.</a:t>
            </a:r>
          </a:p>
          <a:p>
            <a:r>
              <a:rPr lang="en-GB" sz="1050" b="1" dirty="0">
                <a:effectLst/>
                <a:ea typeface="Calibri" panose="020F0502020204030204" pitchFamily="34" charset="0"/>
                <a:cs typeface="Times New Roman" panose="02020603050405020304" pitchFamily="18" charset="0"/>
              </a:rPr>
              <a:t>Inclusion criteria:</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Must be a Greenwich resident</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Should have a BMI above 98 Centile</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Must be between the ages 4-17 years old </a:t>
            </a:r>
          </a:p>
          <a:p>
            <a:r>
              <a:rPr lang="en-GB" sz="1050" dirty="0">
                <a:effectLst/>
                <a:ea typeface="Calibri" panose="020F0502020204030204" pitchFamily="34" charset="0"/>
                <a:cs typeface="Times New Roman" panose="02020603050405020304" pitchFamily="18" charset="0"/>
              </a:rPr>
              <a:t>Be available to commit to a one-year programme</a:t>
            </a:r>
            <a:endParaRPr lang="en-GB" sz="1050" dirty="0">
              <a:ea typeface="Calibri" panose="020F0502020204030204" pitchFamily="34" charset="0"/>
              <a:cs typeface="Times New Roman" panose="02020603050405020304" pitchFamily="18" charset="0"/>
            </a:endParaRPr>
          </a:p>
          <a:p>
            <a:endParaRPr lang="en-GB" sz="1050" dirty="0">
              <a:cs typeface="Times New Roman" panose="02020603050405020304" pitchFamily="18" charset="0"/>
            </a:endParaRPr>
          </a:p>
          <a:p>
            <a:r>
              <a:rPr lang="en-GB" sz="1050" b="1" dirty="0">
                <a:effectLst/>
                <a:ea typeface="Calibri" panose="020F0502020204030204" pitchFamily="34" charset="0"/>
                <a:cs typeface="Times New Roman" panose="02020603050405020304" pitchFamily="18" charset="0"/>
              </a:rPr>
              <a:t>Exclusion criteria:</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Children or young people with a complex comorbidity i.e., Hypertension, diabetes, sleep apnoea, other underlying medical cause of obesity (referred by GP)</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Children or young people actively suicidal</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Children or young people with moderate to severe active self-harm </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Children or young people with a diagnosed eating disorder (DSM 5 B&gt;E&gt;D scale), Anorexia or Bulimia</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Children or young people actively engaged with substance misuse</a:t>
            </a:r>
          </a:p>
          <a:p>
            <a:pPr marL="342900" lvl="0" indent="-342900">
              <a:buFont typeface="Symbol" panose="05050102010706020507" pitchFamily="18" charset="2"/>
              <a:buChar char=""/>
            </a:pPr>
            <a:r>
              <a:rPr lang="en-GB" sz="1050" dirty="0">
                <a:effectLst/>
                <a:ea typeface="Calibri" panose="020F0502020204030204" pitchFamily="34" charset="0"/>
                <a:cs typeface="Times New Roman" panose="02020603050405020304" pitchFamily="18" charset="0"/>
              </a:rPr>
              <a:t>Children or young people where the related medical problems may be best treated in an alternative service i.e., Tier 4 medical management</a:t>
            </a:r>
          </a:p>
          <a:p>
            <a:pPr lvl="0"/>
            <a:endParaRPr lang="en-GB" sz="1050" dirty="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235F11DD-754F-D72F-8793-0E676B1FC7B5}"/>
              </a:ext>
            </a:extLst>
          </p:cNvPr>
          <p:cNvPicPr>
            <a:picLocks noChangeAspect="1"/>
          </p:cNvPicPr>
          <p:nvPr/>
        </p:nvPicPr>
        <p:blipFill rotWithShape="1">
          <a:blip r:embed="rId9">
            <a:extLst>
              <a:ext uri="{28A0092B-C50C-407E-A947-70E740481C1C}">
                <a14:useLocalDpi xmlns:a14="http://schemas.microsoft.com/office/drawing/2010/main" val="0"/>
              </a:ext>
            </a:extLst>
          </a:blip>
          <a:srcRect t="10277" b="48221"/>
          <a:stretch/>
        </p:blipFill>
        <p:spPr bwMode="auto">
          <a:xfrm>
            <a:off x="6338057" y="2661555"/>
            <a:ext cx="1101877" cy="457299"/>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2B1A8DFF-49F7-96D3-8969-447E09B9CC45}"/>
              </a:ext>
            </a:extLst>
          </p:cNvPr>
          <p:cNvSpPr txBox="1"/>
          <p:nvPr/>
        </p:nvSpPr>
        <p:spPr>
          <a:xfrm>
            <a:off x="3321136" y="2339198"/>
            <a:ext cx="8691998" cy="246221"/>
          </a:xfrm>
          <a:prstGeom prst="rect">
            <a:avLst/>
          </a:prstGeom>
          <a:solidFill>
            <a:schemeClr val="accent2">
              <a:lumMod val="60000"/>
              <a:lumOff val="40000"/>
            </a:schemeClr>
          </a:solidFill>
        </p:spPr>
        <p:txBody>
          <a:bodyPr wrap="square" lIns="91440" tIns="45720" rIns="91440" bIns="45720" rtlCol="0" anchor="t">
            <a:spAutoFit/>
          </a:bodyPr>
          <a:lstStyle/>
          <a:p>
            <a:pPr algn="ctr"/>
            <a:r>
              <a:rPr lang="en-GB" sz="1000" dirty="0">
                <a:solidFill>
                  <a:schemeClr val="bg1"/>
                </a:solidFill>
              </a:rPr>
              <a:t>PROFESSIONAL REFERRAL ONLY </a:t>
            </a:r>
          </a:p>
        </p:txBody>
      </p:sp>
      <p:sp>
        <p:nvSpPr>
          <p:cNvPr id="18" name="TextBox 17">
            <a:extLst>
              <a:ext uri="{FF2B5EF4-FFF2-40B4-BE49-F238E27FC236}">
                <a16:creationId xmlns:a16="http://schemas.microsoft.com/office/drawing/2014/main" id="{FB95D5A6-B804-1296-5E44-F1FD5F205211}"/>
              </a:ext>
            </a:extLst>
          </p:cNvPr>
          <p:cNvSpPr txBox="1"/>
          <p:nvPr/>
        </p:nvSpPr>
        <p:spPr>
          <a:xfrm>
            <a:off x="7690747" y="2628554"/>
            <a:ext cx="4259878" cy="2516073"/>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r>
              <a:rPr lang="en-GB" sz="1050" b="1" dirty="0">
                <a:cs typeface="Calibri"/>
              </a:rPr>
              <a:t>CEW clinic (CYP with complications due to Excess Weight) </a:t>
            </a:r>
          </a:p>
          <a:p>
            <a:endParaRPr lang="en-GB" sz="1050" b="1" dirty="0">
              <a:cs typeface="Calibri"/>
            </a:endParaRPr>
          </a:p>
          <a:p>
            <a:r>
              <a:rPr lang="en-GB" sz="1050" b="1" dirty="0">
                <a:cs typeface="Calibri"/>
              </a:rPr>
              <a:t>Inclusion criteria: </a:t>
            </a:r>
          </a:p>
          <a:p>
            <a:pPr marL="171450" indent="-171450">
              <a:buFont typeface="Arial" panose="020B0604020202020204" pitchFamily="34" charset="0"/>
              <a:buChar char="•"/>
            </a:pPr>
            <a:r>
              <a:rPr lang="en-GB" sz="1050" dirty="0">
                <a:cs typeface="Calibri"/>
              </a:rPr>
              <a:t>2 to 18 years </a:t>
            </a:r>
          </a:p>
          <a:p>
            <a:pPr marL="171450" indent="-171450">
              <a:buFont typeface="Arial" panose="020B0604020202020204" pitchFamily="34" charset="0"/>
              <a:buChar char="•"/>
            </a:pPr>
            <a:r>
              <a:rPr lang="en-GB" sz="1050" dirty="0">
                <a:cs typeface="Calibri"/>
              </a:rPr>
              <a:t>Obesity </a:t>
            </a:r>
          </a:p>
          <a:p>
            <a:pPr marL="171450" indent="-171450">
              <a:buFont typeface="Arial" panose="020B0604020202020204" pitchFamily="34" charset="0"/>
              <a:buChar char="•"/>
            </a:pPr>
            <a:r>
              <a:rPr lang="en-GB" sz="1050" dirty="0">
                <a:cs typeface="Calibri"/>
              </a:rPr>
              <a:t>Significant obesity related medical co-morbidities that has not responded to treatment with a specialist team </a:t>
            </a:r>
          </a:p>
          <a:p>
            <a:pPr marL="171450" indent="-171450">
              <a:buFont typeface="Arial" panose="020B0604020202020204" pitchFamily="34" charset="0"/>
              <a:buChar char="•"/>
            </a:pPr>
            <a:endParaRPr lang="en-GB" sz="1050" dirty="0">
              <a:cs typeface="Calibri"/>
            </a:endParaRPr>
          </a:p>
          <a:p>
            <a:r>
              <a:rPr lang="en-GB" sz="1050" b="1" dirty="0">
                <a:cs typeface="Calibri"/>
              </a:rPr>
              <a:t>Exclusion criteria: </a:t>
            </a:r>
          </a:p>
          <a:p>
            <a:pPr marL="171450" indent="-171450">
              <a:buFont typeface="Arial" panose="020B0604020202020204" pitchFamily="34" charset="0"/>
              <a:buChar char="•"/>
            </a:pPr>
            <a:r>
              <a:rPr lang="en-GB" sz="1050" dirty="0">
                <a:cs typeface="Calibri"/>
              </a:rPr>
              <a:t>Disengaged family and/ or significant mental health problems</a:t>
            </a:r>
          </a:p>
          <a:p>
            <a:pPr marL="171450" indent="-171450">
              <a:buFont typeface="Arial" panose="020B0604020202020204" pitchFamily="34" charset="0"/>
              <a:buChar char="•"/>
            </a:pPr>
            <a:endParaRPr lang="en-GB" sz="1050" dirty="0">
              <a:cs typeface="Calibri"/>
            </a:endParaRPr>
          </a:p>
          <a:p>
            <a:r>
              <a:rPr lang="en-GB" sz="1050" b="1" dirty="0">
                <a:cs typeface="Calibri"/>
              </a:rPr>
              <a:t>Referral form: </a:t>
            </a:r>
          </a:p>
          <a:p>
            <a:r>
              <a:rPr lang="en-GB" sz="1050" dirty="0">
                <a:hlinkClick r:id="rId10"/>
              </a:rPr>
              <a:t>Complications of Excess Weight (CEW) Clinic referral form | King's College Hospital NHS Foundation Trust (kch.nhs.uk)</a:t>
            </a:r>
            <a:endParaRPr lang="en-GB" sz="1050" dirty="0">
              <a:cs typeface="Calibri"/>
            </a:endParaRPr>
          </a:p>
          <a:p>
            <a:endParaRPr lang="en-GB" sz="1050" dirty="0">
              <a:cs typeface="Calibri"/>
            </a:endParaRPr>
          </a:p>
        </p:txBody>
      </p:sp>
      <p:graphicFrame>
        <p:nvGraphicFramePr>
          <p:cNvPr id="3" name="Object 2">
            <a:extLst>
              <a:ext uri="{FF2B5EF4-FFF2-40B4-BE49-F238E27FC236}">
                <a16:creationId xmlns:a16="http://schemas.microsoft.com/office/drawing/2014/main" id="{321E1B41-A210-6216-E13D-D9EE8D460009}"/>
              </a:ext>
            </a:extLst>
          </p:cNvPr>
          <p:cNvGraphicFramePr>
            <a:graphicFrameLocks noChangeAspect="1"/>
          </p:cNvGraphicFramePr>
          <p:nvPr/>
        </p:nvGraphicFramePr>
        <p:xfrm>
          <a:off x="6264281" y="3622761"/>
          <a:ext cx="914400" cy="771525"/>
        </p:xfrm>
        <a:graphic>
          <a:graphicData uri="http://schemas.openxmlformats.org/presentationml/2006/ole">
            <mc:AlternateContent xmlns:mc="http://schemas.openxmlformats.org/markup-compatibility/2006">
              <mc:Choice xmlns:v="urn:schemas-microsoft-com:vml" Requires="v">
                <p:oleObj name="Document" showAsIcon="1" r:id="rId11" imgW="914400" imgH="771525" progId="Word.Document.12">
                  <p:embed/>
                </p:oleObj>
              </mc:Choice>
              <mc:Fallback>
                <p:oleObj name="Document" showAsIcon="1" r:id="rId11" imgW="914400" imgH="771525" progId="Word.Document.12">
                  <p:embed/>
                  <p:pic>
                    <p:nvPicPr>
                      <p:cNvPr id="3" name="Object 2">
                        <a:extLst>
                          <a:ext uri="{FF2B5EF4-FFF2-40B4-BE49-F238E27FC236}">
                            <a16:creationId xmlns:a16="http://schemas.microsoft.com/office/drawing/2014/main" id="{321E1B41-A210-6216-E13D-D9EE8D460009}"/>
                          </a:ext>
                        </a:extLst>
                      </p:cNvPr>
                      <p:cNvPicPr/>
                      <p:nvPr/>
                    </p:nvPicPr>
                    <p:blipFill>
                      <a:blip r:embed="rId12"/>
                      <a:stretch>
                        <a:fillRect/>
                      </a:stretch>
                    </p:blipFill>
                    <p:spPr>
                      <a:xfrm>
                        <a:off x="6264281" y="362276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57903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14313" y="1220082"/>
            <a:ext cx="11763374" cy="5224021"/>
          </a:xfrm>
        </p:spPr>
        <p:txBody>
          <a:bodyPr>
            <a:normAutofit/>
          </a:bodyPr>
          <a:lstStyle/>
          <a:p>
            <a:pPr marL="0" indent="0" algn="l">
              <a:buNone/>
            </a:pPr>
            <a:endParaRPr lang="en-GB" sz="1600" b="0" i="0" dirty="0">
              <a:solidFill>
                <a:srgbClr val="212B32"/>
              </a:solidFill>
              <a:effectLst/>
            </a:endParaRPr>
          </a:p>
          <a:p>
            <a:endParaRPr lang="en-GB" dirty="0"/>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100" dirty="0">
                <a:hlinkClick r:id="rId2"/>
              </a:rPr>
              <a:t>Xplore | Healthy Lifestyle Programme in Greenwich | Better</a:t>
            </a:r>
            <a:endParaRPr lang="en-GB" sz="1600" dirty="0">
              <a:highlight>
                <a:srgbClr val="FFFF00"/>
              </a:highlight>
            </a:endParaRP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61</a:t>
            </a:fld>
            <a:endParaRPr lang="en-US"/>
          </a:p>
        </p:txBody>
      </p:sp>
      <p:pic>
        <p:nvPicPr>
          <p:cNvPr id="6" name="Picture 5">
            <a:extLst>
              <a:ext uri="{FF2B5EF4-FFF2-40B4-BE49-F238E27FC236}">
                <a16:creationId xmlns:a16="http://schemas.microsoft.com/office/drawing/2014/main" id="{8C8FF3F5-BA44-D76F-CF09-4D4A1008A4D8}"/>
              </a:ext>
            </a:extLst>
          </p:cNvPr>
          <p:cNvPicPr>
            <a:picLocks noChangeAspect="1"/>
          </p:cNvPicPr>
          <p:nvPr/>
        </p:nvPicPr>
        <p:blipFill>
          <a:blip r:embed="rId3"/>
          <a:stretch>
            <a:fillRect/>
          </a:stretch>
        </p:blipFill>
        <p:spPr>
          <a:xfrm>
            <a:off x="242887" y="1726060"/>
            <a:ext cx="11706225" cy="3698696"/>
          </a:xfrm>
          <a:prstGeom prst="rect">
            <a:avLst/>
          </a:prstGeom>
        </p:spPr>
      </p:pic>
      <p:pic>
        <p:nvPicPr>
          <p:cNvPr id="8" name="Picture 7">
            <a:extLst>
              <a:ext uri="{FF2B5EF4-FFF2-40B4-BE49-F238E27FC236}">
                <a16:creationId xmlns:a16="http://schemas.microsoft.com/office/drawing/2014/main" id="{08322793-FC44-D895-9171-F632303EC088}"/>
              </a:ext>
            </a:extLst>
          </p:cNvPr>
          <p:cNvPicPr>
            <a:picLocks noChangeAspect="1"/>
          </p:cNvPicPr>
          <p:nvPr/>
        </p:nvPicPr>
        <p:blipFill>
          <a:blip r:embed="rId4"/>
          <a:stretch>
            <a:fillRect/>
          </a:stretch>
        </p:blipFill>
        <p:spPr>
          <a:xfrm>
            <a:off x="81818" y="5424756"/>
            <a:ext cx="11268075" cy="1371600"/>
          </a:xfrm>
          <a:prstGeom prst="rect">
            <a:avLst/>
          </a:prstGeom>
        </p:spPr>
      </p:pic>
    </p:spTree>
    <p:extLst>
      <p:ext uri="{BB962C8B-B14F-4D97-AF65-F5344CB8AC3E}">
        <p14:creationId xmlns:p14="http://schemas.microsoft.com/office/powerpoint/2010/main" val="1228932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AD221D-66A9-8794-1F7A-CFE5EF6E8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246" y="94713"/>
            <a:ext cx="3023683" cy="6586005"/>
          </a:xfrm>
          <a:prstGeom prst="rect">
            <a:avLst/>
          </a:prstGeom>
        </p:spPr>
      </p:pic>
      <p:pic>
        <p:nvPicPr>
          <p:cNvPr id="3" name="Picture 2" descr="Diagram&#10;&#10;Description automatically generated">
            <a:extLst>
              <a:ext uri="{FF2B5EF4-FFF2-40B4-BE49-F238E27FC236}">
                <a16:creationId xmlns:a16="http://schemas.microsoft.com/office/drawing/2014/main" id="{204622E2-4BC1-8E9B-3013-13F50A8C1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9842" y="1250302"/>
            <a:ext cx="7963291" cy="4925015"/>
          </a:xfrm>
          <a:prstGeom prst="rect">
            <a:avLst/>
          </a:prstGeom>
        </p:spPr>
      </p:pic>
      <p:sp>
        <p:nvSpPr>
          <p:cNvPr id="4" name="Title 1">
            <a:extLst>
              <a:ext uri="{FF2B5EF4-FFF2-40B4-BE49-F238E27FC236}">
                <a16:creationId xmlns:a16="http://schemas.microsoft.com/office/drawing/2014/main" id="{5931FA2B-64EE-E25A-C6C4-C17C5565CDAA}"/>
              </a:ext>
            </a:extLst>
          </p:cNvPr>
          <p:cNvSpPr txBox="1">
            <a:spLocks/>
          </p:cNvSpPr>
          <p:nvPr/>
        </p:nvSpPr>
        <p:spPr>
          <a:xfrm>
            <a:off x="3704253" y="172814"/>
            <a:ext cx="8308881" cy="6040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Tier 3 CYP specialist service pathway</a:t>
            </a:r>
          </a:p>
        </p:txBody>
      </p:sp>
    </p:spTree>
    <p:extLst>
      <p:ext uri="{BB962C8B-B14F-4D97-AF65-F5344CB8AC3E}">
        <p14:creationId xmlns:p14="http://schemas.microsoft.com/office/powerpoint/2010/main" val="1187925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Diabetes NHS Services</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63</a:t>
            </a:fld>
            <a:endParaRPr lang="en-GB"/>
          </a:p>
        </p:txBody>
      </p:sp>
    </p:spTree>
    <p:extLst>
      <p:ext uri="{BB962C8B-B14F-4D97-AF65-F5344CB8AC3E}">
        <p14:creationId xmlns:p14="http://schemas.microsoft.com/office/powerpoint/2010/main" val="310617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Arrow Connector 68">
            <a:extLst>
              <a:ext uri="{FF2B5EF4-FFF2-40B4-BE49-F238E27FC236}">
                <a16:creationId xmlns:a16="http://schemas.microsoft.com/office/drawing/2014/main" id="{CF409C62-9679-4BCD-9D7D-DF564233FDF1}"/>
              </a:ext>
            </a:extLst>
          </p:cNvPr>
          <p:cNvCxnSpPr>
            <a:cxnSpLocks/>
          </p:cNvCxnSpPr>
          <p:nvPr/>
        </p:nvCxnSpPr>
        <p:spPr>
          <a:xfrm>
            <a:off x="7265595" y="1082313"/>
            <a:ext cx="0" cy="221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0" name="Straight Arrow Connector 69">
            <a:extLst>
              <a:ext uri="{FF2B5EF4-FFF2-40B4-BE49-F238E27FC236}">
                <a16:creationId xmlns:a16="http://schemas.microsoft.com/office/drawing/2014/main" id="{46757A0F-DBBE-48DA-AA5C-376306AE89CC}"/>
              </a:ext>
            </a:extLst>
          </p:cNvPr>
          <p:cNvCxnSpPr>
            <a:cxnSpLocks/>
          </p:cNvCxnSpPr>
          <p:nvPr/>
        </p:nvCxnSpPr>
        <p:spPr>
          <a:xfrm>
            <a:off x="4457676" y="1082313"/>
            <a:ext cx="0" cy="221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6" name="Straight Arrow Connector 65">
            <a:extLst>
              <a:ext uri="{FF2B5EF4-FFF2-40B4-BE49-F238E27FC236}">
                <a16:creationId xmlns:a16="http://schemas.microsoft.com/office/drawing/2014/main" id="{CE6E0321-13E7-4417-9FEE-3E02CAEA10AE}"/>
              </a:ext>
            </a:extLst>
          </p:cNvPr>
          <p:cNvCxnSpPr>
            <a:cxnSpLocks/>
          </p:cNvCxnSpPr>
          <p:nvPr/>
        </p:nvCxnSpPr>
        <p:spPr>
          <a:xfrm>
            <a:off x="1438110" y="1083591"/>
            <a:ext cx="0" cy="221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5" name="Straight Arrow Connector 64">
            <a:extLst>
              <a:ext uri="{FF2B5EF4-FFF2-40B4-BE49-F238E27FC236}">
                <a16:creationId xmlns:a16="http://schemas.microsoft.com/office/drawing/2014/main" id="{B8217969-DB48-42AE-9982-9020FC373239}"/>
              </a:ext>
            </a:extLst>
          </p:cNvPr>
          <p:cNvCxnSpPr>
            <a:cxnSpLocks/>
          </p:cNvCxnSpPr>
          <p:nvPr/>
        </p:nvCxnSpPr>
        <p:spPr>
          <a:xfrm>
            <a:off x="10377766" y="846614"/>
            <a:ext cx="0" cy="47395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5C63884-4589-4BFF-9236-46386D124F2D}"/>
              </a:ext>
            </a:extLst>
          </p:cNvPr>
          <p:cNvSpPr>
            <a:spLocks noGrp="1"/>
          </p:cNvSpPr>
          <p:nvPr>
            <p:ph type="ctrTitle"/>
          </p:nvPr>
        </p:nvSpPr>
        <p:spPr>
          <a:xfrm>
            <a:off x="1014304" y="161370"/>
            <a:ext cx="10338179" cy="495440"/>
          </a:xfrm>
        </p:spPr>
        <p:txBody>
          <a:bodyPr>
            <a:noAutofit/>
          </a:bodyPr>
          <a:lstStyle/>
          <a:p>
            <a:r>
              <a:rPr lang="en-GB" sz="3600" dirty="0">
                <a:latin typeface="+mn-lt"/>
              </a:rPr>
              <a:t>Diabetes Information Pack - Greenwich</a:t>
            </a:r>
            <a:endParaRPr lang="en-GB" sz="3600" dirty="0">
              <a:solidFill>
                <a:schemeClr val="bg2">
                  <a:lumMod val="75000"/>
                </a:schemeClr>
              </a:solidFill>
              <a:latin typeface="+mn-lt"/>
            </a:endParaRPr>
          </a:p>
        </p:txBody>
      </p:sp>
      <p:sp>
        <p:nvSpPr>
          <p:cNvPr id="4" name="Subtitle 2">
            <a:extLst>
              <a:ext uri="{FF2B5EF4-FFF2-40B4-BE49-F238E27FC236}">
                <a16:creationId xmlns:a16="http://schemas.microsoft.com/office/drawing/2014/main" id="{0884FA0A-5A45-45E3-826E-976575EFC59B}"/>
              </a:ext>
            </a:extLst>
          </p:cNvPr>
          <p:cNvSpPr txBox="1">
            <a:spLocks/>
          </p:cNvSpPr>
          <p:nvPr/>
        </p:nvSpPr>
        <p:spPr>
          <a:xfrm>
            <a:off x="637200" y="1002638"/>
            <a:ext cx="5458800" cy="78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950" dirty="0"/>
          </a:p>
          <a:p>
            <a:pPr algn="l"/>
            <a:endParaRPr lang="en-GB" sz="950" dirty="0"/>
          </a:p>
        </p:txBody>
      </p:sp>
      <p:sp>
        <p:nvSpPr>
          <p:cNvPr id="6" name="Rectangle 5">
            <a:extLst>
              <a:ext uri="{FF2B5EF4-FFF2-40B4-BE49-F238E27FC236}">
                <a16:creationId xmlns:a16="http://schemas.microsoft.com/office/drawing/2014/main" id="{9D81BDA4-1FD8-4571-A69F-3268A2D8A33F}"/>
              </a:ext>
            </a:extLst>
          </p:cNvPr>
          <p:cNvSpPr/>
          <p:nvPr/>
        </p:nvSpPr>
        <p:spPr>
          <a:xfrm>
            <a:off x="173570" y="1313821"/>
            <a:ext cx="2856339" cy="52971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0"/>
          </a:p>
        </p:txBody>
      </p:sp>
      <p:sp>
        <p:nvSpPr>
          <p:cNvPr id="28" name="Rectangle 27">
            <a:extLst>
              <a:ext uri="{FF2B5EF4-FFF2-40B4-BE49-F238E27FC236}">
                <a16:creationId xmlns:a16="http://schemas.microsoft.com/office/drawing/2014/main" id="{6C97C309-CB59-4E55-895F-A87A29D364F3}"/>
              </a:ext>
            </a:extLst>
          </p:cNvPr>
          <p:cNvSpPr/>
          <p:nvPr/>
        </p:nvSpPr>
        <p:spPr>
          <a:xfrm>
            <a:off x="8714857" y="603864"/>
            <a:ext cx="3312571" cy="49543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Acute</a:t>
            </a:r>
          </a:p>
        </p:txBody>
      </p:sp>
      <p:sp>
        <p:nvSpPr>
          <p:cNvPr id="29" name="Rectangle 28">
            <a:extLst>
              <a:ext uri="{FF2B5EF4-FFF2-40B4-BE49-F238E27FC236}">
                <a16:creationId xmlns:a16="http://schemas.microsoft.com/office/drawing/2014/main" id="{25F21F33-9810-4DB8-B127-AC5430262643}"/>
              </a:ext>
            </a:extLst>
          </p:cNvPr>
          <p:cNvSpPr/>
          <p:nvPr/>
        </p:nvSpPr>
        <p:spPr>
          <a:xfrm>
            <a:off x="150213" y="611987"/>
            <a:ext cx="2870699" cy="4954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Primary Care</a:t>
            </a:r>
          </a:p>
        </p:txBody>
      </p:sp>
      <p:pic>
        <p:nvPicPr>
          <p:cNvPr id="7" name="Picture 6">
            <a:extLst>
              <a:ext uri="{FF2B5EF4-FFF2-40B4-BE49-F238E27FC236}">
                <a16:creationId xmlns:a16="http://schemas.microsoft.com/office/drawing/2014/main" id="{DD3A631E-5F60-4991-A147-29AAB2B5A7C3}"/>
              </a:ext>
            </a:extLst>
          </p:cNvPr>
          <p:cNvPicPr>
            <a:picLocks noChangeAspect="1"/>
          </p:cNvPicPr>
          <p:nvPr/>
        </p:nvPicPr>
        <p:blipFill>
          <a:blip r:embed="rId2"/>
          <a:stretch>
            <a:fillRect/>
          </a:stretch>
        </p:blipFill>
        <p:spPr>
          <a:xfrm>
            <a:off x="173570" y="188032"/>
            <a:ext cx="1841588" cy="374030"/>
          </a:xfrm>
          <a:prstGeom prst="rect">
            <a:avLst/>
          </a:prstGeom>
        </p:spPr>
      </p:pic>
      <p:sp>
        <p:nvSpPr>
          <p:cNvPr id="39" name="Rectangle 38">
            <a:extLst>
              <a:ext uri="{FF2B5EF4-FFF2-40B4-BE49-F238E27FC236}">
                <a16:creationId xmlns:a16="http://schemas.microsoft.com/office/drawing/2014/main" id="{295833EF-D97A-4A39-B270-FA04369F8377}"/>
              </a:ext>
            </a:extLst>
          </p:cNvPr>
          <p:cNvSpPr/>
          <p:nvPr/>
        </p:nvSpPr>
        <p:spPr>
          <a:xfrm>
            <a:off x="3124050" y="606732"/>
            <a:ext cx="5502029" cy="49543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Community</a:t>
            </a:r>
          </a:p>
        </p:txBody>
      </p:sp>
      <p:sp>
        <p:nvSpPr>
          <p:cNvPr id="46" name="Rectangle 45">
            <a:extLst>
              <a:ext uri="{FF2B5EF4-FFF2-40B4-BE49-F238E27FC236}">
                <a16:creationId xmlns:a16="http://schemas.microsoft.com/office/drawing/2014/main" id="{19DBEF28-00AC-4EE0-A913-67FB4BA25BFE}"/>
              </a:ext>
            </a:extLst>
          </p:cNvPr>
          <p:cNvSpPr/>
          <p:nvPr/>
        </p:nvSpPr>
        <p:spPr>
          <a:xfrm>
            <a:off x="8718923" y="1303643"/>
            <a:ext cx="3308505" cy="54371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0"/>
          </a:p>
        </p:txBody>
      </p:sp>
      <p:sp>
        <p:nvSpPr>
          <p:cNvPr id="48" name="Rectangle 47">
            <a:extLst>
              <a:ext uri="{FF2B5EF4-FFF2-40B4-BE49-F238E27FC236}">
                <a16:creationId xmlns:a16="http://schemas.microsoft.com/office/drawing/2014/main" id="{1832040D-7048-4C2D-9F4E-DF8E9DA2F943}"/>
              </a:ext>
            </a:extLst>
          </p:cNvPr>
          <p:cNvSpPr/>
          <p:nvPr/>
        </p:nvSpPr>
        <p:spPr>
          <a:xfrm>
            <a:off x="3141234" y="1296270"/>
            <a:ext cx="2704594" cy="54371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p:txBody>
      </p:sp>
      <p:sp>
        <p:nvSpPr>
          <p:cNvPr id="56" name="Rectangle 55">
            <a:extLst>
              <a:ext uri="{FF2B5EF4-FFF2-40B4-BE49-F238E27FC236}">
                <a16:creationId xmlns:a16="http://schemas.microsoft.com/office/drawing/2014/main" id="{6A7B06DF-89E0-4B45-8F62-F591D2D6C5AA}"/>
              </a:ext>
            </a:extLst>
          </p:cNvPr>
          <p:cNvSpPr/>
          <p:nvPr/>
        </p:nvSpPr>
        <p:spPr>
          <a:xfrm>
            <a:off x="5952536" y="1303643"/>
            <a:ext cx="2704594" cy="54371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a:p>
            <a:pPr>
              <a:lnSpc>
                <a:spcPct val="80000"/>
              </a:lnSpc>
            </a:pPr>
            <a:endParaRPr lang="en-GB" sz="950" dirty="0">
              <a:solidFill>
                <a:schemeClr val="accent1">
                  <a:lumMod val="75000"/>
                </a:schemeClr>
              </a:solidFill>
              <a:latin typeface="Google Sans"/>
            </a:endParaRPr>
          </a:p>
        </p:txBody>
      </p:sp>
      <p:sp>
        <p:nvSpPr>
          <p:cNvPr id="15" name="TextBox 14">
            <a:extLst>
              <a:ext uri="{FF2B5EF4-FFF2-40B4-BE49-F238E27FC236}">
                <a16:creationId xmlns:a16="http://schemas.microsoft.com/office/drawing/2014/main" id="{9B0C14C7-04A6-47C8-9AFB-43559462FAF0}"/>
              </a:ext>
            </a:extLst>
          </p:cNvPr>
          <p:cNvSpPr txBox="1"/>
          <p:nvPr/>
        </p:nvSpPr>
        <p:spPr>
          <a:xfrm>
            <a:off x="173570" y="1347584"/>
            <a:ext cx="2803966" cy="2163093"/>
          </a:xfrm>
          <a:prstGeom prst="rect">
            <a:avLst/>
          </a:prstGeom>
          <a:solidFill>
            <a:schemeClr val="accent2">
              <a:lumMod val="20000"/>
              <a:lumOff val="80000"/>
            </a:schemeClr>
          </a:solidFill>
          <a:ln>
            <a:solidFill>
              <a:schemeClr val="accent2"/>
            </a:solidFill>
          </a:ln>
        </p:spPr>
        <p:txBody>
          <a:bodyPr wrap="square" rtlCol="0">
            <a:spAutoFit/>
          </a:bodyPr>
          <a:lstStyle/>
          <a:p>
            <a:pPr>
              <a:lnSpc>
                <a:spcPct val="80000"/>
              </a:lnSpc>
            </a:pPr>
            <a:r>
              <a:rPr lang="en-GB" sz="800" b="1" u="sng" dirty="0">
                <a:solidFill>
                  <a:schemeClr val="accent1">
                    <a:lumMod val="75000"/>
                  </a:schemeClr>
                </a:solidFill>
                <a:latin typeface="Google Sans"/>
              </a:rPr>
              <a:t>Healthier You National Diabetes Prevention Programme (NDPP) </a:t>
            </a:r>
            <a:r>
              <a:rPr lang="en-GB" sz="800" dirty="0">
                <a:solidFill>
                  <a:schemeClr val="accent1">
                    <a:lumMod val="75000"/>
                  </a:schemeClr>
                </a:solidFill>
                <a:latin typeface="Google Sans"/>
              </a:rPr>
              <a:t>(pre diabetes)</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Contact: Provider: Thrive Tribe </a:t>
            </a:r>
          </a:p>
          <a:p>
            <a:pPr>
              <a:lnSpc>
                <a:spcPct val="80000"/>
              </a:lnSpc>
            </a:pPr>
            <a:r>
              <a:rPr lang="en-GB" sz="800" dirty="0">
                <a:solidFill>
                  <a:schemeClr val="accent1">
                    <a:lumMod val="75000"/>
                  </a:schemeClr>
                </a:solidFill>
                <a:latin typeface="Google Sans"/>
              </a:rPr>
              <a:t>Regional Lead: Mike Power </a:t>
            </a:r>
          </a:p>
          <a:p>
            <a:pPr>
              <a:lnSpc>
                <a:spcPct val="80000"/>
              </a:lnSpc>
            </a:pPr>
            <a:r>
              <a:rPr lang="en-GB" sz="800" dirty="0">
                <a:solidFill>
                  <a:schemeClr val="accent1">
                    <a:lumMod val="75000"/>
                  </a:schemeClr>
                </a:solidFill>
                <a:latin typeface="Google Sans"/>
              </a:rPr>
              <a:t>Email: </a:t>
            </a:r>
            <a:r>
              <a:rPr lang="en-GB" sz="800" dirty="0">
                <a:solidFill>
                  <a:schemeClr val="accent1">
                    <a:lumMod val="75000"/>
                  </a:schemeClr>
                </a:solidFill>
                <a:latin typeface="Google Sans"/>
                <a:hlinkClick r:id="rId3"/>
              </a:rPr>
              <a:t>mike.power@thrivetribe.org.uk</a:t>
            </a:r>
            <a:r>
              <a:rPr lang="en-GB" sz="800" dirty="0">
                <a:solidFill>
                  <a:schemeClr val="accent1">
                    <a:lumMod val="75000"/>
                  </a:schemeClr>
                </a:solidFill>
                <a:latin typeface="Google Sans"/>
              </a:rPr>
              <a:t> </a:t>
            </a:r>
          </a:p>
          <a:p>
            <a:pPr>
              <a:lnSpc>
                <a:spcPct val="80000"/>
              </a:lnSpc>
            </a:pPr>
            <a:r>
              <a:rPr lang="en-GB" sz="800" dirty="0">
                <a:solidFill>
                  <a:schemeClr val="accent1">
                    <a:lumMod val="75000"/>
                  </a:schemeClr>
                </a:solidFill>
                <a:latin typeface="Google Sans"/>
              </a:rPr>
              <a:t>Engagement Lead: </a:t>
            </a:r>
            <a:r>
              <a:rPr lang="en-GB" sz="800" dirty="0" err="1">
                <a:solidFill>
                  <a:schemeClr val="accent1">
                    <a:lumMod val="75000"/>
                  </a:schemeClr>
                </a:solidFill>
                <a:latin typeface="Google Sans"/>
              </a:rPr>
              <a:t>Malsa</a:t>
            </a:r>
            <a:r>
              <a:rPr lang="en-GB" sz="800" dirty="0">
                <a:solidFill>
                  <a:schemeClr val="accent1">
                    <a:lumMod val="75000"/>
                  </a:schemeClr>
                </a:solidFill>
                <a:latin typeface="Google Sans"/>
              </a:rPr>
              <a:t> Ibrahim</a:t>
            </a:r>
          </a:p>
          <a:p>
            <a:pPr>
              <a:lnSpc>
                <a:spcPct val="80000"/>
              </a:lnSpc>
            </a:pPr>
            <a:r>
              <a:rPr lang="en-GB" sz="800" dirty="0">
                <a:solidFill>
                  <a:schemeClr val="accent1">
                    <a:lumMod val="75000"/>
                  </a:schemeClr>
                </a:solidFill>
                <a:latin typeface="Google Sans"/>
              </a:rPr>
              <a:t>Email: </a:t>
            </a:r>
            <a:r>
              <a:rPr lang="en-GB" sz="800" dirty="0">
                <a:solidFill>
                  <a:schemeClr val="accent1">
                    <a:lumMod val="75000"/>
                  </a:schemeClr>
                </a:solidFill>
                <a:latin typeface="Google Sans"/>
                <a:hlinkClick r:id="rId4"/>
              </a:rPr>
              <a:t>malsa.ibrahim@healthieryou.org.uk</a:t>
            </a:r>
            <a:r>
              <a:rPr lang="en-GB" sz="800" dirty="0">
                <a:solidFill>
                  <a:schemeClr val="accent1">
                    <a:lumMod val="75000"/>
                  </a:schemeClr>
                </a:solidFill>
                <a:latin typeface="Google Sans"/>
              </a:rPr>
              <a:t>.</a:t>
            </a:r>
          </a:p>
          <a:p>
            <a:pPr>
              <a:lnSpc>
                <a:spcPct val="80000"/>
              </a:lnSpc>
            </a:pPr>
            <a:r>
              <a:rPr lang="en-GB" sz="800" dirty="0">
                <a:solidFill>
                  <a:schemeClr val="accent1">
                    <a:lumMod val="75000"/>
                  </a:schemeClr>
                </a:solidFill>
                <a:latin typeface="Google Sans"/>
              </a:rPr>
              <a:t>Telephone No: 07375 398142 </a:t>
            </a:r>
          </a:p>
          <a:p>
            <a:pPr>
              <a:lnSpc>
                <a:spcPct val="80000"/>
              </a:lnSpc>
            </a:pPr>
            <a:endParaRPr lang="en-GB" sz="800" dirty="0">
              <a:solidFill>
                <a:schemeClr val="accent1">
                  <a:lumMod val="75000"/>
                </a:schemeClr>
              </a:solidFill>
              <a:latin typeface="Google Sans"/>
            </a:endParaRP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GP Referral via DXS / Self registration </a:t>
            </a:r>
          </a:p>
          <a:p>
            <a:pPr marL="171450" indent="-171450">
              <a:lnSpc>
                <a:spcPct val="80000"/>
              </a:lnSpc>
              <a:buFont typeface="Arial" panose="020B0604020202020204" pitchFamily="34" charset="0"/>
              <a:buChar char="•"/>
            </a:pPr>
            <a:endParaRPr lang="en-GB" sz="800" dirty="0">
              <a:solidFill>
                <a:schemeClr val="accent1">
                  <a:lumMod val="75000"/>
                </a:schemeClr>
              </a:solidFill>
              <a:latin typeface="Google Sans"/>
            </a:endParaRPr>
          </a:p>
          <a:p>
            <a:pPr>
              <a:lnSpc>
                <a:spcPct val="80000"/>
              </a:lnSpc>
            </a:pPr>
            <a:r>
              <a:rPr lang="en-GB" sz="800" u="sng" dirty="0">
                <a:solidFill>
                  <a:schemeClr val="accent1">
                    <a:lumMod val="75000"/>
                  </a:schemeClr>
                </a:solidFill>
                <a:latin typeface="Google Sans"/>
              </a:rPr>
              <a:t>Referral criteria</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Not pregnant</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18 years and over</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HbA1c 42-47.9 (6.0-6.4%) or Fasting Plasma Glucose between 5.5-6.9mmol/within last 12 months</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If patient has a history of Gestational Diabetes (GDM) then patient is eligible with HbA1c &lt;42 mmol/mol or FPG &lt; 5.5mmol/l</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Able to take part in light/moderate physical activity</a:t>
            </a:r>
          </a:p>
        </p:txBody>
      </p:sp>
      <p:sp>
        <p:nvSpPr>
          <p:cNvPr id="58" name="TextBox 57">
            <a:extLst>
              <a:ext uri="{FF2B5EF4-FFF2-40B4-BE49-F238E27FC236}">
                <a16:creationId xmlns:a16="http://schemas.microsoft.com/office/drawing/2014/main" id="{DD32A7B2-987F-43FF-8BC1-F2FAC2E23834}"/>
              </a:ext>
            </a:extLst>
          </p:cNvPr>
          <p:cNvSpPr txBox="1"/>
          <p:nvPr/>
        </p:nvSpPr>
        <p:spPr>
          <a:xfrm>
            <a:off x="3221029" y="1369178"/>
            <a:ext cx="2488014" cy="5524269"/>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a:lnSpc>
                <a:spcPct val="80000"/>
              </a:lnSpc>
            </a:pPr>
            <a:r>
              <a:rPr lang="en-GB" sz="900" b="1" u="sng" dirty="0">
                <a:solidFill>
                  <a:schemeClr val="accent1">
                    <a:lumMod val="75000"/>
                  </a:schemeClr>
                </a:solidFill>
                <a:latin typeface="Google Sans"/>
              </a:rPr>
              <a:t>Adult Community Podiatry Service</a:t>
            </a:r>
          </a:p>
          <a:p>
            <a:pPr>
              <a:lnSpc>
                <a:spcPct val="80000"/>
              </a:lnSpc>
            </a:pPr>
            <a:endParaRPr lang="en-GB" sz="900" b="1" u="sng"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Provider: </a:t>
            </a:r>
            <a:r>
              <a:rPr lang="en-GB" sz="900" dirty="0" err="1">
                <a:solidFill>
                  <a:schemeClr val="accent1">
                    <a:lumMod val="75000"/>
                  </a:schemeClr>
                </a:solidFill>
                <a:latin typeface="Google Sans"/>
              </a:rPr>
              <a:t>Oxleas</a:t>
            </a:r>
            <a:r>
              <a:rPr lang="en-GB" sz="900" dirty="0">
                <a:solidFill>
                  <a:schemeClr val="accent1">
                    <a:lumMod val="75000"/>
                  </a:schemeClr>
                </a:solidFill>
                <a:latin typeface="Google Sans"/>
              </a:rPr>
              <a:t> NHS Foundation Trust</a:t>
            </a: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Service Lead: Catherine Edmeades – Principal Podiatrist, Head of Podiatry</a:t>
            </a: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Email: </a:t>
            </a:r>
            <a:r>
              <a:rPr lang="en-GB" sz="900" dirty="0">
                <a:solidFill>
                  <a:schemeClr val="accent1">
                    <a:lumMod val="75000"/>
                  </a:schemeClr>
                </a:solidFill>
                <a:latin typeface="Google Sans"/>
                <a:hlinkClick r:id="rId5"/>
              </a:rPr>
              <a:t>Catherine.edmeades@nhs.net</a:t>
            </a: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Telephone No: 020 8320 3550 </a:t>
            </a: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Advanced Podiatrists (Band 7)</a:t>
            </a:r>
          </a:p>
          <a:p>
            <a:pPr>
              <a:lnSpc>
                <a:spcPct val="80000"/>
              </a:lnSpc>
            </a:pPr>
            <a:r>
              <a:rPr lang="en-GB" sz="900" dirty="0">
                <a:solidFill>
                  <a:schemeClr val="accent1">
                    <a:lumMod val="75000"/>
                  </a:schemeClr>
                </a:solidFill>
                <a:latin typeface="Google Sans"/>
              </a:rPr>
              <a:t>Emma Pearce,  Arifa Hafez, Arthur Okoye, Susanne Olsen</a:t>
            </a: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Refer via Email: </a:t>
            </a:r>
            <a:r>
              <a:rPr lang="en-GB" sz="900" dirty="0">
                <a:solidFill>
                  <a:schemeClr val="accent1">
                    <a:lumMod val="75000"/>
                  </a:schemeClr>
                </a:solidFill>
                <a:latin typeface="Google Sans"/>
                <a:hlinkClick r:id="rId6"/>
              </a:rPr>
              <a:t>oxl-tr.podiatry@nhs.net</a:t>
            </a:r>
            <a:endParaRPr lang="en-GB" sz="900" dirty="0">
              <a:solidFill>
                <a:schemeClr val="accent1">
                  <a:lumMod val="75000"/>
                </a:schemeClr>
              </a:solidFill>
              <a:latin typeface="Google Sans"/>
            </a:endParaRP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Hours of Service – Monday to Friday </a:t>
            </a:r>
          </a:p>
          <a:p>
            <a:pPr>
              <a:lnSpc>
                <a:spcPct val="80000"/>
              </a:lnSpc>
            </a:pPr>
            <a:r>
              <a:rPr lang="en-GB" sz="900" dirty="0">
                <a:solidFill>
                  <a:schemeClr val="accent1">
                    <a:lumMod val="75000"/>
                  </a:schemeClr>
                </a:solidFill>
                <a:latin typeface="Google Sans"/>
              </a:rPr>
              <a:t>9am – 5pm</a:t>
            </a: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Contact point for all clinics: Tel 020 8320 3550</a:t>
            </a: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Referral Criteria: </a:t>
            </a:r>
          </a:p>
          <a:p>
            <a:pPr>
              <a:lnSpc>
                <a:spcPct val="80000"/>
              </a:lnSpc>
            </a:pPr>
            <a:endParaRPr lang="en-GB" sz="900" dirty="0">
              <a:solidFill>
                <a:schemeClr val="accent1">
                  <a:lumMod val="75000"/>
                </a:schemeClr>
              </a:solidFill>
              <a:latin typeface="Google Sans"/>
            </a:endParaRPr>
          </a:p>
          <a:p>
            <a:pPr marL="171450" indent="-171450">
              <a:lnSpc>
                <a:spcPct val="80000"/>
              </a:lnSpc>
              <a:buFont typeface="Arial" panose="020B0604020202020204" pitchFamily="34" charset="0"/>
              <a:buChar char="•"/>
            </a:pPr>
            <a:r>
              <a:rPr lang="en-GB" sz="900" dirty="0">
                <a:solidFill>
                  <a:schemeClr val="accent1">
                    <a:lumMod val="75000"/>
                  </a:schemeClr>
                </a:solidFill>
                <a:latin typeface="Google Sans"/>
              </a:rPr>
              <a:t>Patients registered with a Greenwich GP including those living in nursing/ residential care homes</a:t>
            </a:r>
          </a:p>
          <a:p>
            <a:pPr marL="171450" indent="-171450">
              <a:lnSpc>
                <a:spcPct val="80000"/>
              </a:lnSpc>
              <a:buFont typeface="Arial" panose="020B0604020202020204" pitchFamily="34" charset="0"/>
              <a:buChar char="•"/>
            </a:pPr>
            <a:r>
              <a:rPr lang="en-GB" sz="900" dirty="0">
                <a:solidFill>
                  <a:schemeClr val="accent1">
                    <a:lumMod val="75000"/>
                  </a:schemeClr>
                </a:solidFill>
                <a:latin typeface="Google Sans"/>
              </a:rPr>
              <a:t>Aged 18 years and over </a:t>
            </a:r>
          </a:p>
          <a:p>
            <a:pPr marL="171450" indent="-171450">
              <a:lnSpc>
                <a:spcPct val="80000"/>
              </a:lnSpc>
              <a:buFont typeface="Arial" panose="020B0604020202020204" pitchFamily="34" charset="0"/>
              <a:buChar char="•"/>
            </a:pPr>
            <a:r>
              <a:rPr lang="en-GB" sz="900" dirty="0">
                <a:solidFill>
                  <a:schemeClr val="accent1">
                    <a:lumMod val="75000"/>
                  </a:schemeClr>
                </a:solidFill>
                <a:latin typeface="Google Sans"/>
              </a:rPr>
              <a:t>All new patients will be assessed and if have a clinical need for podiatry will be offered a follow up appointment </a:t>
            </a:r>
          </a:p>
          <a:p>
            <a:pPr marL="171450" indent="-171450">
              <a:lnSpc>
                <a:spcPct val="80000"/>
              </a:lnSpc>
              <a:buFont typeface="Arial" panose="020B0604020202020204" pitchFamily="34" charset="0"/>
              <a:buChar char="•"/>
            </a:pPr>
            <a:r>
              <a:rPr lang="en-GB" sz="900" dirty="0">
                <a:solidFill>
                  <a:schemeClr val="accent1">
                    <a:lumMod val="75000"/>
                  </a:schemeClr>
                </a:solidFill>
                <a:latin typeface="Google Sans"/>
              </a:rPr>
              <a:t>Routine nail care is not offered by the service unless patients are assessed as moderate or high risk in line with NICE guidance (NG19  - </a:t>
            </a:r>
            <a:r>
              <a:rPr lang="en-GB" sz="900" dirty="0">
                <a:solidFill>
                  <a:schemeClr val="accent1">
                    <a:lumMod val="75000"/>
                  </a:schemeClr>
                </a:solidFill>
                <a:latin typeface="Google Sans"/>
                <a:hlinkClick r:id="rId7"/>
              </a:rPr>
              <a:t>www.nice.org.uk/guidance/ng19</a:t>
            </a:r>
            <a:r>
              <a:rPr lang="en-GB" sz="900" dirty="0">
                <a:solidFill>
                  <a:schemeClr val="accent1">
                    <a:lumMod val="75000"/>
                  </a:schemeClr>
                </a:solidFill>
                <a:latin typeface="Google Sans"/>
              </a:rPr>
              <a:t>) </a:t>
            </a:r>
          </a:p>
          <a:p>
            <a:pPr>
              <a:lnSpc>
                <a:spcPct val="80000"/>
              </a:lnSpc>
            </a:pPr>
            <a:r>
              <a:rPr lang="en-GB" sz="900" dirty="0">
                <a:solidFill>
                  <a:schemeClr val="accent1">
                    <a:lumMod val="75000"/>
                  </a:schemeClr>
                </a:solidFill>
                <a:latin typeface="Google Sans"/>
              </a:rPr>
              <a:t>---------------------------------------------------------------</a:t>
            </a:r>
          </a:p>
          <a:p>
            <a:pPr marL="171450" indent="-171450">
              <a:lnSpc>
                <a:spcPct val="80000"/>
              </a:lnSpc>
              <a:buFont typeface="Arial" panose="020B0604020202020204" pitchFamily="34" charset="0"/>
              <a:buChar char="•"/>
            </a:pPr>
            <a:endParaRPr lang="en-GB" sz="900" dirty="0">
              <a:solidFill>
                <a:schemeClr val="accent1">
                  <a:lumMod val="75000"/>
                </a:schemeClr>
              </a:solidFill>
              <a:latin typeface="Google Sans"/>
            </a:endParaRPr>
          </a:p>
          <a:p>
            <a:pPr>
              <a:lnSpc>
                <a:spcPct val="80000"/>
              </a:lnSpc>
            </a:pPr>
            <a:r>
              <a:rPr lang="en-GB" sz="900" b="1" dirty="0">
                <a:solidFill>
                  <a:schemeClr val="accent1">
                    <a:lumMod val="75000"/>
                  </a:schemeClr>
                </a:solidFill>
                <a:latin typeface="Google Sans"/>
              </a:rPr>
              <a:t>FOR INFORMATION ONLY </a:t>
            </a:r>
            <a:r>
              <a:rPr lang="en-GB" sz="900" dirty="0">
                <a:solidFill>
                  <a:schemeClr val="accent1">
                    <a:lumMod val="75000"/>
                  </a:schemeClr>
                </a:solidFill>
                <a:latin typeface="Google Sans"/>
              </a:rPr>
              <a:t>– Do not make direct contact </a:t>
            </a:r>
          </a:p>
          <a:p>
            <a:pPr>
              <a:lnSpc>
                <a:spcPct val="80000"/>
              </a:lnSpc>
            </a:pPr>
            <a:endParaRPr lang="en-GB" sz="900" dirty="0">
              <a:solidFill>
                <a:schemeClr val="accent1">
                  <a:lumMod val="75000"/>
                </a:schemeClr>
              </a:solidFill>
              <a:highlight>
                <a:srgbClr val="FFFF00"/>
              </a:highlight>
              <a:latin typeface="Google Sans"/>
            </a:endParaRPr>
          </a:p>
          <a:p>
            <a:pPr>
              <a:lnSpc>
                <a:spcPct val="80000"/>
              </a:lnSpc>
            </a:pPr>
            <a:r>
              <a:rPr lang="en-GB" sz="900" dirty="0">
                <a:solidFill>
                  <a:schemeClr val="accent1">
                    <a:lumMod val="75000"/>
                  </a:schemeClr>
                </a:solidFill>
                <a:latin typeface="Google Sans"/>
              </a:rPr>
              <a:t>Diabetology: Dr </a:t>
            </a:r>
            <a:r>
              <a:rPr lang="en-GB" sz="900" dirty="0" err="1">
                <a:solidFill>
                  <a:schemeClr val="accent1">
                    <a:lumMod val="75000"/>
                  </a:schemeClr>
                </a:solidFill>
                <a:latin typeface="Google Sans"/>
              </a:rPr>
              <a:t>Chika-Ezerioha</a:t>
            </a: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Email: </a:t>
            </a:r>
            <a:r>
              <a:rPr lang="en-GB" sz="900" dirty="0">
                <a:solidFill>
                  <a:schemeClr val="accent1">
                    <a:lumMod val="75000"/>
                  </a:schemeClr>
                </a:solidFill>
                <a:latin typeface="Google Sans"/>
                <a:hlinkClick r:id="rId8"/>
              </a:rPr>
              <a:t>i.chika-ezerioha@nhs.net</a:t>
            </a:r>
            <a:endParaRPr lang="en-GB" sz="900" dirty="0">
              <a:solidFill>
                <a:schemeClr val="accent1">
                  <a:lumMod val="75000"/>
                </a:schemeClr>
              </a:solidFill>
              <a:latin typeface="Google Sans"/>
            </a:endParaRP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Dr Debbie Ann Charles</a:t>
            </a:r>
          </a:p>
          <a:p>
            <a:pPr>
              <a:lnSpc>
                <a:spcPct val="80000"/>
              </a:lnSpc>
            </a:pPr>
            <a:r>
              <a:rPr lang="en-GB" sz="900" dirty="0">
                <a:solidFill>
                  <a:schemeClr val="accent1">
                    <a:lumMod val="75000"/>
                  </a:schemeClr>
                </a:solidFill>
                <a:latin typeface="Google Sans"/>
              </a:rPr>
              <a:t>Email: </a:t>
            </a:r>
            <a:r>
              <a:rPr lang="en-GB" sz="900" dirty="0">
                <a:solidFill>
                  <a:schemeClr val="accent1">
                    <a:lumMod val="75000"/>
                  </a:schemeClr>
                </a:solidFill>
                <a:latin typeface="Google Sans"/>
                <a:hlinkClick r:id="rId9"/>
              </a:rPr>
              <a:t>Debbie-anncharles@nhs.net</a:t>
            </a:r>
            <a:endParaRPr lang="en-GB" sz="900" dirty="0">
              <a:solidFill>
                <a:schemeClr val="accent1">
                  <a:lumMod val="75000"/>
                </a:schemeClr>
              </a:solidFill>
              <a:latin typeface="Google Sans"/>
            </a:endParaRPr>
          </a:p>
          <a:p>
            <a:pPr>
              <a:lnSpc>
                <a:spcPct val="80000"/>
              </a:lnSpc>
            </a:pP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Microbiology: Martina </a:t>
            </a:r>
            <a:r>
              <a:rPr lang="en-GB" sz="900" dirty="0" err="1">
                <a:solidFill>
                  <a:schemeClr val="accent1">
                    <a:lumMod val="75000"/>
                  </a:schemeClr>
                </a:solidFill>
                <a:latin typeface="Google Sans"/>
              </a:rPr>
              <a:t>Dallantonia</a:t>
            </a: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Email: </a:t>
            </a:r>
            <a:r>
              <a:rPr lang="en-GB" sz="900" dirty="0">
                <a:solidFill>
                  <a:schemeClr val="accent1">
                    <a:lumMod val="75000"/>
                  </a:schemeClr>
                </a:solidFill>
                <a:latin typeface="Google Sans"/>
                <a:hlinkClick r:id="rId10"/>
              </a:rPr>
              <a:t>mdallantonia@nhs.net</a:t>
            </a:r>
            <a:endParaRPr lang="en-GB" sz="900" dirty="0">
              <a:solidFill>
                <a:schemeClr val="accent1">
                  <a:lumMod val="75000"/>
                </a:schemeClr>
              </a:solidFill>
              <a:latin typeface="Google Sans"/>
            </a:endParaRPr>
          </a:p>
          <a:p>
            <a:pPr>
              <a:lnSpc>
                <a:spcPct val="80000"/>
              </a:lnSpc>
            </a:pPr>
            <a:r>
              <a:rPr lang="en-GB" sz="900" dirty="0">
                <a:solidFill>
                  <a:schemeClr val="accent1">
                    <a:lumMod val="75000"/>
                  </a:schemeClr>
                </a:solidFill>
                <a:latin typeface="Google Sans"/>
              </a:rPr>
              <a:t>Sarah Starkey</a:t>
            </a:r>
          </a:p>
          <a:p>
            <a:pPr>
              <a:lnSpc>
                <a:spcPct val="80000"/>
              </a:lnSpc>
            </a:pPr>
            <a:r>
              <a:rPr lang="en-GB" sz="900" dirty="0">
                <a:solidFill>
                  <a:schemeClr val="accent1">
                    <a:lumMod val="75000"/>
                  </a:schemeClr>
                </a:solidFill>
                <a:latin typeface="Google Sans"/>
              </a:rPr>
              <a:t>Email: </a:t>
            </a:r>
            <a:r>
              <a:rPr lang="en-GB" sz="900" dirty="0">
                <a:solidFill>
                  <a:schemeClr val="accent1">
                    <a:lumMod val="75000"/>
                  </a:schemeClr>
                </a:solidFill>
                <a:latin typeface="Google Sans"/>
                <a:hlinkClick r:id="rId11"/>
              </a:rPr>
              <a:t>sarah.starkey@nhs.net</a:t>
            </a:r>
            <a:endParaRPr lang="en-GB" sz="900" dirty="0">
              <a:solidFill>
                <a:schemeClr val="accent1">
                  <a:lumMod val="75000"/>
                </a:schemeClr>
              </a:solidFill>
              <a:latin typeface="Google Sans"/>
            </a:endParaRPr>
          </a:p>
        </p:txBody>
      </p:sp>
      <p:sp>
        <p:nvSpPr>
          <p:cNvPr id="59" name="TextBox 58">
            <a:extLst>
              <a:ext uri="{FF2B5EF4-FFF2-40B4-BE49-F238E27FC236}">
                <a16:creationId xmlns:a16="http://schemas.microsoft.com/office/drawing/2014/main" id="{3A7BF894-14EA-4646-A0A7-4ABF8A8D369B}"/>
              </a:ext>
            </a:extLst>
          </p:cNvPr>
          <p:cNvSpPr txBox="1"/>
          <p:nvPr/>
        </p:nvSpPr>
        <p:spPr>
          <a:xfrm>
            <a:off x="6062256" y="1421857"/>
            <a:ext cx="2483213" cy="3640420"/>
          </a:xfrm>
          <a:prstGeom prst="rect">
            <a:avLst/>
          </a:prstGeom>
          <a:solidFill>
            <a:schemeClr val="accent2">
              <a:lumMod val="20000"/>
              <a:lumOff val="80000"/>
            </a:schemeClr>
          </a:solidFill>
          <a:ln>
            <a:solidFill>
              <a:schemeClr val="accent2"/>
            </a:solidFill>
          </a:ln>
        </p:spPr>
        <p:txBody>
          <a:bodyPr wrap="square" rtlCol="0">
            <a:spAutoFit/>
          </a:bodyPr>
          <a:lstStyle/>
          <a:p>
            <a:pPr>
              <a:lnSpc>
                <a:spcPct val="80000"/>
              </a:lnSpc>
            </a:pPr>
            <a:r>
              <a:rPr lang="en-GB" sz="800" b="1" u="sng" dirty="0">
                <a:solidFill>
                  <a:schemeClr val="accent1">
                    <a:lumMod val="75000"/>
                  </a:schemeClr>
                </a:solidFill>
                <a:latin typeface="Google Sans"/>
              </a:rPr>
              <a:t>Greenwich Intermediate Diabetes Service (via Oxleas Community Service)</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Provider: </a:t>
            </a:r>
            <a:r>
              <a:rPr lang="en-GB" sz="800" dirty="0" err="1">
                <a:solidFill>
                  <a:schemeClr val="accent1">
                    <a:lumMod val="75000"/>
                  </a:schemeClr>
                </a:solidFill>
                <a:latin typeface="Google Sans"/>
              </a:rPr>
              <a:t>Oxleas</a:t>
            </a: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DSN Team Lead: - Amitha George</a:t>
            </a:r>
          </a:p>
          <a:p>
            <a:pPr>
              <a:lnSpc>
                <a:spcPct val="80000"/>
              </a:lnSpc>
            </a:pPr>
            <a:r>
              <a:rPr lang="en-GB" sz="800" dirty="0">
                <a:solidFill>
                  <a:schemeClr val="accent1">
                    <a:lumMod val="75000"/>
                  </a:schemeClr>
                </a:solidFill>
                <a:latin typeface="Google Sans"/>
              </a:rPr>
              <a:t>Senior Diabetes Specialist Nurses: </a:t>
            </a:r>
            <a:r>
              <a:rPr lang="en-GB" sz="800" dirty="0" err="1">
                <a:solidFill>
                  <a:schemeClr val="accent1">
                    <a:lumMod val="75000"/>
                  </a:schemeClr>
                </a:solidFill>
                <a:latin typeface="Google Sans"/>
              </a:rPr>
              <a:t>Ifeyinwa</a:t>
            </a:r>
            <a:r>
              <a:rPr lang="en-GB" sz="800" dirty="0">
                <a:solidFill>
                  <a:schemeClr val="accent1">
                    <a:lumMod val="75000"/>
                  </a:schemeClr>
                </a:solidFill>
                <a:latin typeface="Google Sans"/>
              </a:rPr>
              <a:t> </a:t>
            </a:r>
            <a:r>
              <a:rPr lang="en-GB" sz="800" dirty="0" err="1">
                <a:solidFill>
                  <a:schemeClr val="accent1">
                    <a:lumMod val="75000"/>
                  </a:schemeClr>
                </a:solidFill>
                <a:latin typeface="Google Sans"/>
              </a:rPr>
              <a:t>Maduka</a:t>
            </a:r>
            <a:r>
              <a:rPr lang="en-GB" sz="800" dirty="0">
                <a:solidFill>
                  <a:schemeClr val="accent1">
                    <a:lumMod val="75000"/>
                  </a:schemeClr>
                </a:solidFill>
                <a:latin typeface="Google Sans"/>
              </a:rPr>
              <a:t>, Chinasa Uzor, Sara Fisk</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Referral address: </a:t>
            </a:r>
            <a:r>
              <a:rPr lang="en-GB" sz="800" dirty="0">
                <a:solidFill>
                  <a:schemeClr val="accent1">
                    <a:lumMod val="75000"/>
                  </a:schemeClr>
                </a:solidFill>
                <a:latin typeface="Google Sans"/>
                <a:hlinkClick r:id="rId12"/>
              </a:rPr>
              <a:t>oxl-tr.greenwich-singlepointofaccess@nhs.net</a:t>
            </a:r>
            <a:endParaRPr lang="en-GB" sz="800" dirty="0">
              <a:solidFill>
                <a:schemeClr val="accent1">
                  <a:lumMod val="75000"/>
                </a:schemeClr>
              </a:solidFill>
              <a:latin typeface="Google Sans"/>
            </a:endParaRP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General Enquiry:  </a:t>
            </a:r>
            <a:r>
              <a:rPr lang="en-GB" sz="800" dirty="0">
                <a:solidFill>
                  <a:schemeClr val="accent1">
                    <a:lumMod val="75000"/>
                  </a:schemeClr>
                </a:solidFill>
                <a:latin typeface="Google Sans"/>
                <a:hlinkClick r:id="rId13"/>
              </a:rPr>
              <a:t>oxl-tr.diabetes@nhs.net</a:t>
            </a: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Telephone No. 0208 3197078</a:t>
            </a:r>
          </a:p>
          <a:p>
            <a:pPr>
              <a:lnSpc>
                <a:spcPct val="80000"/>
              </a:lnSpc>
            </a:pPr>
            <a:endParaRPr lang="en-GB" sz="1600" b="1" u="sng"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Home Visits are offered to T1/T2 housebound patients</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Patients can be seen at various sites across the borough by DSNs who carry out full assessments, explain treatment options and working with patients to agree a care plan</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Diabetes Podiatrists provide specialist foot assessments and screening and psychologists can help to improve motivation to maintain a healthy lifestyle</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Patients with HbA1c &gt;58mmol/mol (&gt;7.5%) and on maximum oral therapy</a:t>
            </a:r>
          </a:p>
          <a:p>
            <a:pPr>
              <a:lnSpc>
                <a:spcPct val="80000"/>
              </a:lnSpc>
            </a:pPr>
            <a:r>
              <a:rPr lang="en-GB" sz="800" dirty="0">
                <a:solidFill>
                  <a:schemeClr val="accent1">
                    <a:lumMod val="75000"/>
                  </a:schemeClr>
                </a:solidFill>
                <a:latin typeface="Google Sans"/>
              </a:rPr>
              <a:t>Support to GHL/practices to help patients meet 3TT target/Provide training for HCPs</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Working with MH sector to provide support for those with diabetes</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Provide insulin &amp; GLP1 initiation</a:t>
            </a:r>
          </a:p>
        </p:txBody>
      </p:sp>
      <p:sp>
        <p:nvSpPr>
          <p:cNvPr id="60" name="TextBox 59">
            <a:extLst>
              <a:ext uri="{FF2B5EF4-FFF2-40B4-BE49-F238E27FC236}">
                <a16:creationId xmlns:a16="http://schemas.microsoft.com/office/drawing/2014/main" id="{0B889054-F35B-4D3E-8913-FDC7B4E6A267}"/>
              </a:ext>
            </a:extLst>
          </p:cNvPr>
          <p:cNvSpPr txBox="1"/>
          <p:nvPr/>
        </p:nvSpPr>
        <p:spPr>
          <a:xfrm>
            <a:off x="8780715" y="1352249"/>
            <a:ext cx="3184920" cy="3492366"/>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a:lnSpc>
                <a:spcPct val="80000"/>
              </a:lnSpc>
            </a:pPr>
            <a:r>
              <a:rPr lang="en-GB" sz="800" b="1" u="sng" dirty="0">
                <a:solidFill>
                  <a:schemeClr val="accent1">
                    <a:lumMod val="75000"/>
                  </a:schemeClr>
                </a:solidFill>
                <a:latin typeface="Google Sans"/>
              </a:rPr>
              <a:t>Active Foot Service &amp; MDFT at QEH</a:t>
            </a:r>
          </a:p>
          <a:p>
            <a:pPr>
              <a:lnSpc>
                <a:spcPct val="80000"/>
              </a:lnSpc>
            </a:pPr>
            <a:endParaRPr lang="en-GB" sz="800" b="1" u="sng"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Provider – GSTT</a:t>
            </a:r>
          </a:p>
          <a:p>
            <a:pPr>
              <a:lnSpc>
                <a:spcPct val="80000"/>
              </a:lnSpc>
            </a:pPr>
            <a:r>
              <a:rPr lang="en-GB" sz="800" dirty="0">
                <a:solidFill>
                  <a:schemeClr val="accent1">
                    <a:lumMod val="75000"/>
                  </a:schemeClr>
                </a:solidFill>
                <a:latin typeface="Google Sans"/>
              </a:rPr>
              <a:t>Telephone No: 0208 836 4008</a:t>
            </a:r>
          </a:p>
          <a:p>
            <a:pPr>
              <a:lnSpc>
                <a:spcPct val="80000"/>
              </a:lnSpc>
            </a:pPr>
            <a:r>
              <a:rPr lang="en-GB" sz="800" dirty="0">
                <a:solidFill>
                  <a:schemeClr val="accent1">
                    <a:lumMod val="75000"/>
                  </a:schemeClr>
                </a:solidFill>
                <a:latin typeface="Google Sans"/>
              </a:rPr>
              <a:t>Service Leads: Kate Gilbert - Podiatrist </a:t>
            </a:r>
          </a:p>
          <a:p>
            <a:pPr>
              <a:lnSpc>
                <a:spcPct val="80000"/>
              </a:lnSpc>
            </a:pPr>
            <a:r>
              <a:rPr lang="en-GB" sz="800" dirty="0">
                <a:solidFill>
                  <a:schemeClr val="accent1">
                    <a:lumMod val="75000"/>
                  </a:schemeClr>
                </a:solidFill>
                <a:latin typeface="Google Sans"/>
              </a:rPr>
              <a:t>Prakash </a:t>
            </a:r>
            <a:r>
              <a:rPr lang="en-GB" sz="800" dirty="0" err="1">
                <a:solidFill>
                  <a:schemeClr val="accent1">
                    <a:lumMod val="75000"/>
                  </a:schemeClr>
                </a:solidFill>
                <a:latin typeface="Google Sans"/>
              </a:rPr>
              <a:t>Saha</a:t>
            </a:r>
            <a:r>
              <a:rPr lang="en-GB" sz="800" dirty="0">
                <a:solidFill>
                  <a:schemeClr val="accent1">
                    <a:lumMod val="75000"/>
                  </a:schemeClr>
                </a:solidFill>
                <a:latin typeface="Google Sans"/>
              </a:rPr>
              <a:t> – Vascular Consultant</a:t>
            </a:r>
          </a:p>
          <a:p>
            <a:pPr>
              <a:lnSpc>
                <a:spcPct val="80000"/>
              </a:lnSpc>
            </a:pPr>
            <a:r>
              <a:rPr lang="en-GB" sz="800" dirty="0">
                <a:solidFill>
                  <a:schemeClr val="accent1">
                    <a:lumMod val="75000"/>
                  </a:schemeClr>
                </a:solidFill>
                <a:latin typeface="Google Sans"/>
              </a:rPr>
              <a:t>Dr Jennifer Tremble – Diabetologist </a:t>
            </a:r>
          </a:p>
          <a:p>
            <a:pPr>
              <a:lnSpc>
                <a:spcPct val="80000"/>
              </a:lnSpc>
            </a:pPr>
            <a:r>
              <a:rPr lang="en-GB" sz="800" dirty="0">
                <a:solidFill>
                  <a:schemeClr val="accent1">
                    <a:lumMod val="75000"/>
                  </a:schemeClr>
                </a:solidFill>
                <a:latin typeface="Google Sans"/>
              </a:rPr>
              <a:t>Email: Lg.qeh-acutefootservice@nhs.net</a:t>
            </a:r>
          </a:p>
          <a:p>
            <a:pPr>
              <a:lnSpc>
                <a:spcPct val="80000"/>
              </a:lnSpc>
            </a:pPr>
            <a:r>
              <a:rPr lang="en-GB" sz="800" dirty="0">
                <a:solidFill>
                  <a:schemeClr val="accent1">
                    <a:lumMod val="75000"/>
                  </a:schemeClr>
                </a:solidFill>
                <a:latin typeface="Google Sans"/>
              </a:rPr>
              <a:t>Email: </a:t>
            </a:r>
            <a:r>
              <a:rPr lang="en-GB" sz="800" dirty="0">
                <a:solidFill>
                  <a:schemeClr val="accent1">
                    <a:lumMod val="75000"/>
                  </a:schemeClr>
                </a:solidFill>
                <a:latin typeface="Google Sans"/>
                <a:hlinkClick r:id="rId14"/>
              </a:rPr>
              <a:t>Lh.acutefootservices@nhs.net</a:t>
            </a:r>
            <a:endParaRPr lang="en-GB" sz="800" dirty="0">
              <a:solidFill>
                <a:schemeClr val="accent1">
                  <a:lumMod val="75000"/>
                </a:schemeClr>
              </a:solidFill>
              <a:latin typeface="Google Sans"/>
            </a:endParaRPr>
          </a:p>
          <a:p>
            <a:pPr>
              <a:lnSpc>
                <a:spcPct val="80000"/>
              </a:lnSpc>
            </a:pPr>
            <a:endParaRPr lang="en-GB" sz="800" b="1" u="sng"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MDFT Clinics: Thursday, 11am – 1pm</a:t>
            </a:r>
          </a:p>
          <a:p>
            <a:pPr>
              <a:lnSpc>
                <a:spcPct val="80000"/>
              </a:lnSpc>
            </a:pPr>
            <a:r>
              <a:rPr lang="en-GB" sz="800" dirty="0">
                <a:solidFill>
                  <a:schemeClr val="accent1">
                    <a:lumMod val="75000"/>
                  </a:schemeClr>
                </a:solidFill>
                <a:latin typeface="Google Sans"/>
              </a:rPr>
              <a:t>Podiatry led ambulatory clinic: Monday &amp; Friday 9am – 12noon</a:t>
            </a:r>
          </a:p>
          <a:p>
            <a:pPr>
              <a:lnSpc>
                <a:spcPct val="80000"/>
              </a:lnSpc>
            </a:pPr>
            <a:endParaRPr lang="en-GB" sz="800" dirty="0">
              <a:solidFill>
                <a:schemeClr val="accent1">
                  <a:lumMod val="75000"/>
                </a:schemeClr>
              </a:solidFill>
              <a:highlight>
                <a:srgbClr val="FFFF00"/>
              </a:highlight>
              <a:latin typeface="Google Sans"/>
            </a:endParaRPr>
          </a:p>
          <a:p>
            <a:pPr>
              <a:lnSpc>
                <a:spcPct val="80000"/>
              </a:lnSpc>
            </a:pPr>
            <a:r>
              <a:rPr lang="en-GB" sz="800" dirty="0">
                <a:solidFill>
                  <a:schemeClr val="accent1">
                    <a:lumMod val="75000"/>
                  </a:schemeClr>
                </a:solidFill>
                <a:latin typeface="Google Sans"/>
              </a:rPr>
              <a:t>Referral via GPs to QEW MDFT Clinic </a:t>
            </a:r>
            <a:r>
              <a:rPr lang="en-GB" sz="800" dirty="0" err="1">
                <a:solidFill>
                  <a:schemeClr val="accent1">
                    <a:lumMod val="75000"/>
                  </a:schemeClr>
                </a:solidFill>
                <a:latin typeface="Google Sans"/>
              </a:rPr>
              <a:t>eRS</a:t>
            </a:r>
            <a:r>
              <a:rPr lang="en-GB" sz="800" dirty="0">
                <a:solidFill>
                  <a:schemeClr val="accent1">
                    <a:lumMod val="75000"/>
                  </a:schemeClr>
                </a:solidFill>
                <a:latin typeface="Google Sans"/>
              </a:rPr>
              <a:t> Referral </a:t>
            </a:r>
          </a:p>
          <a:p>
            <a:pPr>
              <a:lnSpc>
                <a:spcPct val="80000"/>
              </a:lnSpc>
            </a:pPr>
            <a:r>
              <a:rPr lang="en-GB" sz="800" dirty="0">
                <a:solidFill>
                  <a:schemeClr val="accent1">
                    <a:lumMod val="75000"/>
                  </a:schemeClr>
                </a:solidFill>
                <a:latin typeface="Google Sans"/>
              </a:rPr>
              <a:t>Advice/Guidance</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Patients with current active foot damage:</a:t>
            </a:r>
          </a:p>
          <a:p>
            <a:pPr>
              <a:lnSpc>
                <a:spcPct val="80000"/>
              </a:lnSpc>
            </a:pPr>
            <a:r>
              <a:rPr lang="en-GB" sz="800" dirty="0">
                <a:solidFill>
                  <a:schemeClr val="accent1">
                    <a:lumMod val="75000"/>
                  </a:schemeClr>
                </a:solidFill>
                <a:latin typeface="Google Sans"/>
              </a:rPr>
              <a:t>Any foot ulceration</a:t>
            </a:r>
          </a:p>
          <a:p>
            <a:pPr>
              <a:lnSpc>
                <a:spcPct val="80000"/>
              </a:lnSpc>
            </a:pPr>
            <a:r>
              <a:rPr lang="en-GB" sz="800" dirty="0">
                <a:solidFill>
                  <a:schemeClr val="accent1">
                    <a:lumMod val="75000"/>
                  </a:schemeClr>
                </a:solidFill>
                <a:latin typeface="Google Sans"/>
              </a:rPr>
              <a:t>Acute Charcot Foot (Hot / swollen / painful foot</a:t>
            </a:r>
          </a:p>
          <a:p>
            <a:pPr>
              <a:lnSpc>
                <a:spcPct val="80000"/>
              </a:lnSpc>
            </a:pPr>
            <a:r>
              <a:rPr lang="en-GB" sz="800" dirty="0">
                <a:solidFill>
                  <a:schemeClr val="accent1">
                    <a:lumMod val="75000"/>
                  </a:schemeClr>
                </a:solidFill>
                <a:latin typeface="Google Sans"/>
              </a:rPr>
              <a:t>Any foot infection</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The SEL Diabetic Foot Network has appointed a Diabetic Foot Navigator to ensure patients with "Active" diabetic foot disease is seen by a multidisciplinary team (within 24 hrs - Monday - Friday).  There is a single point of access across the SEL network for primary care staff and community health staff needing to refer patients.  The Navigator has access to all appointment slots across the SEL Network of </a:t>
            </a:r>
            <a:r>
              <a:rPr lang="en-GB" sz="800" b="1" dirty="0">
                <a:solidFill>
                  <a:schemeClr val="accent1">
                    <a:lumMod val="75000"/>
                  </a:schemeClr>
                </a:solidFill>
                <a:latin typeface="Google Sans"/>
              </a:rPr>
              <a:t>7 (MDFT) clinics</a:t>
            </a:r>
            <a:br>
              <a:rPr lang="en-GB" sz="800" dirty="0">
                <a:solidFill>
                  <a:schemeClr val="accent1">
                    <a:lumMod val="75000"/>
                  </a:schemeClr>
                </a:solidFill>
                <a:latin typeface="Google Sans"/>
              </a:rPr>
            </a:br>
            <a:br>
              <a:rPr lang="en-GB" sz="800" dirty="0">
                <a:solidFill>
                  <a:schemeClr val="accent1">
                    <a:lumMod val="75000"/>
                  </a:schemeClr>
                </a:solidFill>
                <a:latin typeface="Google Sans"/>
              </a:rPr>
            </a:br>
            <a:r>
              <a:rPr lang="en-GB" sz="800" dirty="0">
                <a:solidFill>
                  <a:schemeClr val="accent1">
                    <a:lumMod val="75000"/>
                  </a:schemeClr>
                </a:solidFill>
                <a:latin typeface="Google Sans"/>
              </a:rPr>
              <a:t>Patients with current active foot damage referred to MDFT team within 24 hours</a:t>
            </a:r>
            <a:br>
              <a:rPr lang="en-GB" sz="700" dirty="0">
                <a:solidFill>
                  <a:schemeClr val="accent1">
                    <a:lumMod val="75000"/>
                  </a:schemeClr>
                </a:solidFill>
                <a:latin typeface="Google Sans"/>
              </a:rPr>
            </a:br>
            <a:br>
              <a:rPr lang="en-GB" sz="700" dirty="0">
                <a:solidFill>
                  <a:schemeClr val="accent1">
                    <a:lumMod val="75000"/>
                  </a:schemeClr>
                </a:solidFill>
                <a:latin typeface="Google Sans"/>
              </a:rPr>
            </a:br>
            <a:r>
              <a:rPr lang="en-GB" sz="700" dirty="0">
                <a:solidFill>
                  <a:schemeClr val="accent1">
                    <a:lumMod val="75000"/>
                  </a:schemeClr>
                </a:solidFill>
                <a:latin typeface="Google Sans"/>
              </a:rPr>
              <a:t>Referral via GP/Community Diabetes Team/Community Podiatry Team/All other HCPs</a:t>
            </a:r>
          </a:p>
          <a:p>
            <a:pPr>
              <a:lnSpc>
                <a:spcPct val="80000"/>
              </a:lnSpc>
            </a:pPr>
            <a:r>
              <a:rPr lang="en-GB" sz="700" dirty="0">
                <a:solidFill>
                  <a:schemeClr val="accent1">
                    <a:lumMod val="75000"/>
                  </a:schemeClr>
                </a:solidFill>
                <a:latin typeface="Google Sans"/>
              </a:rPr>
              <a:t>to the Greenwich Health Diabetes 3TT services.</a:t>
            </a:r>
          </a:p>
        </p:txBody>
      </p:sp>
      <p:sp>
        <p:nvSpPr>
          <p:cNvPr id="61" name="TextBox 60">
            <a:extLst>
              <a:ext uri="{FF2B5EF4-FFF2-40B4-BE49-F238E27FC236}">
                <a16:creationId xmlns:a16="http://schemas.microsoft.com/office/drawing/2014/main" id="{8CB26CB6-E770-404A-8033-DFE84CC24F45}"/>
              </a:ext>
            </a:extLst>
          </p:cNvPr>
          <p:cNvSpPr txBox="1"/>
          <p:nvPr/>
        </p:nvSpPr>
        <p:spPr>
          <a:xfrm>
            <a:off x="8804642" y="4906207"/>
            <a:ext cx="3161719" cy="1766637"/>
          </a:xfrm>
          <a:prstGeom prst="rect">
            <a:avLst/>
          </a:prstGeom>
          <a:solidFill>
            <a:schemeClr val="accent2">
              <a:lumMod val="20000"/>
              <a:lumOff val="80000"/>
            </a:schemeClr>
          </a:solidFill>
          <a:ln>
            <a:solidFill>
              <a:schemeClr val="accent2"/>
            </a:solidFill>
          </a:ln>
        </p:spPr>
        <p:txBody>
          <a:bodyPr wrap="square" rtlCol="0">
            <a:spAutoFit/>
          </a:bodyPr>
          <a:lstStyle/>
          <a:p>
            <a:pPr>
              <a:lnSpc>
                <a:spcPct val="80000"/>
              </a:lnSpc>
            </a:pPr>
            <a:r>
              <a:rPr lang="en-GB" sz="800" b="1" u="sng" dirty="0">
                <a:solidFill>
                  <a:schemeClr val="accent1">
                    <a:lumMod val="75000"/>
                  </a:schemeClr>
                </a:solidFill>
                <a:latin typeface="Google Sans"/>
              </a:rPr>
              <a:t>Tier 3 Specialist Weight Management Programme (Bariatric Consultancy Ltd</a:t>
            </a:r>
          </a:p>
          <a:p>
            <a:pPr>
              <a:lnSpc>
                <a:spcPct val="80000"/>
              </a:lnSpc>
            </a:pPr>
            <a:r>
              <a:rPr lang="en-GB" sz="800" dirty="0">
                <a:solidFill>
                  <a:schemeClr val="accent1">
                    <a:lumMod val="75000"/>
                  </a:schemeClr>
                </a:solidFill>
                <a:latin typeface="Google Sans"/>
              </a:rPr>
              <a:t>Provider: The Bariatric Consultancy London</a:t>
            </a:r>
          </a:p>
          <a:p>
            <a:pPr>
              <a:lnSpc>
                <a:spcPct val="80000"/>
              </a:lnSpc>
            </a:pPr>
            <a:r>
              <a:rPr lang="en-GB" sz="800" dirty="0">
                <a:solidFill>
                  <a:schemeClr val="accent1">
                    <a:lumMod val="75000"/>
                  </a:schemeClr>
                </a:solidFill>
                <a:latin typeface="Google Sans"/>
              </a:rPr>
              <a:t>Telephone No. 01322 </a:t>
            </a:r>
            <a:r>
              <a:rPr lang="en-GB" sz="800" dirty="0">
                <a:solidFill>
                  <a:schemeClr val="accent1">
                    <a:lumMod val="75000"/>
                  </a:schemeClr>
                </a:solidFill>
                <a:latin typeface="Google Sans"/>
                <a:hlinkClick r:id="rId15"/>
              </a:rPr>
              <a:t>220299@nhs.net</a:t>
            </a: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Website: https://tbchealthcare.co.uk/</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Referrals via GP</a:t>
            </a:r>
          </a:p>
          <a:p>
            <a:pPr marL="171450" indent="-171450">
              <a:buFont typeface="Courier New" panose="02070309020205020404" pitchFamily="49" charset="0"/>
              <a:buChar char="o"/>
            </a:pPr>
            <a:r>
              <a:rPr lang="en-GB" sz="800" dirty="0">
                <a:solidFill>
                  <a:schemeClr val="accent1">
                    <a:lumMod val="75000"/>
                  </a:schemeClr>
                </a:solidFill>
                <a:latin typeface="Google Sans"/>
              </a:rPr>
              <a:t>Individuals who have experienced a weight problem for over 5 </a:t>
            </a:r>
            <a:r>
              <a:rPr lang="en-GB" sz="800" dirty="0" err="1">
                <a:solidFill>
                  <a:schemeClr val="accent1">
                    <a:lumMod val="75000"/>
                  </a:schemeClr>
                </a:solidFill>
                <a:latin typeface="Google Sans"/>
              </a:rPr>
              <a:t>yrs</a:t>
            </a:r>
            <a:r>
              <a:rPr lang="en-GB" sz="800" dirty="0">
                <a:solidFill>
                  <a:schemeClr val="accent1">
                    <a:lumMod val="75000"/>
                  </a:schemeClr>
                </a:solidFill>
                <a:latin typeface="Google Sans"/>
              </a:rPr>
              <a:t>/completed T2&amp;T3 services for at least 6 </a:t>
            </a:r>
            <a:r>
              <a:rPr lang="en-GB" sz="800" dirty="0" err="1">
                <a:solidFill>
                  <a:schemeClr val="accent1">
                    <a:lumMod val="75000"/>
                  </a:schemeClr>
                </a:solidFill>
                <a:latin typeface="Google Sans"/>
              </a:rPr>
              <a:t>mths</a:t>
            </a:r>
            <a:r>
              <a:rPr lang="en-GB" sz="800" dirty="0">
                <a:solidFill>
                  <a:schemeClr val="accent1">
                    <a:lumMod val="75000"/>
                  </a:schemeClr>
                </a:solidFill>
                <a:latin typeface="Google Sans"/>
              </a:rPr>
              <a:t> and failed to achieve weight loss</a:t>
            </a:r>
          </a:p>
          <a:p>
            <a:pPr marL="171450" indent="-171450">
              <a:buFont typeface="Courier New" panose="02070309020205020404" pitchFamily="49" charset="0"/>
              <a:buChar char="o"/>
            </a:pPr>
            <a:r>
              <a:rPr lang="en-GB" sz="800" dirty="0">
                <a:solidFill>
                  <a:schemeClr val="accent1">
                    <a:lumMod val="75000"/>
                  </a:schemeClr>
                </a:solidFill>
                <a:latin typeface="Google Sans"/>
              </a:rPr>
              <a:t>Undergone bariatric surgery and require specific post operative support after 2 </a:t>
            </a:r>
            <a:r>
              <a:rPr lang="en-GB" sz="800" dirty="0" err="1">
                <a:solidFill>
                  <a:schemeClr val="accent1">
                    <a:lumMod val="75000"/>
                  </a:schemeClr>
                </a:solidFill>
                <a:latin typeface="Google Sans"/>
              </a:rPr>
              <a:t>yrs</a:t>
            </a:r>
            <a:endParaRPr lang="en-GB" sz="800" dirty="0">
              <a:solidFill>
                <a:schemeClr val="accent1">
                  <a:lumMod val="75000"/>
                </a:schemeClr>
              </a:solidFill>
              <a:latin typeface="Google Sans"/>
            </a:endParaRPr>
          </a:p>
          <a:p>
            <a:pPr marL="171450" indent="-171450">
              <a:buFont typeface="Courier New" panose="02070309020205020404" pitchFamily="49" charset="0"/>
              <a:buChar char="o"/>
            </a:pPr>
            <a:r>
              <a:rPr lang="en-GB" sz="800" dirty="0">
                <a:solidFill>
                  <a:schemeClr val="accent1">
                    <a:lumMod val="75000"/>
                  </a:schemeClr>
                </a:solidFill>
                <a:latin typeface="Google Sans"/>
              </a:rPr>
              <a:t>BMI &gt;30 with recent onset T2 Diabetes</a:t>
            </a:r>
          </a:p>
          <a:p>
            <a:pPr marL="171450" indent="-171450">
              <a:buFont typeface="Courier New" panose="02070309020205020404" pitchFamily="49" charset="0"/>
              <a:buChar char="o"/>
            </a:pPr>
            <a:r>
              <a:rPr lang="en-GB" sz="800" dirty="0">
                <a:solidFill>
                  <a:schemeClr val="accent1">
                    <a:lumMod val="75000"/>
                  </a:schemeClr>
                </a:solidFill>
                <a:latin typeface="Google Sans"/>
              </a:rPr>
              <a:t>BMI &gt; 35 with 2 recognised co morbidities</a:t>
            </a:r>
          </a:p>
          <a:p>
            <a:pPr marL="171450" indent="-171450">
              <a:buFont typeface="Courier New" panose="02070309020205020404" pitchFamily="49" charset="0"/>
              <a:buChar char="o"/>
            </a:pPr>
            <a:r>
              <a:rPr lang="en-GB" sz="800" dirty="0">
                <a:solidFill>
                  <a:schemeClr val="accent1">
                    <a:lumMod val="75000"/>
                  </a:schemeClr>
                </a:solidFill>
                <a:latin typeface="Google Sans"/>
              </a:rPr>
              <a:t>BMI &gt;40 with no related co morbidities</a:t>
            </a:r>
          </a:p>
        </p:txBody>
      </p:sp>
      <p:sp>
        <p:nvSpPr>
          <p:cNvPr id="23" name="TextBox 22">
            <a:extLst>
              <a:ext uri="{FF2B5EF4-FFF2-40B4-BE49-F238E27FC236}">
                <a16:creationId xmlns:a16="http://schemas.microsoft.com/office/drawing/2014/main" id="{6B96AE85-36F9-4C9E-9637-BA408337D13A}"/>
              </a:ext>
            </a:extLst>
          </p:cNvPr>
          <p:cNvSpPr txBox="1"/>
          <p:nvPr/>
        </p:nvSpPr>
        <p:spPr>
          <a:xfrm>
            <a:off x="137529" y="6669968"/>
            <a:ext cx="2704594" cy="276999"/>
          </a:xfrm>
          <a:prstGeom prst="rect">
            <a:avLst/>
          </a:prstGeom>
          <a:noFill/>
        </p:spPr>
        <p:txBody>
          <a:bodyPr wrap="square" rtlCol="0">
            <a:spAutoFit/>
          </a:bodyPr>
          <a:lstStyle/>
          <a:p>
            <a:r>
              <a:rPr lang="en-GB" sz="1200" b="1" dirty="0"/>
              <a:t>January 2024 – Version 1</a:t>
            </a:r>
          </a:p>
        </p:txBody>
      </p:sp>
      <p:sp>
        <p:nvSpPr>
          <p:cNvPr id="24" name="TextBox 23">
            <a:extLst>
              <a:ext uri="{FF2B5EF4-FFF2-40B4-BE49-F238E27FC236}">
                <a16:creationId xmlns:a16="http://schemas.microsoft.com/office/drawing/2014/main" id="{0B110087-88D8-4B11-B206-1904DC7BB5A3}"/>
              </a:ext>
            </a:extLst>
          </p:cNvPr>
          <p:cNvSpPr txBox="1"/>
          <p:nvPr/>
        </p:nvSpPr>
        <p:spPr>
          <a:xfrm>
            <a:off x="6056327" y="4743375"/>
            <a:ext cx="2483213" cy="1867627"/>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a:lnSpc>
                <a:spcPct val="80000"/>
              </a:lnSpc>
            </a:pPr>
            <a:r>
              <a:rPr lang="en-GB" sz="800" b="1" u="sng" dirty="0">
                <a:solidFill>
                  <a:schemeClr val="accent1">
                    <a:lumMod val="75000"/>
                  </a:schemeClr>
                </a:solidFill>
                <a:latin typeface="Google Sans"/>
              </a:rPr>
              <a:t>Greenwich Time to Talk</a:t>
            </a:r>
          </a:p>
          <a:p>
            <a:pPr>
              <a:lnSpc>
                <a:spcPct val="80000"/>
              </a:lnSpc>
            </a:pPr>
            <a:endParaRPr lang="en-GB" sz="800" b="1" dirty="0">
              <a:solidFill>
                <a:schemeClr val="accent1">
                  <a:lumMod val="75000"/>
                </a:schemeClr>
              </a:solidFill>
              <a:highlight>
                <a:srgbClr val="FFFF00"/>
              </a:highlight>
              <a:latin typeface="Google Sans"/>
            </a:endParaRPr>
          </a:p>
          <a:p>
            <a:pPr>
              <a:lnSpc>
                <a:spcPct val="80000"/>
              </a:lnSpc>
            </a:pPr>
            <a:r>
              <a:rPr lang="en-GB" sz="800" dirty="0">
                <a:solidFill>
                  <a:schemeClr val="accent1">
                    <a:lumMod val="75000"/>
                  </a:schemeClr>
                </a:solidFill>
                <a:latin typeface="Google Sans"/>
              </a:rPr>
              <a:t>Provider: Oxleas</a:t>
            </a:r>
          </a:p>
          <a:p>
            <a:pPr>
              <a:lnSpc>
                <a:spcPct val="80000"/>
              </a:lnSpc>
            </a:pPr>
            <a:r>
              <a:rPr lang="en-GB" sz="800" dirty="0">
                <a:solidFill>
                  <a:schemeClr val="accent1">
                    <a:lumMod val="75000"/>
                  </a:schemeClr>
                </a:solidFill>
                <a:latin typeface="Google Sans"/>
              </a:rPr>
              <a:t>Email: </a:t>
            </a:r>
            <a:r>
              <a:rPr lang="en-GB" sz="800" dirty="0">
                <a:solidFill>
                  <a:schemeClr val="accent1">
                    <a:lumMod val="75000"/>
                  </a:schemeClr>
                </a:solidFill>
                <a:latin typeface="Google Sans"/>
                <a:hlinkClick r:id="rId16"/>
              </a:rPr>
              <a:t>oxl-tr.greenwichtimetotalk@nhs.net</a:t>
            </a:r>
            <a:r>
              <a:rPr lang="en-GB" sz="800" dirty="0">
                <a:solidFill>
                  <a:schemeClr val="accent1">
                    <a:lumMod val="75000"/>
                  </a:schemeClr>
                </a:solidFill>
                <a:latin typeface="Google Sans"/>
              </a:rPr>
              <a:t> </a:t>
            </a:r>
          </a:p>
          <a:p>
            <a:pPr>
              <a:lnSpc>
                <a:spcPct val="80000"/>
              </a:lnSpc>
            </a:pPr>
            <a:r>
              <a:rPr lang="en-GB" sz="800" dirty="0">
                <a:solidFill>
                  <a:schemeClr val="accent1">
                    <a:lumMod val="75000"/>
                  </a:schemeClr>
                </a:solidFill>
                <a:latin typeface="Google Sans"/>
              </a:rPr>
              <a:t>Telephone No: 020 3260 1100</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Greenwich Time to Talk offers free psychological treatment as recommended by the National Institute for Health and Clinical Excellence (NICE) guidelines for anxiety and depression. This is mainly cognitive behaviour therapy (CBT) and counselling.</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Support for people over 16 who are either registered with a Greenwich GP or live in the Greenwich Borough.</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Specific services are provided for 16 and 17 year olds, 65 year old and above and people suffering from long term conditions.</a:t>
            </a:r>
          </a:p>
        </p:txBody>
      </p:sp>
      <p:sp>
        <p:nvSpPr>
          <p:cNvPr id="25" name="TextBox 24">
            <a:extLst>
              <a:ext uri="{FF2B5EF4-FFF2-40B4-BE49-F238E27FC236}">
                <a16:creationId xmlns:a16="http://schemas.microsoft.com/office/drawing/2014/main" id="{132BB153-4AD6-4163-8C0A-10CDBA5AB497}"/>
              </a:ext>
            </a:extLst>
          </p:cNvPr>
          <p:cNvSpPr txBox="1"/>
          <p:nvPr/>
        </p:nvSpPr>
        <p:spPr>
          <a:xfrm>
            <a:off x="205580" y="3557494"/>
            <a:ext cx="2772511" cy="685765"/>
          </a:xfrm>
          <a:prstGeom prst="rect">
            <a:avLst/>
          </a:prstGeom>
          <a:solidFill>
            <a:schemeClr val="accent2">
              <a:lumMod val="20000"/>
              <a:lumOff val="80000"/>
            </a:schemeClr>
          </a:solidFill>
          <a:ln>
            <a:solidFill>
              <a:schemeClr val="accent2"/>
            </a:solidFill>
          </a:ln>
        </p:spPr>
        <p:txBody>
          <a:bodyPr wrap="square" rtlCol="0">
            <a:spAutoFit/>
          </a:bodyPr>
          <a:lstStyle/>
          <a:p>
            <a:pPr>
              <a:lnSpc>
                <a:spcPct val="80000"/>
              </a:lnSpc>
            </a:pPr>
            <a:r>
              <a:rPr lang="en-GB" sz="800" b="1" u="sng" dirty="0">
                <a:solidFill>
                  <a:schemeClr val="accent1">
                    <a:lumMod val="75000"/>
                  </a:schemeClr>
                </a:solidFill>
                <a:latin typeface="Google Sans"/>
              </a:rPr>
              <a:t>Weight Management Services</a:t>
            </a:r>
          </a:p>
          <a:p>
            <a:pPr>
              <a:lnSpc>
                <a:spcPct val="80000"/>
              </a:lnSpc>
            </a:pPr>
            <a:r>
              <a:rPr lang="en-GB" sz="800" dirty="0">
                <a:solidFill>
                  <a:schemeClr val="accent1">
                    <a:lumMod val="75000"/>
                  </a:schemeClr>
                </a:solidFill>
                <a:latin typeface="Google Sans"/>
              </a:rPr>
              <a:t>Please see the Weight Management Infographic document for a full list of weight management services available in Greenwich.</a:t>
            </a:r>
            <a:endParaRPr lang="en-GB" sz="800" b="1" dirty="0">
              <a:solidFill>
                <a:schemeClr val="accent1">
                  <a:lumMod val="75000"/>
                </a:schemeClr>
              </a:solidFill>
              <a:highlight>
                <a:srgbClr val="FFFF00"/>
              </a:highlight>
              <a:latin typeface="Google Sans"/>
            </a:endParaRPr>
          </a:p>
          <a:p>
            <a:pPr>
              <a:lnSpc>
                <a:spcPct val="80000"/>
              </a:lnSpc>
            </a:pPr>
            <a:r>
              <a:rPr lang="en-GB" sz="800" b="1" dirty="0">
                <a:solidFill>
                  <a:srgbClr val="FF0000"/>
                </a:solidFill>
                <a:latin typeface="Google Sans"/>
              </a:rPr>
              <a:t>ADD LINK ON DXS TO WEIGHT MANAGEMENT INFOGRAPHIC DOCUMENT</a:t>
            </a:r>
          </a:p>
        </p:txBody>
      </p:sp>
      <p:sp>
        <p:nvSpPr>
          <p:cNvPr id="26" name="TextBox 25">
            <a:extLst>
              <a:ext uri="{FF2B5EF4-FFF2-40B4-BE49-F238E27FC236}">
                <a16:creationId xmlns:a16="http://schemas.microsoft.com/office/drawing/2014/main" id="{59AA55A9-BE77-48BD-99EC-021BFC9448C6}"/>
              </a:ext>
            </a:extLst>
          </p:cNvPr>
          <p:cNvSpPr txBox="1"/>
          <p:nvPr/>
        </p:nvSpPr>
        <p:spPr>
          <a:xfrm>
            <a:off x="225638" y="5408283"/>
            <a:ext cx="2751897" cy="1178208"/>
          </a:xfrm>
          <a:prstGeom prst="rect">
            <a:avLst/>
          </a:prstGeom>
          <a:solidFill>
            <a:schemeClr val="accent2">
              <a:lumMod val="20000"/>
              <a:lumOff val="80000"/>
            </a:schemeClr>
          </a:solidFill>
          <a:ln>
            <a:solidFill>
              <a:schemeClr val="accent2"/>
            </a:solidFill>
          </a:ln>
        </p:spPr>
        <p:txBody>
          <a:bodyPr wrap="square" rtlCol="0">
            <a:spAutoFit/>
          </a:bodyPr>
          <a:lstStyle/>
          <a:p>
            <a:pPr>
              <a:lnSpc>
                <a:spcPct val="80000"/>
              </a:lnSpc>
            </a:pPr>
            <a:r>
              <a:rPr lang="en-GB" sz="800" b="1" u="sng" dirty="0">
                <a:solidFill>
                  <a:schemeClr val="accent1">
                    <a:lumMod val="75000"/>
                  </a:schemeClr>
                </a:solidFill>
                <a:latin typeface="Google Sans"/>
              </a:rPr>
              <a:t>Structured Education</a:t>
            </a:r>
          </a:p>
          <a:p>
            <a:pPr>
              <a:lnSpc>
                <a:spcPct val="80000"/>
              </a:lnSpc>
            </a:pPr>
            <a:r>
              <a:rPr lang="en-GB" sz="800" dirty="0">
                <a:solidFill>
                  <a:schemeClr val="accent1">
                    <a:lumMod val="75000"/>
                  </a:schemeClr>
                </a:solidFill>
                <a:latin typeface="Google Sans"/>
              </a:rPr>
              <a:t>Education courses for patients with T2 accessed through GP practice via </a:t>
            </a:r>
            <a:r>
              <a:rPr lang="en-GB" sz="800" b="1" dirty="0">
                <a:solidFill>
                  <a:schemeClr val="accent1">
                    <a:lumMod val="75000"/>
                  </a:schemeClr>
                </a:solidFill>
                <a:latin typeface="Google Sans"/>
              </a:rPr>
              <a:t>Book and Learn Platform – Hosted by Bexley Health Neighbourhood Care – Priority Digital Health Platform</a:t>
            </a:r>
          </a:p>
          <a:p>
            <a:pPr>
              <a:lnSpc>
                <a:spcPct val="80000"/>
              </a:lnSpc>
            </a:pPr>
            <a:endParaRPr lang="en-GB" sz="800" dirty="0">
              <a:solidFill>
                <a:schemeClr val="accent1">
                  <a:lumMod val="75000"/>
                </a:schemeClr>
              </a:solidFill>
              <a:latin typeface="Google Sans"/>
            </a:endParaRPr>
          </a:p>
          <a:p>
            <a:pPr>
              <a:lnSpc>
                <a:spcPct val="80000"/>
              </a:lnSpc>
            </a:pPr>
            <a:r>
              <a:rPr lang="en-GB" sz="800" dirty="0">
                <a:solidFill>
                  <a:schemeClr val="accent1">
                    <a:lumMod val="75000"/>
                  </a:schemeClr>
                </a:solidFill>
                <a:latin typeface="Google Sans"/>
              </a:rPr>
              <a:t>Referrals can be made using the Diabetes Book and Learn referral form with DXS/EMIS and Vision.  Once fully completed please email the form to </a:t>
            </a:r>
            <a:r>
              <a:rPr lang="en-GB" sz="800" dirty="0">
                <a:solidFill>
                  <a:schemeClr val="accent1">
                    <a:lumMod val="75000"/>
                  </a:schemeClr>
                </a:solidFill>
                <a:latin typeface="Google Sans"/>
                <a:hlinkClick r:id="rId17"/>
              </a:rPr>
              <a:t>diabetes.booking@nhs.net</a:t>
            </a:r>
            <a:r>
              <a:rPr lang="en-GB" sz="800" dirty="0">
                <a:solidFill>
                  <a:schemeClr val="accent1">
                    <a:lumMod val="75000"/>
                  </a:schemeClr>
                </a:solidFill>
                <a:latin typeface="Google Sans"/>
              </a:rPr>
              <a:t> or Via the webform at </a:t>
            </a:r>
            <a:r>
              <a:rPr lang="en-GB" sz="800" dirty="0">
                <a:solidFill>
                  <a:schemeClr val="accent1">
                    <a:lumMod val="75000"/>
                  </a:schemeClr>
                </a:solidFill>
                <a:latin typeface="Google Sans"/>
                <a:hlinkClick r:id="rId18"/>
              </a:rPr>
              <a:t>www.diabetesbooking.co.uk/refer</a:t>
            </a:r>
            <a:endParaRPr lang="en-GB" sz="900" b="1" u="sng" dirty="0">
              <a:solidFill>
                <a:schemeClr val="accent1">
                  <a:lumMod val="75000"/>
                </a:schemeClr>
              </a:solidFill>
              <a:latin typeface="Google Sans"/>
            </a:endParaRPr>
          </a:p>
        </p:txBody>
      </p:sp>
      <p:pic>
        <p:nvPicPr>
          <p:cNvPr id="3" name="Picture 2" descr="Background pattern&#10;&#10;Description automatically generated with low confidence">
            <a:extLst>
              <a:ext uri="{FF2B5EF4-FFF2-40B4-BE49-F238E27FC236}">
                <a16:creationId xmlns:a16="http://schemas.microsoft.com/office/drawing/2014/main" id="{07CC33B4-6354-D5C5-DA9F-4842F1F8AF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19861" y="117245"/>
            <a:ext cx="2285454" cy="388715"/>
          </a:xfrm>
          <a:prstGeom prst="rect">
            <a:avLst/>
          </a:prstGeom>
        </p:spPr>
      </p:pic>
      <p:sp>
        <p:nvSpPr>
          <p:cNvPr id="9" name="Rectangle 8">
            <a:extLst>
              <a:ext uri="{FF2B5EF4-FFF2-40B4-BE49-F238E27FC236}">
                <a16:creationId xmlns:a16="http://schemas.microsoft.com/office/drawing/2014/main" id="{F7D429A0-E808-25DC-EF79-502FA8E6A50D}"/>
              </a:ext>
            </a:extLst>
          </p:cNvPr>
          <p:cNvSpPr/>
          <p:nvPr/>
        </p:nvSpPr>
        <p:spPr>
          <a:xfrm>
            <a:off x="225639" y="4290076"/>
            <a:ext cx="2751897" cy="105924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0000"/>
              </a:lnSpc>
            </a:pPr>
            <a:r>
              <a:rPr lang="en-GB" sz="800" b="1" u="sng" dirty="0">
                <a:solidFill>
                  <a:schemeClr val="accent1">
                    <a:lumMod val="75000"/>
                  </a:schemeClr>
                </a:solidFill>
                <a:latin typeface="Google Sans"/>
              </a:rPr>
              <a:t>Type 2 Diabetes Pathway to Remission Programme (formerly called the NHS Low Calorie Diet</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The NHS T2DR Provided by </a:t>
            </a:r>
            <a:r>
              <a:rPr lang="en-GB" sz="800" dirty="0" err="1">
                <a:solidFill>
                  <a:schemeClr val="accent1">
                    <a:lumMod val="75000"/>
                  </a:schemeClr>
                </a:solidFill>
                <a:latin typeface="Google Sans"/>
              </a:rPr>
              <a:t>Oviva</a:t>
            </a:r>
            <a:r>
              <a:rPr lang="en-GB" sz="800" dirty="0">
                <a:solidFill>
                  <a:schemeClr val="accent1">
                    <a:lumMod val="75000"/>
                  </a:schemeClr>
                </a:solidFill>
                <a:latin typeface="Google Sans"/>
              </a:rPr>
              <a:t> is a Type 2 Diabetes 12 month behaviour change programme</a:t>
            </a:r>
          </a:p>
          <a:p>
            <a:pPr marL="171450" indent="-171450">
              <a:lnSpc>
                <a:spcPct val="80000"/>
              </a:lnSpc>
              <a:buFont typeface="Arial" panose="020B0604020202020204" pitchFamily="34" charset="0"/>
              <a:buChar char="•"/>
            </a:pPr>
            <a:r>
              <a:rPr lang="en-GB" sz="800" dirty="0">
                <a:solidFill>
                  <a:schemeClr val="accent1">
                    <a:lumMod val="75000"/>
                  </a:schemeClr>
                </a:solidFill>
                <a:latin typeface="Google Sans"/>
              </a:rPr>
              <a:t>Diabetes clinicians help people with Type 2 diabetes lose weight, increase physical activity and reduce their medication needs. </a:t>
            </a:r>
          </a:p>
          <a:p>
            <a:pPr>
              <a:lnSpc>
                <a:spcPct val="80000"/>
              </a:lnSpc>
            </a:pPr>
            <a:r>
              <a:rPr lang="en-GB" sz="800" dirty="0">
                <a:solidFill>
                  <a:schemeClr val="accent1">
                    <a:lumMod val="75000"/>
                  </a:schemeClr>
                </a:solidFill>
                <a:latin typeface="Google Sans"/>
              </a:rPr>
              <a:t>Please contact </a:t>
            </a:r>
            <a:r>
              <a:rPr lang="en-GB" sz="800" dirty="0">
                <a:solidFill>
                  <a:schemeClr val="accent1">
                    <a:lumMod val="75000"/>
                  </a:schemeClr>
                </a:solidFill>
                <a:latin typeface="Google Sans"/>
                <a:hlinkClick r:id="rId20"/>
              </a:rPr>
              <a:t>ovivauk.T2DR@nhs.net</a:t>
            </a:r>
            <a:r>
              <a:rPr lang="en-GB" sz="800" dirty="0">
                <a:solidFill>
                  <a:schemeClr val="accent1">
                    <a:lumMod val="75000"/>
                  </a:schemeClr>
                </a:solidFill>
                <a:latin typeface="Google Sans"/>
              </a:rPr>
              <a:t> if you have any questions.  </a:t>
            </a:r>
            <a:r>
              <a:rPr lang="en-GB" sz="800" dirty="0">
                <a:hlinkClick r:id="rId21"/>
              </a:rPr>
              <a:t>NHS Type 2 Diabetes Pathway to Remission Programme for primary care | </a:t>
            </a:r>
            <a:r>
              <a:rPr lang="en-GB" sz="800" dirty="0" err="1">
                <a:hlinkClick r:id="rId21"/>
              </a:rPr>
              <a:t>Oviva</a:t>
            </a:r>
            <a:r>
              <a:rPr lang="en-GB" sz="800" dirty="0">
                <a:hlinkClick r:id="rId21"/>
              </a:rPr>
              <a:t> UK</a:t>
            </a:r>
            <a:endParaRPr lang="en-GB" sz="800" b="1" dirty="0">
              <a:solidFill>
                <a:schemeClr val="accent1">
                  <a:lumMod val="75000"/>
                </a:schemeClr>
              </a:solidFill>
              <a:highlight>
                <a:srgbClr val="FFFF00"/>
              </a:highlight>
              <a:latin typeface="Google Sans"/>
            </a:endParaRPr>
          </a:p>
        </p:txBody>
      </p:sp>
    </p:spTree>
    <p:extLst>
      <p:ext uri="{BB962C8B-B14F-4D97-AF65-F5344CB8AC3E}">
        <p14:creationId xmlns:p14="http://schemas.microsoft.com/office/powerpoint/2010/main" val="234641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a:extLst>
              <a:ext uri="{FF2B5EF4-FFF2-40B4-BE49-F238E27FC236}">
                <a16:creationId xmlns:a16="http://schemas.microsoft.com/office/drawing/2014/main" id="{F80B8662-B023-48C5-956E-D260EDD92919}"/>
              </a:ext>
            </a:extLst>
          </p:cNvPr>
          <p:cNvCxnSpPr>
            <a:cxnSpLocks/>
          </p:cNvCxnSpPr>
          <p:nvPr/>
        </p:nvCxnSpPr>
        <p:spPr>
          <a:xfrm>
            <a:off x="10488365" y="918850"/>
            <a:ext cx="0" cy="4148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id="{634D20F3-E8B3-4B17-8F06-D3237291BB03}"/>
              </a:ext>
            </a:extLst>
          </p:cNvPr>
          <p:cNvCxnSpPr>
            <a:cxnSpLocks/>
          </p:cNvCxnSpPr>
          <p:nvPr/>
        </p:nvCxnSpPr>
        <p:spPr>
          <a:xfrm>
            <a:off x="7518597" y="918850"/>
            <a:ext cx="0" cy="4148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052E25C7-B398-4A1E-B32A-7ED28357AA0B}"/>
              </a:ext>
            </a:extLst>
          </p:cNvPr>
          <p:cNvCxnSpPr>
            <a:cxnSpLocks/>
          </p:cNvCxnSpPr>
          <p:nvPr/>
        </p:nvCxnSpPr>
        <p:spPr>
          <a:xfrm>
            <a:off x="4604951" y="893918"/>
            <a:ext cx="0" cy="4148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00F9981E-0649-4814-9E58-2CE0AB8E05AC}"/>
              </a:ext>
            </a:extLst>
          </p:cNvPr>
          <p:cNvCxnSpPr>
            <a:cxnSpLocks/>
          </p:cNvCxnSpPr>
          <p:nvPr/>
        </p:nvCxnSpPr>
        <p:spPr>
          <a:xfrm>
            <a:off x="1413813" y="947733"/>
            <a:ext cx="0" cy="4148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5C63884-4589-4BFF-9236-46386D124F2D}"/>
              </a:ext>
            </a:extLst>
          </p:cNvPr>
          <p:cNvSpPr>
            <a:spLocks noGrp="1"/>
          </p:cNvSpPr>
          <p:nvPr>
            <p:ph type="ctrTitle"/>
          </p:nvPr>
        </p:nvSpPr>
        <p:spPr>
          <a:xfrm>
            <a:off x="972693" y="156306"/>
            <a:ext cx="10338179" cy="495440"/>
          </a:xfrm>
        </p:spPr>
        <p:txBody>
          <a:bodyPr vert="horz" lIns="91440" tIns="45720" rIns="91440" bIns="45720" rtlCol="0" anchor="b">
            <a:noAutofit/>
          </a:bodyPr>
          <a:lstStyle/>
          <a:p>
            <a:r>
              <a:rPr lang="en-GB" sz="3600">
                <a:latin typeface="+mn-lt"/>
              </a:rPr>
              <a:t>Diabetes Information Pack - Greenwich</a:t>
            </a:r>
            <a:endParaRPr lang="en-GB" sz="3600" dirty="0">
              <a:latin typeface="+mn-lt"/>
            </a:endParaRPr>
          </a:p>
        </p:txBody>
      </p:sp>
      <p:sp>
        <p:nvSpPr>
          <p:cNvPr id="4" name="Subtitle 2">
            <a:extLst>
              <a:ext uri="{FF2B5EF4-FFF2-40B4-BE49-F238E27FC236}">
                <a16:creationId xmlns:a16="http://schemas.microsoft.com/office/drawing/2014/main" id="{0884FA0A-5A45-45E3-826E-976575EFC59B}"/>
              </a:ext>
            </a:extLst>
          </p:cNvPr>
          <p:cNvSpPr txBox="1">
            <a:spLocks/>
          </p:cNvSpPr>
          <p:nvPr/>
        </p:nvSpPr>
        <p:spPr>
          <a:xfrm>
            <a:off x="637200" y="1002638"/>
            <a:ext cx="5458800" cy="78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D81BDA4-1FD8-4571-A69F-3268A2D8A33F}"/>
              </a:ext>
            </a:extLst>
          </p:cNvPr>
          <p:cNvSpPr/>
          <p:nvPr/>
        </p:nvSpPr>
        <p:spPr>
          <a:xfrm>
            <a:off x="157011" y="1339676"/>
            <a:ext cx="2815761" cy="54554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C97C309-CB59-4E55-895F-A87A29D364F3}"/>
              </a:ext>
            </a:extLst>
          </p:cNvPr>
          <p:cNvSpPr/>
          <p:nvPr/>
        </p:nvSpPr>
        <p:spPr>
          <a:xfrm>
            <a:off x="6263359" y="611987"/>
            <a:ext cx="5764069" cy="49543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Acute</a:t>
            </a:r>
          </a:p>
        </p:txBody>
      </p:sp>
      <p:sp>
        <p:nvSpPr>
          <p:cNvPr id="29" name="Rectangle 28">
            <a:extLst>
              <a:ext uri="{FF2B5EF4-FFF2-40B4-BE49-F238E27FC236}">
                <a16:creationId xmlns:a16="http://schemas.microsoft.com/office/drawing/2014/main" id="{25F21F33-9810-4DB8-B127-AC5430262643}"/>
              </a:ext>
            </a:extLst>
          </p:cNvPr>
          <p:cNvSpPr/>
          <p:nvPr/>
        </p:nvSpPr>
        <p:spPr>
          <a:xfrm>
            <a:off x="150213" y="611987"/>
            <a:ext cx="2870699" cy="4954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Primary</a:t>
            </a: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Care</a:t>
            </a:r>
          </a:p>
        </p:txBody>
      </p:sp>
      <p:pic>
        <p:nvPicPr>
          <p:cNvPr id="7" name="Picture 6">
            <a:extLst>
              <a:ext uri="{FF2B5EF4-FFF2-40B4-BE49-F238E27FC236}">
                <a16:creationId xmlns:a16="http://schemas.microsoft.com/office/drawing/2014/main" id="{DD3A631E-5F60-4991-A147-29AAB2B5A7C3}"/>
              </a:ext>
            </a:extLst>
          </p:cNvPr>
          <p:cNvPicPr>
            <a:picLocks noChangeAspect="1"/>
          </p:cNvPicPr>
          <p:nvPr/>
        </p:nvPicPr>
        <p:blipFill>
          <a:blip r:embed="rId2"/>
          <a:stretch>
            <a:fillRect/>
          </a:stretch>
        </p:blipFill>
        <p:spPr>
          <a:xfrm>
            <a:off x="173570" y="188032"/>
            <a:ext cx="1841588" cy="374030"/>
          </a:xfrm>
          <a:prstGeom prst="rect">
            <a:avLst/>
          </a:prstGeom>
        </p:spPr>
      </p:pic>
      <p:sp>
        <p:nvSpPr>
          <p:cNvPr id="39" name="Rectangle 38">
            <a:extLst>
              <a:ext uri="{FF2B5EF4-FFF2-40B4-BE49-F238E27FC236}">
                <a16:creationId xmlns:a16="http://schemas.microsoft.com/office/drawing/2014/main" id="{295833EF-D97A-4A39-B270-FA04369F8377}"/>
              </a:ext>
            </a:extLst>
          </p:cNvPr>
          <p:cNvSpPr/>
          <p:nvPr/>
        </p:nvSpPr>
        <p:spPr>
          <a:xfrm>
            <a:off x="3236976" y="621266"/>
            <a:ext cx="2783230" cy="49543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Community</a:t>
            </a:r>
          </a:p>
        </p:txBody>
      </p:sp>
      <p:sp>
        <p:nvSpPr>
          <p:cNvPr id="46" name="Rectangle 45">
            <a:extLst>
              <a:ext uri="{FF2B5EF4-FFF2-40B4-BE49-F238E27FC236}">
                <a16:creationId xmlns:a16="http://schemas.microsoft.com/office/drawing/2014/main" id="{19DBEF28-00AC-4EE0-A913-67FB4BA25BFE}"/>
              </a:ext>
            </a:extLst>
          </p:cNvPr>
          <p:cNvSpPr/>
          <p:nvPr/>
        </p:nvSpPr>
        <p:spPr>
          <a:xfrm>
            <a:off x="9034294" y="1333654"/>
            <a:ext cx="2993134" cy="53074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1832040D-7048-4C2D-9F4E-DF8E9DA2F943}"/>
              </a:ext>
            </a:extLst>
          </p:cNvPr>
          <p:cNvSpPr/>
          <p:nvPr/>
        </p:nvSpPr>
        <p:spPr>
          <a:xfrm>
            <a:off x="3280451" y="1333654"/>
            <a:ext cx="2704594" cy="53074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hlinkClick r:id="rId3"/>
              </a:rPr>
              <a:t>Annual-Report-and-Annual-Accounts-2021-22.pdf (selondonccg.nhs.uk)</a:t>
            </a: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p:txBody>
      </p:sp>
      <p:sp>
        <p:nvSpPr>
          <p:cNvPr id="56" name="Rectangle 55">
            <a:extLst>
              <a:ext uri="{FF2B5EF4-FFF2-40B4-BE49-F238E27FC236}">
                <a16:creationId xmlns:a16="http://schemas.microsoft.com/office/drawing/2014/main" id="{6A7B06DF-89E0-4B45-8F62-F591D2D6C5AA}"/>
              </a:ext>
            </a:extLst>
          </p:cNvPr>
          <p:cNvSpPr/>
          <p:nvPr/>
        </p:nvSpPr>
        <p:spPr>
          <a:xfrm>
            <a:off x="6277718" y="1333654"/>
            <a:ext cx="2704594" cy="53074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50" b="0" i="0" u="none" strike="noStrike" kern="1200" cap="none" spc="0" normalizeH="0" baseline="0" noProof="0" dirty="0">
              <a:ln>
                <a:noFill/>
              </a:ln>
              <a:solidFill>
                <a:srgbClr val="4472C4">
                  <a:lumMod val="75000"/>
                </a:srgbClr>
              </a:solidFill>
              <a:effectLst/>
              <a:uLnTx/>
              <a:uFillTx/>
              <a:latin typeface="Google Sans"/>
              <a:ea typeface="+mn-ea"/>
              <a:cs typeface="+mn-cs"/>
            </a:endParaRPr>
          </a:p>
        </p:txBody>
      </p:sp>
      <p:sp>
        <p:nvSpPr>
          <p:cNvPr id="22" name="TextBox 21">
            <a:extLst>
              <a:ext uri="{FF2B5EF4-FFF2-40B4-BE49-F238E27FC236}">
                <a16:creationId xmlns:a16="http://schemas.microsoft.com/office/drawing/2014/main" id="{F9D0BA65-118A-478B-96B9-7AC988B06B0E}"/>
              </a:ext>
            </a:extLst>
          </p:cNvPr>
          <p:cNvSpPr txBox="1"/>
          <p:nvPr/>
        </p:nvSpPr>
        <p:spPr>
          <a:xfrm>
            <a:off x="249566" y="1411317"/>
            <a:ext cx="2671208" cy="2077172"/>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1"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4472C4">
                    <a:lumMod val="75000"/>
                  </a:srgbClr>
                </a:solidFill>
                <a:effectLst/>
                <a:uLnTx/>
                <a:uFillTx/>
                <a:latin typeface="Google Sans"/>
                <a:ea typeface="+mn-ea"/>
                <a:cs typeface="+mn-cs"/>
              </a:rPr>
              <a:t>HEAL-D – Healthy Eating &amp; Active Lifestyles for Diabetes in African &amp; Caribbean communities – T2</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rPr>
              <a:t>Hosted by : Bexley Health Neighbourhood Care – Priority Digital Health Platform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rPr>
              <a:t>Email: </a:t>
            </a: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hlinkClick r:id="rId4">
                  <a:extLst>
                    <a:ext uri="{A12FA001-AC4F-418D-AE19-62706E023703}">
                      <ahyp:hlinkClr xmlns:ahyp="http://schemas.microsoft.com/office/drawing/2018/hyperlinkcolor" val="tx"/>
                    </a:ext>
                  </a:extLst>
                </a:hlinkClick>
              </a:rPr>
              <a:t>diabetes.booking@nhs.net</a:t>
            </a:r>
            <a:endPar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rPr>
              <a:t>Telephone: 0203 474 5500</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rPr>
              <a:t>Referrals can be made using the Diabetes Book  &amp; Learn referral form within DXS/EMIS and Vision. Please use the free text box to mention that the referral is for HEAL-D.  Once fully completed please email the form to </a:t>
            </a: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hlinkClick r:id="rId4">
                  <a:extLst>
                    <a:ext uri="{A12FA001-AC4F-418D-AE19-62706E023703}">
                      <ahyp:hlinkClr xmlns:ahyp="http://schemas.microsoft.com/office/drawing/2018/hyperlinkcolor" val="tx"/>
                    </a:ext>
                  </a:extLst>
                </a:hlinkClick>
              </a:rPr>
              <a:t>diabetes.booking@nhs.net</a:t>
            </a: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rPr>
              <a:t> or Via the webform at </a:t>
            </a: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hlinkClick r:id="rId5">
                  <a:extLst>
                    <a:ext uri="{A12FA001-AC4F-418D-AE19-62706E023703}">
                      <ahyp:hlinkClr xmlns:ahyp="http://schemas.microsoft.com/office/drawing/2018/hyperlinkcolor" val="tx"/>
                    </a:ext>
                  </a:extLst>
                </a:hlinkClick>
              </a:rPr>
              <a:t>www.diabetesbooking.co.uk/refer</a:t>
            </a:r>
            <a:endPar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472C4">
                    <a:lumMod val="75000"/>
                  </a:srgbClr>
                </a:solidFill>
                <a:effectLst/>
                <a:uLnTx/>
                <a:uFillTx/>
                <a:latin typeface="Google Sans"/>
                <a:ea typeface="+mn-ea"/>
                <a:cs typeface="+mn-cs"/>
              </a:rPr>
              <a:t>Patients can also self refer by calling 0203 474 5500 and asking to be self referred to a HEAL-D course (it is not possible to book online at this time)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p:txBody>
      </p:sp>
      <p:sp>
        <p:nvSpPr>
          <p:cNvPr id="23" name="TextBox 22">
            <a:extLst>
              <a:ext uri="{FF2B5EF4-FFF2-40B4-BE49-F238E27FC236}">
                <a16:creationId xmlns:a16="http://schemas.microsoft.com/office/drawing/2014/main" id="{4C579C67-1C96-4F8C-A1E7-0F0A6E9DED43}"/>
              </a:ext>
            </a:extLst>
          </p:cNvPr>
          <p:cNvSpPr txBox="1"/>
          <p:nvPr/>
        </p:nvSpPr>
        <p:spPr>
          <a:xfrm>
            <a:off x="3387192" y="1446031"/>
            <a:ext cx="2513386" cy="2711063"/>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sng" strike="noStrike" kern="1200" cap="none" spc="0" normalizeH="0" baseline="0" noProof="0" dirty="0">
                <a:ln>
                  <a:noFill/>
                </a:ln>
                <a:solidFill>
                  <a:srgbClr val="4472C4">
                    <a:lumMod val="75000"/>
                  </a:srgbClr>
                </a:solidFill>
                <a:effectLst/>
                <a:uLnTx/>
                <a:uFillTx/>
                <a:latin typeface="Google Sans"/>
                <a:ea typeface="+mn-ea"/>
                <a:cs typeface="+mn-cs"/>
              </a:rPr>
              <a:t>Community High Risk Podiatry Team</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Provider: Oxleas NHS Foundation Trust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Sites – Community</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Greenwich Square Health Centre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2</a:t>
            </a:r>
            <a:r>
              <a:rPr kumimoji="0" lang="en-GB" sz="850" b="0" i="0" u="none" strike="noStrike" kern="1200" cap="none" spc="0" normalizeH="0" baseline="30000" noProof="0" dirty="0">
                <a:ln>
                  <a:noFill/>
                </a:ln>
                <a:solidFill>
                  <a:srgbClr val="4472C4">
                    <a:lumMod val="75000"/>
                  </a:srgbClr>
                </a:solidFill>
                <a:effectLst/>
                <a:uLnTx/>
                <a:uFillTx/>
                <a:latin typeface="Google Sans"/>
                <a:ea typeface="+mn-ea"/>
                <a:cs typeface="+mn-cs"/>
              </a:rPr>
              <a:t>nd</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Floor, 12 </a:t>
            </a:r>
            <a:r>
              <a:rPr kumimoji="0" lang="en-GB" sz="850" b="0" i="0" u="none" strike="noStrike" kern="1200" cap="none" spc="0" normalizeH="0" baseline="0" noProof="0" dirty="0" err="1">
                <a:ln>
                  <a:noFill/>
                </a:ln>
                <a:solidFill>
                  <a:srgbClr val="4472C4">
                    <a:lumMod val="75000"/>
                  </a:srgbClr>
                </a:solidFill>
                <a:effectLst/>
                <a:uLnTx/>
                <a:uFillTx/>
                <a:latin typeface="Google Sans"/>
                <a:ea typeface="+mn-ea"/>
                <a:cs typeface="+mn-cs"/>
              </a:rPr>
              <a:t>Lambarde</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Square, SE10 9GB</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Wensley Close, 4 Wensley Close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Eltham SE9 5AB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Manor Brook Medical Centre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117 Brook Lane, Blackheath, SE3 OEN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Garland Road Clinic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2 Garland Road, SE18 2SB</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err="1">
                <a:ln>
                  <a:noFill/>
                </a:ln>
                <a:solidFill>
                  <a:srgbClr val="4472C4">
                    <a:lumMod val="75000"/>
                  </a:srgbClr>
                </a:solidFill>
                <a:effectLst/>
                <a:uLnTx/>
                <a:uFillTx/>
                <a:latin typeface="Google Sans"/>
                <a:ea typeface="+mn-ea"/>
                <a:cs typeface="+mn-cs"/>
              </a:rPr>
              <a:t>Gallions</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Reach Health Centre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Bentham Rd, SE28 8BE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Fairfield Medical Centre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Fairfield Grove, SE7 8TX</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Garland Road Health Centre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2 Garland Rd, SE18 2AE</a:t>
            </a:r>
          </a:p>
        </p:txBody>
      </p:sp>
      <p:sp>
        <p:nvSpPr>
          <p:cNvPr id="25" name="TextBox 24">
            <a:extLst>
              <a:ext uri="{FF2B5EF4-FFF2-40B4-BE49-F238E27FC236}">
                <a16:creationId xmlns:a16="http://schemas.microsoft.com/office/drawing/2014/main" id="{5BF68EBD-D29C-48DA-815D-B34B6B7BEF80}"/>
              </a:ext>
            </a:extLst>
          </p:cNvPr>
          <p:cNvSpPr txBox="1"/>
          <p:nvPr/>
        </p:nvSpPr>
        <p:spPr>
          <a:xfrm>
            <a:off x="9110818" y="1422352"/>
            <a:ext cx="2813727" cy="5013232"/>
          </a:xfrm>
          <a:prstGeom prst="rect">
            <a:avLst/>
          </a:prstGeom>
          <a:solidFill>
            <a:schemeClr val="accent4">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sng" strike="noStrike" kern="1200" cap="none" spc="0" normalizeH="0" baseline="0" noProof="0" dirty="0">
                <a:ln>
                  <a:noFill/>
                </a:ln>
                <a:solidFill>
                  <a:srgbClr val="4472C4">
                    <a:lumMod val="75000"/>
                  </a:srgbClr>
                </a:solidFill>
                <a:effectLst/>
                <a:uLnTx/>
                <a:uFillTx/>
                <a:latin typeface="Google Sans"/>
                <a:ea typeface="+mn-ea"/>
                <a:cs typeface="+mn-cs"/>
              </a:rPr>
              <a:t>Secondary Care Diabetes Service – QEH</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1"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Provider : LGT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Service Leads: Dr Tremble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Email: Jennifer.tremble@nhs.net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Dr Prakash </a:t>
            </a:r>
            <a:r>
              <a:rPr kumimoji="0" lang="en-GB" sz="850" b="0" i="0" u="none" strike="noStrike" kern="1200" cap="none" spc="0" normalizeH="0" baseline="0" noProof="0" dirty="0" err="1">
                <a:ln>
                  <a:noFill/>
                </a:ln>
                <a:solidFill>
                  <a:srgbClr val="4472C4">
                    <a:lumMod val="75000"/>
                  </a:srgbClr>
                </a:solidFill>
                <a:effectLst/>
                <a:uLnTx/>
                <a:uFillTx/>
                <a:latin typeface="Google Sans"/>
                <a:ea typeface="+mn-ea"/>
                <a:cs typeface="+mn-cs"/>
              </a:rPr>
              <a:t>Saha</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 Vascular</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Email: </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hlinkClick r:id="rId6"/>
              </a:rPr>
              <a:t>Prakash.saha@kcl.ac.uk</a:t>
            </a: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err="1">
                <a:ln>
                  <a:noFill/>
                </a:ln>
                <a:solidFill>
                  <a:srgbClr val="4472C4">
                    <a:lumMod val="75000"/>
                  </a:srgbClr>
                </a:solidFill>
                <a:effectLst/>
                <a:uLnTx/>
                <a:uFillTx/>
                <a:latin typeface="Google Sans"/>
                <a:ea typeface="+mn-ea"/>
                <a:cs typeface="+mn-cs"/>
              </a:rPr>
              <a:t>Viapath</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 Microbiology</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Christopher Wood – Antibiotic Pharmacist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Email: Christopher.wood5@nhs.net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Referral via GP, PN, HCA, to Lewisham Podiatry Service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The hospital diabetes service is delivered by diabetes specialist nurses, dietitian, 3 diabetologists and a receptionist based in the QEH diabetes centre.</a:t>
            </a: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Main focus is Type 1 diabetes:</a:t>
            </a: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Diagnosis, education (Dose Adjustment For Normal Eating - DAFNE course), advice on diet (carbohydrate counting courses), insulin regimes/titration, supporting the use of technology for glucose testing and insulin delivery.  Annual reviews and management of complications.</a:t>
            </a: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Pre-pregnancy counselling for patients with Type 1 &amp; 2 diabetes.</a:t>
            </a: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Management of patients with gestational diabetes requiring oral or insulin treatment and those with type 1 and 2 diabetes during pregnancy.</a:t>
            </a: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Advice on glycaemic control and diabetes related complications for patients admitted into hospital or seen in the emergency dept.</a:t>
            </a: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Patients with type 2 diabetes for diagnosis and initial management where this occurs in the hospital or on request, e.g. with challenging glycaemic control problems (e.g. during chemotherapy), requiring rapid achievement of glycaemic control (e.g. perioperatively) and with complications.</a:t>
            </a:r>
          </a:p>
          <a:p>
            <a:pPr marL="0" marR="0" lvl="0" indent="0" algn="l" defTabSz="914400" rtl="0" eaLnBrk="1" fontAlgn="auto" latinLnBrk="0" hangingPunct="1">
              <a:lnSpc>
                <a:spcPct val="80000"/>
              </a:lnSpc>
              <a:spcBef>
                <a:spcPts val="0"/>
              </a:spcBef>
              <a:spcAft>
                <a:spcPts val="0"/>
              </a:spcAft>
              <a:buClrTx/>
              <a:buSzTx/>
              <a:buFontTx/>
              <a:buNone/>
              <a:tabLst/>
              <a:defRPr/>
            </a:pPr>
            <a:b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b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Monthly virtual MDTs with GP Practices (on request)</a:t>
            </a:r>
          </a:p>
        </p:txBody>
      </p:sp>
      <p:sp>
        <p:nvSpPr>
          <p:cNvPr id="26" name="TextBox 25">
            <a:extLst>
              <a:ext uri="{FF2B5EF4-FFF2-40B4-BE49-F238E27FC236}">
                <a16:creationId xmlns:a16="http://schemas.microsoft.com/office/drawing/2014/main" id="{F3D4010A-EF5D-4F7F-A7AC-10B09AA87B2B}"/>
              </a:ext>
            </a:extLst>
          </p:cNvPr>
          <p:cNvSpPr txBox="1"/>
          <p:nvPr/>
        </p:nvSpPr>
        <p:spPr>
          <a:xfrm>
            <a:off x="317936" y="4103578"/>
            <a:ext cx="2534468" cy="1092287"/>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4472C4">
                    <a:lumMod val="75000"/>
                  </a:srgbClr>
                </a:solidFill>
                <a:effectLst/>
                <a:uLnTx/>
                <a:uFillTx/>
                <a:latin typeface="Google Sans"/>
                <a:ea typeface="+mn-ea"/>
                <a:cs typeface="+mn-cs"/>
              </a:rPr>
              <a:t>Advice &amp; Guidance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rPr>
              <a:t>Consultant Connect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0208 016 3004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Please go to the following website to access the service directory: </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7"/>
              </a:rPr>
              <a:t>https://consultantconnect.org.uk/service/directory/SCNmFhKSHbTl</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p:txBody>
      </p:sp>
      <p:sp>
        <p:nvSpPr>
          <p:cNvPr id="31" name="TextBox 30">
            <a:extLst>
              <a:ext uri="{FF2B5EF4-FFF2-40B4-BE49-F238E27FC236}">
                <a16:creationId xmlns:a16="http://schemas.microsoft.com/office/drawing/2014/main" id="{DD4D3BE9-14EC-4610-8E5B-7284C8CF92A2}"/>
              </a:ext>
            </a:extLst>
          </p:cNvPr>
          <p:cNvSpPr txBox="1"/>
          <p:nvPr/>
        </p:nvSpPr>
        <p:spPr>
          <a:xfrm>
            <a:off x="3387192" y="4373962"/>
            <a:ext cx="2513386" cy="164628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4472C4">
                    <a:lumMod val="75000"/>
                  </a:srgbClr>
                </a:solidFill>
                <a:effectLst/>
                <a:uLnTx/>
                <a:uFillTx/>
                <a:latin typeface="Google Sans"/>
                <a:ea typeface="+mn-ea"/>
                <a:cs typeface="+mn-cs"/>
              </a:rPr>
              <a:t>All Podiatry queries and referrals: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Email address: oxl-tr.podiatry@nhs.net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Tel 020 8320 3550</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The podiatry services assess, diagnose and treatment conditions affecting the feet.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Patients with current active foot damage: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Any foot ulceration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Acute Charcot foot (hot/swollen/painful foot) require an URGENT referral </a:t>
            </a: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 see Foot Navigator on page one under Acute Section </a:t>
            </a:r>
          </a:p>
        </p:txBody>
      </p:sp>
      <p:sp>
        <p:nvSpPr>
          <p:cNvPr id="35" name="TextBox 34">
            <a:extLst>
              <a:ext uri="{FF2B5EF4-FFF2-40B4-BE49-F238E27FC236}">
                <a16:creationId xmlns:a16="http://schemas.microsoft.com/office/drawing/2014/main" id="{75AC4EA6-5CC8-4007-956D-1E238B339D61}"/>
              </a:ext>
            </a:extLst>
          </p:cNvPr>
          <p:cNvSpPr txBox="1"/>
          <p:nvPr/>
        </p:nvSpPr>
        <p:spPr>
          <a:xfrm>
            <a:off x="6363101" y="1411317"/>
            <a:ext cx="2568310" cy="3129639"/>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sng" strike="noStrike" kern="1200" cap="none" spc="0" normalizeH="0" baseline="0" noProof="0" dirty="0">
                <a:ln>
                  <a:noFill/>
                </a:ln>
                <a:solidFill>
                  <a:srgbClr val="4472C4">
                    <a:lumMod val="75000"/>
                  </a:srgbClr>
                </a:solidFill>
                <a:effectLst/>
                <a:uLnTx/>
                <a:uFillTx/>
                <a:latin typeface="Google Sans"/>
                <a:ea typeface="+mn-ea"/>
                <a:cs typeface="+mn-cs"/>
              </a:rPr>
              <a:t>Retinopathy Service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1"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Provider: Guy’s and St </a:t>
            </a:r>
            <a:r>
              <a:rPr kumimoji="0" lang="en-GB" sz="850" b="0" i="0" u="none" strike="noStrike" kern="1200" cap="none" spc="0" normalizeH="0" baseline="0" noProof="0" dirty="0" err="1">
                <a:ln>
                  <a:noFill/>
                </a:ln>
                <a:solidFill>
                  <a:srgbClr val="4472C4">
                    <a:lumMod val="75000"/>
                  </a:srgbClr>
                </a:solidFill>
                <a:effectLst/>
                <a:uLnTx/>
                <a:uFillTx/>
                <a:latin typeface="Google Sans"/>
                <a:ea typeface="+mn-ea"/>
                <a:cs typeface="+mn-cs"/>
              </a:rPr>
              <a:t>Thomas’</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(GSTT)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Email: </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hlinkClick r:id="rId8"/>
              </a:rPr>
              <a:t>gst-tr.seldesp.admin@nhs.net</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 7188 1979</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Diabetic eye screening clinics are held six days a week and evening appointments are available on request.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rPr>
              <a:t>Appointments can be booked at other SE London sites if more convenient for the patient. Full list of clinics can be found here: </a:t>
            </a:r>
            <a:r>
              <a:rPr kumimoji="0" lang="en-GB" sz="85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Diabetic eye screening clinics | Guy's and St </a:t>
            </a:r>
            <a:r>
              <a:rPr kumimoji="0" lang="en-GB" sz="850" b="0" i="0" u="none" strike="noStrike" kern="1200" cap="none" spc="0" normalizeH="0" baseline="0" noProof="0" dirty="0" err="1">
                <a:ln>
                  <a:noFill/>
                </a:ln>
                <a:solidFill>
                  <a:prstClr val="black"/>
                </a:solidFill>
                <a:effectLst/>
                <a:uLnTx/>
                <a:uFillTx/>
                <a:latin typeface="Calibri" panose="020F0502020204030204"/>
                <a:ea typeface="+mn-ea"/>
                <a:cs typeface="+mn-cs"/>
                <a:hlinkClick r:id="rId9"/>
              </a:rPr>
              <a:t>Thomas'</a:t>
            </a:r>
            <a:r>
              <a:rPr kumimoji="0" lang="en-GB" sz="85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 NHS Foundation Trust (guysandstthomas.nhs.uk)</a:t>
            </a:r>
            <a:endPar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Appointments to be booked via the above contact details.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rPr>
              <a:t>Screening clinics </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take place in the following locations: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rPr>
              <a:t>Guy’s Hospital, </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Diabetes and endocrine department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3rd floor, Southwark Wing, Great Maze Pond, London SE1 9RT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rPr>
              <a:t>Garland Road Heath Centre – Plumstead</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 First floor, 2 Garland Road, Plumstead, SE18 2AE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rPr>
              <a:t>Royal Arsenal Medical – Woolwich, </a:t>
            </a: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21 Arsenal Way, Woolwich Riverside, London, SE18 6TE</a:t>
            </a:r>
          </a:p>
        </p:txBody>
      </p:sp>
      <p:sp>
        <p:nvSpPr>
          <p:cNvPr id="40" name="TextBox 39">
            <a:extLst>
              <a:ext uri="{FF2B5EF4-FFF2-40B4-BE49-F238E27FC236}">
                <a16:creationId xmlns:a16="http://schemas.microsoft.com/office/drawing/2014/main" id="{54B067E0-0788-4AA2-9042-BE7F552F4774}"/>
              </a:ext>
            </a:extLst>
          </p:cNvPr>
          <p:cNvSpPr txBox="1"/>
          <p:nvPr/>
        </p:nvSpPr>
        <p:spPr>
          <a:xfrm>
            <a:off x="6363101" y="4601743"/>
            <a:ext cx="2568310" cy="1978555"/>
          </a:xfrm>
          <a:prstGeom prst="rect">
            <a:avLst/>
          </a:prstGeom>
          <a:solidFill>
            <a:schemeClr val="accent4">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1" i="0" u="sng" strike="noStrike" kern="1200" cap="none" spc="0" normalizeH="0" baseline="0" noProof="0" dirty="0">
                <a:ln>
                  <a:noFill/>
                </a:ln>
                <a:solidFill>
                  <a:srgbClr val="4472C4">
                    <a:lumMod val="75000"/>
                  </a:srgbClr>
                </a:solidFill>
                <a:effectLst/>
                <a:uLnTx/>
                <a:uFillTx/>
                <a:latin typeface="Google Sans"/>
                <a:ea typeface="+mn-ea"/>
                <a:cs typeface="+mn-cs"/>
              </a:rPr>
              <a:t>Kings Renal Unit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Provider: Kings College Hospital</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Email: kch-tr.renal@nhs.net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 3299 6233</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Kings Renal Unit provides a full range of care for those with kidney disease. The range of treatment and specialist services they provide includes general and specialist outpatient clinics for people with diabetes and renal disease.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Treatment is provided at King's College Hospital as well as at satellite dialysis units in Bromley, Dartford, Sydenham, Thamesmead and Woolwich.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850" b="0" i="0" u="none" strike="noStrike" kern="1200" cap="none" spc="0" normalizeH="0" baseline="0" noProof="0" dirty="0">
                <a:ln>
                  <a:noFill/>
                </a:ln>
                <a:solidFill>
                  <a:srgbClr val="4472C4">
                    <a:lumMod val="75000"/>
                  </a:srgbClr>
                </a:solidFill>
                <a:effectLst/>
                <a:uLnTx/>
                <a:uFillTx/>
                <a:latin typeface="Google Sans"/>
                <a:ea typeface="+mn-ea"/>
                <a:cs typeface="+mn-cs"/>
              </a:rPr>
              <a:t>Referrals via e-RS wherever possible.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850" b="1" i="0" u="none" strike="noStrike" kern="1200" cap="none" spc="0" normalizeH="0" baseline="0" noProof="0" dirty="0">
              <a:ln>
                <a:noFill/>
              </a:ln>
              <a:solidFill>
                <a:srgbClr val="4472C4">
                  <a:lumMod val="75000"/>
                </a:srgbClr>
              </a:solidFill>
              <a:effectLst/>
              <a:uLnTx/>
              <a:uFillTx/>
              <a:latin typeface="Google Sans"/>
              <a:ea typeface="+mn-ea"/>
              <a:cs typeface="+mn-cs"/>
            </a:endParaRPr>
          </a:p>
        </p:txBody>
      </p:sp>
      <p:sp>
        <p:nvSpPr>
          <p:cNvPr id="27" name="TextBox 4">
            <a:extLst>
              <a:ext uri="{FF2B5EF4-FFF2-40B4-BE49-F238E27FC236}">
                <a16:creationId xmlns:a16="http://schemas.microsoft.com/office/drawing/2014/main" id="{B604747D-6912-4C68-9803-31DC74EE307E}"/>
              </a:ext>
            </a:extLst>
          </p:cNvPr>
          <p:cNvSpPr txBox="1"/>
          <p:nvPr/>
        </p:nvSpPr>
        <p:spPr>
          <a:xfrm>
            <a:off x="249566" y="5268954"/>
            <a:ext cx="2671208" cy="142468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defPPr>
              <a:defRPr lang="en-US"/>
            </a:defPPr>
            <a:lvl1pPr>
              <a:lnSpc>
                <a:spcPct val="80000"/>
              </a:lnSpc>
              <a:defRPr sz="900" b="1" u="sng">
                <a:solidFill>
                  <a:schemeClr val="accent1">
                    <a:lumMod val="75000"/>
                  </a:schemeClr>
                </a:solidFill>
                <a:latin typeface="Google San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4472C4">
                    <a:lumMod val="75000"/>
                  </a:srgbClr>
                </a:solidFill>
                <a:effectLst/>
                <a:uLnTx/>
                <a:uFillTx/>
                <a:latin typeface="Google Sans"/>
                <a:ea typeface="+mn-ea"/>
                <a:cs typeface="+mn-cs"/>
              </a:rPr>
              <a:t>Prevention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1"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hlinkClick r:id="rId10"/>
              </a:rPr>
              <a:t>Free Greenwich Cookery Clubs - Healthy eating on a small budget. (gcda.coop)</a:t>
            </a:r>
            <a:endPar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hlinkClick r:id="" action="ppaction://noaction"/>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hlinkClick r:id="" action="ppaction://noaction"/>
              </a:rPr>
              <a:t>Healthwise exercise on GP referral. Provider Better</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hlinkClick r:id="" action="ppaction://noaction"/>
              </a:rPr>
              <a:t>DXS referral</a:t>
            </a:r>
            <a:endPar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rPr>
              <a:t>Greenwich Get Active </a:t>
            </a: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hlinkClick r:id="rId11"/>
              </a:rPr>
              <a:t>www.greenwichgetactive.com</a:t>
            </a:r>
            <a:endPar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hlinkClick r:id="rId12"/>
              </a:rPr>
              <a:t>Live Well Greenwich | Healthy living activities around Greenwich, London</a:t>
            </a:r>
            <a:r>
              <a:rPr kumimoji="0" lang="en-GB" sz="900" b="0" i="0" u="sng" strike="noStrike" kern="1200" cap="none" spc="0" normalizeH="0" baseline="0" noProof="0" dirty="0">
                <a:ln>
                  <a:noFill/>
                </a:ln>
                <a:solidFill>
                  <a:srgbClr val="4472C4">
                    <a:lumMod val="75000"/>
                  </a:srgbClr>
                </a:solidFill>
                <a:effectLst/>
                <a:uLnTx/>
                <a:uFillTx/>
                <a:latin typeface="Google Sans"/>
                <a:ea typeface="+mn-ea"/>
                <a:cs typeface="+mn-cs"/>
              </a:rPr>
              <a:t> and DXS referral</a:t>
            </a:r>
          </a:p>
        </p:txBody>
      </p:sp>
      <p:pic>
        <p:nvPicPr>
          <p:cNvPr id="3" name="Picture 2" descr="Background pattern&#10;&#10;Description automatically generated with low confidence">
            <a:extLst>
              <a:ext uri="{FF2B5EF4-FFF2-40B4-BE49-F238E27FC236}">
                <a16:creationId xmlns:a16="http://schemas.microsoft.com/office/drawing/2014/main" id="{1E93C71B-F205-9AC6-ABC3-346A56C1DF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98342" y="81068"/>
            <a:ext cx="2365696" cy="388715"/>
          </a:xfrm>
          <a:prstGeom prst="rect">
            <a:avLst/>
          </a:prstGeom>
        </p:spPr>
      </p:pic>
    </p:spTree>
    <p:extLst>
      <p:ext uri="{BB962C8B-B14F-4D97-AF65-F5344CB8AC3E}">
        <p14:creationId xmlns:p14="http://schemas.microsoft.com/office/powerpoint/2010/main" val="1249562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3A6FDFB6-C7B4-4E77-A663-A72E7E1CFAAF}"/>
              </a:ext>
            </a:extLst>
          </p:cNvPr>
          <p:cNvCxnSpPr>
            <a:cxnSpLocks/>
          </p:cNvCxnSpPr>
          <p:nvPr/>
        </p:nvCxnSpPr>
        <p:spPr>
          <a:xfrm>
            <a:off x="9816818" y="1207574"/>
            <a:ext cx="0" cy="221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a16="http://schemas.microsoft.com/office/drawing/2014/main" id="{6D4081F2-6F20-427A-BFC4-4012D55A17BF}"/>
              </a:ext>
            </a:extLst>
          </p:cNvPr>
          <p:cNvCxnSpPr>
            <a:cxnSpLocks/>
          </p:cNvCxnSpPr>
          <p:nvPr/>
        </p:nvCxnSpPr>
        <p:spPr>
          <a:xfrm>
            <a:off x="6133099" y="1189780"/>
            <a:ext cx="0" cy="221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5C63884-4589-4BFF-9236-46386D124F2D}"/>
              </a:ext>
            </a:extLst>
          </p:cNvPr>
          <p:cNvSpPr>
            <a:spLocks noGrp="1"/>
          </p:cNvSpPr>
          <p:nvPr>
            <p:ph type="ctrTitle"/>
          </p:nvPr>
        </p:nvSpPr>
        <p:spPr>
          <a:xfrm>
            <a:off x="1014304" y="212176"/>
            <a:ext cx="10338179" cy="495440"/>
          </a:xfrm>
        </p:spPr>
        <p:txBody>
          <a:bodyPr>
            <a:noAutofit/>
          </a:bodyPr>
          <a:lstStyle/>
          <a:p>
            <a:r>
              <a:rPr lang="en-GB" sz="3600" dirty="0">
                <a:latin typeface="+mn-lt"/>
              </a:rPr>
              <a:t>Diabetes Information Pack - Greenwich</a:t>
            </a:r>
            <a:endParaRPr lang="en-GB" sz="3600" dirty="0">
              <a:solidFill>
                <a:schemeClr val="bg2">
                  <a:lumMod val="75000"/>
                </a:schemeClr>
              </a:solidFill>
              <a:latin typeface="+mn-lt"/>
            </a:endParaRPr>
          </a:p>
        </p:txBody>
      </p:sp>
      <p:sp>
        <p:nvSpPr>
          <p:cNvPr id="4" name="Subtitle 2">
            <a:extLst>
              <a:ext uri="{FF2B5EF4-FFF2-40B4-BE49-F238E27FC236}">
                <a16:creationId xmlns:a16="http://schemas.microsoft.com/office/drawing/2014/main" id="{0884FA0A-5A45-45E3-826E-976575EFC59B}"/>
              </a:ext>
            </a:extLst>
          </p:cNvPr>
          <p:cNvSpPr txBox="1">
            <a:spLocks/>
          </p:cNvSpPr>
          <p:nvPr/>
        </p:nvSpPr>
        <p:spPr>
          <a:xfrm>
            <a:off x="2280225" y="1395022"/>
            <a:ext cx="7011959" cy="53567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C97C309-CB59-4E55-895F-A87A29D364F3}"/>
              </a:ext>
            </a:extLst>
          </p:cNvPr>
          <p:cNvSpPr/>
          <p:nvPr/>
        </p:nvSpPr>
        <p:spPr>
          <a:xfrm>
            <a:off x="8208539" y="729930"/>
            <a:ext cx="3216559" cy="49543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sp>
        <p:nvSpPr>
          <p:cNvPr id="29" name="Rectangle 28">
            <a:extLst>
              <a:ext uri="{FF2B5EF4-FFF2-40B4-BE49-F238E27FC236}">
                <a16:creationId xmlns:a16="http://schemas.microsoft.com/office/drawing/2014/main" id="{25F21F33-9810-4DB8-B127-AC5430262643}"/>
              </a:ext>
            </a:extLst>
          </p:cNvPr>
          <p:cNvSpPr/>
          <p:nvPr/>
        </p:nvSpPr>
        <p:spPr>
          <a:xfrm>
            <a:off x="183527" y="743302"/>
            <a:ext cx="3987428" cy="49543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Specialist Services / </a:t>
            </a: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Oxleas</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D3A631E-5F60-4991-A147-29AAB2B5A7C3}"/>
              </a:ext>
            </a:extLst>
          </p:cNvPr>
          <p:cNvPicPr>
            <a:picLocks noChangeAspect="1"/>
          </p:cNvPicPr>
          <p:nvPr/>
        </p:nvPicPr>
        <p:blipFill>
          <a:blip r:embed="rId2"/>
          <a:stretch>
            <a:fillRect/>
          </a:stretch>
        </p:blipFill>
        <p:spPr>
          <a:xfrm>
            <a:off x="173570" y="188032"/>
            <a:ext cx="1841588" cy="374030"/>
          </a:xfrm>
          <a:prstGeom prst="rect">
            <a:avLst/>
          </a:prstGeom>
        </p:spPr>
      </p:pic>
      <p:sp>
        <p:nvSpPr>
          <p:cNvPr id="39" name="Rectangle 38">
            <a:extLst>
              <a:ext uri="{FF2B5EF4-FFF2-40B4-BE49-F238E27FC236}">
                <a16:creationId xmlns:a16="http://schemas.microsoft.com/office/drawing/2014/main" id="{295833EF-D97A-4A39-B270-FA04369F8377}"/>
              </a:ext>
            </a:extLst>
          </p:cNvPr>
          <p:cNvSpPr/>
          <p:nvPr/>
        </p:nvSpPr>
        <p:spPr>
          <a:xfrm>
            <a:off x="8234849" y="3674040"/>
            <a:ext cx="3293639" cy="632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Apps &amp; Programmes</a:t>
            </a:r>
          </a:p>
        </p:txBody>
      </p:sp>
      <p:sp>
        <p:nvSpPr>
          <p:cNvPr id="24" name="TextBox 23">
            <a:extLst>
              <a:ext uri="{FF2B5EF4-FFF2-40B4-BE49-F238E27FC236}">
                <a16:creationId xmlns:a16="http://schemas.microsoft.com/office/drawing/2014/main" id="{07487577-0AFF-4008-9624-B4718EE6143F}"/>
              </a:ext>
            </a:extLst>
          </p:cNvPr>
          <p:cNvSpPr txBox="1"/>
          <p:nvPr/>
        </p:nvSpPr>
        <p:spPr>
          <a:xfrm>
            <a:off x="4382124" y="1370926"/>
            <a:ext cx="3524387" cy="53123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9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Centre of Obesity, diabetes and endocrine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 7188 1912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Email. </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3">
                  <a:extLst>
                    <a:ext uri="{A12FA001-AC4F-418D-AE19-62706E023703}">
                      <ahyp:hlinkClr xmlns:ahyp="http://schemas.microsoft.com/office/drawing/2018/hyperlinkcolor" val="tx"/>
                    </a:ext>
                  </a:extLst>
                </a:hlinkClick>
              </a:rPr>
              <a:t>gst-tr.diabetesandendocrine@nhs.net</a:t>
            </a: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Contact: Dr </a:t>
            </a:r>
            <a:r>
              <a:rPr kumimoji="0" lang="en-GB" sz="900" b="0" i="0" u="none" strike="noStrike" kern="1200" cap="none" spc="0" normalizeH="0" baseline="0" noProof="0" dirty="0" err="1">
                <a:ln>
                  <a:noFill/>
                </a:ln>
                <a:solidFill>
                  <a:srgbClr val="4472C4">
                    <a:lumMod val="75000"/>
                  </a:srgbClr>
                </a:solidFill>
                <a:effectLst/>
                <a:uLnTx/>
                <a:uFillTx/>
                <a:latin typeface="Google Sans"/>
                <a:ea typeface="+mn-ea"/>
                <a:cs typeface="+mn-cs"/>
              </a:rPr>
              <a:t>Piya</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 Sen Gupta, Consultant in diabetes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endocrinology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Diabetes 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Careline National Office 0845 120 2960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London Office 020 7423 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4">
                  <a:extLst>
                    <a:ext uri="{A12FA001-AC4F-418D-AE19-62706E023703}">
                      <ahyp:hlinkClr xmlns:ahyp="http://schemas.microsoft.com/office/drawing/2018/hyperlinkcolor" val="tx"/>
                    </a:ext>
                  </a:extLst>
                </a:hlinkClick>
              </a:rPr>
              <a:t>www.diabetes.org.uk</a:t>
            </a: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King’s College Hospital NHS Foundation 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0203 299 8571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St </a:t>
            </a:r>
            <a:r>
              <a:rPr kumimoji="0" lang="en-GB" sz="900" b="1" i="0" u="none" strike="noStrike" kern="1200" cap="none" spc="0" normalizeH="0" baseline="0" noProof="0" dirty="0" err="1">
                <a:ln>
                  <a:noFill/>
                </a:ln>
                <a:solidFill>
                  <a:srgbClr val="4472C4">
                    <a:lumMod val="75000"/>
                  </a:srgbClr>
                </a:solidFill>
                <a:effectLst/>
                <a:uLnTx/>
                <a:uFillTx/>
                <a:latin typeface="Google Sans"/>
                <a:ea typeface="+mn-ea"/>
                <a:cs typeface="+mn-cs"/>
              </a:rPr>
              <a:t>Thomas’</a:t>
            </a: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 Hospital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0207 188 1988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Guy’s Hospital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Telephone No.  0207 188 1916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Patient.co.uk </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5">
                  <a:extLst>
                    <a:ext uri="{A12FA001-AC4F-418D-AE19-62706E023703}">
                      <ahyp:hlinkClr xmlns:ahyp="http://schemas.microsoft.com/office/drawing/2018/hyperlinkcolor" val="tx"/>
                    </a:ext>
                  </a:extLst>
                </a:hlinkClick>
              </a:rPr>
              <a:t>www.patient.co.uk</a:t>
            </a: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London Diabetes </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6"/>
              </a:rPr>
              <a:t>https://londondiabetes.com/</a:t>
            </a: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Diabetes Peer Support </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www.diabetes.org.uk/How_we_help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/Peer-support/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SEL Joint Formulary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7">
                  <a:extLst>
                    <a:ext uri="{A12FA001-AC4F-418D-AE19-62706E023703}">
                      <ahyp:hlinkClr xmlns:ahyp="http://schemas.microsoft.com/office/drawing/2018/hyperlinkcolor" val="tx"/>
                    </a:ext>
                  </a:extLst>
                </a:hlinkClick>
              </a:rPr>
              <a:t>www.selondonjointmedicinesformulary.nhs.uk/</a:t>
            </a: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rPr>
              <a:t>Greenwich Meds Optimisation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Email: </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hlinkClick r:id="rId8">
                  <a:extLst>
                    <a:ext uri="{A12FA001-AC4F-418D-AE19-62706E023703}">
                      <ahyp:hlinkClr xmlns:ahyp="http://schemas.microsoft.com/office/drawing/2018/hyperlinkcolor" val="tx"/>
                    </a:ext>
                  </a:extLst>
                </a:hlinkClick>
              </a:rPr>
              <a:t>greenwich.pharmacy@</a:t>
            </a:r>
            <a:r>
              <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rPr>
              <a:t>selondonics.nhs.uk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srgbClr val="4472C4">
                    <a:lumMod val="75000"/>
                  </a:srgbClr>
                </a:solidFill>
                <a:effectLst/>
                <a:uLnTx/>
                <a:uFillTx/>
                <a:latin typeface="Google Sans"/>
                <a:ea typeface="+mn-ea"/>
                <a:cs typeface="+mn-cs"/>
              </a:rPr>
              <a:t>ThriveTribe</a:t>
            </a: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solidFill>
                  <a:srgbClr val="4472C4">
                    <a:lumMod val="75000"/>
                  </a:srgbClr>
                </a:solidFill>
                <a:latin typeface="Google Sans"/>
                <a:hlinkClick r:id="rId9">
                  <a:extLst>
                    <a:ext uri="{A12FA001-AC4F-418D-AE19-62706E023703}">
                      <ahyp:hlinkClr xmlns:ahyp="http://schemas.microsoft.com/office/drawing/2018/hyperlinkcolor" val="tx"/>
                    </a:ext>
                  </a:extLst>
                </a:hlinkClick>
              </a:rPr>
              <a:t>Weight Management (thrivetribe.org.uk)</a:t>
            </a:r>
            <a:endParaRPr lang="en-GB" sz="900" dirty="0">
              <a:solidFill>
                <a:srgbClr val="4472C4">
                  <a:lumMod val="75000"/>
                </a:srgbClr>
              </a:solidFill>
              <a:latin typeface="Google Sans"/>
            </a:endParaRPr>
          </a:p>
          <a:p>
            <a:r>
              <a:rPr lang="en-GB" sz="900">
                <a:solidFill>
                  <a:schemeClr val="accent1">
                    <a:lumMod val="75000"/>
                  </a:schemeClr>
                </a:solidFill>
                <a:latin typeface="Google Sans"/>
              </a:rPr>
              <a:t>Email</a:t>
            </a:r>
            <a:r>
              <a:rPr lang="en-GB" sz="900" dirty="0">
                <a:solidFill>
                  <a:schemeClr val="accent1">
                    <a:lumMod val="75000"/>
                  </a:schemeClr>
                </a:solidFill>
                <a:latin typeface="Google Sans"/>
              </a:rPr>
              <a:t>: </a:t>
            </a:r>
            <a:r>
              <a:rPr lang="en-GB" sz="900" dirty="0">
                <a:solidFill>
                  <a:schemeClr val="accent1">
                    <a:lumMod val="75000"/>
                  </a:schemeClr>
                </a:solidFill>
                <a:latin typeface="Google Sans"/>
                <a:hlinkClick r:id="rId10"/>
              </a:rPr>
              <a:t>hello@healthieryou.org.</a:t>
            </a:r>
            <a:r>
              <a:rPr lang="en-GB" sz="900" dirty="0">
                <a:solidFill>
                  <a:schemeClr val="accent1">
                    <a:lumMod val="75000"/>
                  </a:schemeClr>
                </a:solidFill>
                <a:latin typeface="Google Sans"/>
                <a:hlinkClick r:id="rId10">
                  <a:extLst>
                    <a:ext uri="{A12FA001-AC4F-418D-AE19-62706E023703}">
                      <ahyp:hlinkClr xmlns:ahyp="http://schemas.microsoft.com/office/drawing/2018/hyperlinkcolor" val="tx"/>
                    </a:ext>
                  </a:extLst>
                </a:hlinkClick>
              </a:rPr>
              <a:t>uk</a:t>
            </a:r>
            <a:r>
              <a:rPr lang="en-GB" sz="900" dirty="0">
                <a:solidFill>
                  <a:schemeClr val="accent1">
                    <a:lumMod val="75000"/>
                  </a:schemeClr>
                </a:solidFill>
                <a:latin typeface="Google Sans"/>
              </a:rPr>
              <a:t> </a:t>
            </a:r>
          </a:p>
          <a:p>
            <a:r>
              <a:rPr lang="en-GB" sz="900" dirty="0">
                <a:solidFill>
                  <a:schemeClr val="accent1">
                    <a:lumMod val="75000"/>
                  </a:schemeClr>
                </a:solidFill>
                <a:latin typeface="Google Sans"/>
              </a:rPr>
              <a:t>Tel. 0333 047 9999</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900" dirty="0">
              <a:solidFill>
                <a:srgbClr val="4472C4">
                  <a:lumMod val="75000"/>
                </a:srgbClr>
              </a:solidFill>
              <a:latin typeface="Google Sans"/>
            </a:endParaRPr>
          </a:p>
        </p:txBody>
      </p:sp>
      <p:sp>
        <p:nvSpPr>
          <p:cNvPr id="38" name="TextBox 37">
            <a:extLst>
              <a:ext uri="{FF2B5EF4-FFF2-40B4-BE49-F238E27FC236}">
                <a16:creationId xmlns:a16="http://schemas.microsoft.com/office/drawing/2014/main" id="{94DCD271-B8DA-4117-9E55-36C70C4B6444}"/>
              </a:ext>
            </a:extLst>
          </p:cNvPr>
          <p:cNvSpPr txBox="1"/>
          <p:nvPr/>
        </p:nvSpPr>
        <p:spPr>
          <a:xfrm>
            <a:off x="8208538" y="4262692"/>
            <a:ext cx="3346262" cy="238313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9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1"/>
              </a:rPr>
              <a:t>Greenwich Get Active: online platform for all physical activity in Greenwich</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2"/>
              </a:rPr>
              <a:t>Good Food in Greenwich: online platform for cookery clubs, food growing and sustainable in Greenwich</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3"/>
              </a:rPr>
              <a:t>Couch to 5k</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4"/>
              </a:rPr>
              <a:t>Know Diabetes </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5"/>
              </a:rPr>
              <a:t>Low Carb Programme App</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6"/>
              </a:rPr>
              <a:t>NHS Better Health Apps and programmes</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hlinkClick r:id="rId17"/>
              </a:rPr>
              <a:t>Diabetes UK – Know Your Risk of Type 2 diabetes</a:t>
            </a:r>
            <a:endParaRPr kumimoji="0" lang="en-GB" sz="10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1" i="0" u="none" strike="noStrike" kern="1200" cap="none" spc="0" normalizeH="0" baseline="0" noProof="0" dirty="0">
              <a:ln>
                <a:noFill/>
              </a:ln>
              <a:solidFill>
                <a:srgbClr val="4472C4">
                  <a:lumMod val="75000"/>
                </a:srgbClr>
              </a:solidFill>
              <a:effectLst/>
              <a:uLnTx/>
              <a:uFillTx/>
              <a:latin typeface="Google Sans"/>
              <a:ea typeface="+mn-ea"/>
              <a:cs typeface="+mn-cs"/>
            </a:endParaRPr>
          </a:p>
        </p:txBody>
      </p:sp>
      <p:sp>
        <p:nvSpPr>
          <p:cNvPr id="40" name="TextBox 39">
            <a:extLst>
              <a:ext uri="{FF2B5EF4-FFF2-40B4-BE49-F238E27FC236}">
                <a16:creationId xmlns:a16="http://schemas.microsoft.com/office/drawing/2014/main" id="{BCBB45A4-80FB-4C49-A0C8-29D2E18C2A14}"/>
              </a:ext>
            </a:extLst>
          </p:cNvPr>
          <p:cNvSpPr txBox="1"/>
          <p:nvPr/>
        </p:nvSpPr>
        <p:spPr>
          <a:xfrm>
            <a:off x="8234850" y="1290835"/>
            <a:ext cx="3190248" cy="238313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171450" indent="-171450">
              <a:buFont typeface="Arial" panose="020B0604020202020204" pitchFamily="34" charset="0"/>
              <a:buChar char="•"/>
              <a:defRPr sz="95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8"/>
              </a:rPr>
              <a:t>Diabetes NHS </a:t>
            </a: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9"/>
              </a:rPr>
              <a:t>NHS Live Well</a:t>
            </a: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hlinkClick r:id="rId20"/>
              </a:rPr>
              <a:t>Livewell Greenwich</a:t>
            </a: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hlinkClick r:id="rId14"/>
              </a:rPr>
              <a:t>Know Diabetes </a:t>
            </a: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4472C4">
                  <a:lumMod val="75000"/>
                </a:srgbClr>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hlinkClick r:id="rId21"/>
              </a:rPr>
              <a:t>PITstop Diabetes Training Courses</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hlinkClick r:id="rId22"/>
              </a:rPr>
              <a:t>NHS England » The NHS Digital Weight Management Programme</a:t>
            </a:r>
            <a:endParaRPr kumimoji="0" lang="en-GB" sz="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95FA725C-D6EE-4657-8425-71788543DA17}"/>
              </a:ext>
            </a:extLst>
          </p:cNvPr>
          <p:cNvCxnSpPr>
            <a:cxnSpLocks/>
          </p:cNvCxnSpPr>
          <p:nvPr/>
        </p:nvCxnSpPr>
        <p:spPr>
          <a:xfrm flipH="1">
            <a:off x="2087479" y="1225369"/>
            <a:ext cx="336" cy="1857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3" name="Picture 2" descr="Background pattern&#10;&#10;Description automatically generated with low confidence">
            <a:extLst>
              <a:ext uri="{FF2B5EF4-FFF2-40B4-BE49-F238E27FC236}">
                <a16:creationId xmlns:a16="http://schemas.microsoft.com/office/drawing/2014/main" id="{5A3F72A4-2832-BE62-DD47-71A80FF300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98342" y="81068"/>
            <a:ext cx="2365696" cy="388715"/>
          </a:xfrm>
          <a:prstGeom prst="rect">
            <a:avLst/>
          </a:prstGeom>
        </p:spPr>
      </p:pic>
      <p:sp>
        <p:nvSpPr>
          <p:cNvPr id="5" name="Rectangle 4">
            <a:extLst>
              <a:ext uri="{FF2B5EF4-FFF2-40B4-BE49-F238E27FC236}">
                <a16:creationId xmlns:a16="http://schemas.microsoft.com/office/drawing/2014/main" id="{94E61742-14C3-CAF4-AF30-5EE334C777FF}"/>
              </a:ext>
            </a:extLst>
          </p:cNvPr>
          <p:cNvSpPr/>
          <p:nvPr/>
        </p:nvSpPr>
        <p:spPr>
          <a:xfrm>
            <a:off x="4382124" y="754918"/>
            <a:ext cx="3615246" cy="4954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Useful Contacts &amp; Websites</a:t>
            </a:r>
          </a:p>
        </p:txBody>
      </p:sp>
      <p:sp>
        <p:nvSpPr>
          <p:cNvPr id="9" name="TextBox 8">
            <a:extLst>
              <a:ext uri="{FF2B5EF4-FFF2-40B4-BE49-F238E27FC236}">
                <a16:creationId xmlns:a16="http://schemas.microsoft.com/office/drawing/2014/main" id="{31E9F3F8-A588-03FE-04DE-72504812E8EB}"/>
              </a:ext>
            </a:extLst>
          </p:cNvPr>
          <p:cNvSpPr txBox="1"/>
          <p:nvPr/>
        </p:nvSpPr>
        <p:spPr>
          <a:xfrm>
            <a:off x="297712" y="1370926"/>
            <a:ext cx="3756072" cy="4431983"/>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Specialist dietetic service to </a:t>
            </a:r>
            <a:r>
              <a:rPr kumimoji="0" lang="en-GB" altLang="en-US" sz="12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support patients with diabetes</a:t>
            </a: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 Patients will be offered a 1:1 appointment with tailored diet and lifestyle advice to support optimisation of glycaemic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Patient must meet </a:t>
            </a:r>
            <a:r>
              <a:rPr kumimoji="0" lang="en-GB" sz="1200" b="1" i="0" u="sng"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all</a:t>
            </a:r>
            <a:r>
              <a:rPr kumimoji="0" lang="en-GB" sz="12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 the following essential criteria:</a:t>
            </a:r>
          </a:p>
          <a:p>
            <a:pPr marL="171450" marR="0" lvl="0" indent="-1714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Adult &gt; 18yrs </a:t>
            </a:r>
          </a:p>
          <a:p>
            <a:pPr marL="171450" marR="0" lvl="0" indent="-1714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Registered with Bexley GP </a:t>
            </a:r>
          </a:p>
          <a:p>
            <a:pPr marL="171450" marR="0" lvl="0" indent="-1714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HbA1c ≥58mmol/mol (≥7.5%) </a:t>
            </a:r>
          </a:p>
          <a:p>
            <a:pPr marL="171450" marR="0" lvl="0" indent="-1714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On maximum tolerated oral medications or on insulin</a:t>
            </a:r>
          </a:p>
          <a:p>
            <a:pPr marL="171450" marR="0" lvl="0" indent="-1714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endPar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defRPr/>
            </a:pPr>
            <a:r>
              <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Patient must meet </a:t>
            </a:r>
            <a:r>
              <a:rPr kumimoji="0" lang="en-GB" sz="1200" b="1" i="1" u="sng"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at least one </a:t>
            </a:r>
            <a:r>
              <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of the below criteria, </a:t>
            </a:r>
            <a:r>
              <a:rPr kumimoji="0" lang="en-GB" sz="12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along with all essential criteria</a:t>
            </a:r>
            <a:r>
              <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Pts val="1000"/>
              <a:buFontTx/>
              <a:buNone/>
              <a:tabLst/>
              <a:defRPr/>
            </a:pPr>
            <a:endParaRPr kumimoji="0" lang="en-GB"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BMI ≥30kg/m</a:t>
            </a:r>
            <a:r>
              <a:rPr kumimoji="0" lang="en-GB" altLang="en-US" sz="1200" b="0" i="0" u="none" strike="noStrike" kern="1200" cap="none" spc="0" normalizeH="0" baseline="3000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 </a:t>
            </a: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(or BMI ≥27.5kg/m</a:t>
            </a:r>
            <a:r>
              <a:rPr kumimoji="0" lang="en-GB" altLang="en-US" sz="1200" b="0" i="0" u="none" strike="noStrike" kern="1200" cap="none" spc="0" normalizeH="0" baseline="3000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for individuals of BAME background) requiring weight loss due to impact on glycaemic control  </a:t>
            </a:r>
            <a:endParaRPr kumimoji="0" lang="en-GB" altLang="en-US" sz="1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BMI ≤18.5kg/m</a:t>
            </a:r>
            <a:r>
              <a:rPr kumimoji="0" lang="en-GB" altLang="en-US" sz="1200" b="0" i="0" u="none" strike="noStrike" kern="1200" cap="none" spc="0" normalizeH="0" baseline="3000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or MUST ≥2 requiring weight gain  </a:t>
            </a:r>
            <a:endParaRPr kumimoji="0" lang="en-GB" altLang="en-US" sz="1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Poor glycaemic control (recurrent hyperglycaemia, uncontrolled hypoglycaemia due to suspected poor dietary management and/or medication not matching food intake) </a:t>
            </a:r>
            <a:endParaRPr kumimoji="0" lang="en-GB" altLang="en-US" sz="1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249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76225" y="1248217"/>
            <a:ext cx="11403941" cy="5039872"/>
          </a:xfrm>
        </p:spPr>
        <p:txBody>
          <a:bodyPr>
            <a:normAutofit fontScale="25000" lnSpcReduction="20000"/>
          </a:bodyPr>
          <a:lstStyle/>
          <a:p>
            <a:pPr marL="0" indent="0" algn="just">
              <a:lnSpc>
                <a:spcPct val="115000"/>
              </a:lnSpc>
              <a:buNone/>
            </a:pPr>
            <a:r>
              <a:rPr lang="en-GB" sz="5600" b="1" u="sng" dirty="0">
                <a:effectLst/>
                <a:latin typeface="Arial" panose="020B0604020202020204" pitchFamily="34" charset="0"/>
                <a:ea typeface="Arial" panose="020B0604020202020204" pitchFamily="34" charset="0"/>
              </a:rPr>
              <a:t>Fully funded home ACR testing for people with diabetes now available for all SEL GP practices - get set-up in less than one hour </a:t>
            </a:r>
          </a:p>
          <a:p>
            <a:pPr marL="0" indent="0" algn="just">
              <a:lnSpc>
                <a:spcPct val="115000"/>
              </a:lnSpc>
              <a:buNone/>
            </a:pPr>
            <a:r>
              <a:rPr lang="en-GB" sz="5600" dirty="0">
                <a:effectLst/>
                <a:latin typeface="Arial" panose="020B0604020202020204" pitchFamily="34" charset="0"/>
                <a:ea typeface="Arial" panose="020B0604020202020204" pitchFamily="34" charset="0"/>
              </a:rPr>
              <a:t>Last year, SEL ICS commissioned Healthy.io (an established health care company offering remote clinical testing and services enabled by smartphone technology </a:t>
            </a:r>
            <a:r>
              <a:rPr lang="en-GB" sz="5600" u="sng" dirty="0">
                <a:solidFill>
                  <a:srgbClr val="0000FF"/>
                </a:solidFill>
                <a:effectLst/>
                <a:latin typeface="Arial" panose="020B0604020202020204" pitchFamily="34" charset="0"/>
                <a:ea typeface="Arial" panose="020B0604020202020204" pitchFamily="34" charset="0"/>
                <a:hlinkClick r:id="rId2"/>
              </a:rPr>
              <a:t>South-East-London-GP-Practices - Healthy</a:t>
            </a:r>
            <a:r>
              <a:rPr lang="en-GB" sz="5600" dirty="0">
                <a:effectLst/>
                <a:latin typeface="Arial" panose="020B0604020202020204" pitchFamily="34" charset="0"/>
                <a:ea typeface="Arial" panose="020B0604020202020204" pitchFamily="34" charset="0"/>
              </a:rPr>
              <a:t>) to help increase adherence to ACR (urine) testing in patients with diabetes in South East London.</a:t>
            </a:r>
          </a:p>
          <a:p>
            <a:pPr marL="0" indent="0" algn="just">
              <a:lnSpc>
                <a:spcPct val="115000"/>
              </a:lnSpc>
              <a:buNone/>
            </a:pPr>
            <a:endParaRPr lang="en-GB" sz="5600" dirty="0">
              <a:effectLst/>
              <a:latin typeface="Arial" panose="020B0604020202020204" pitchFamily="34" charset="0"/>
              <a:ea typeface="Arial" panose="020B0604020202020204" pitchFamily="34" charset="0"/>
            </a:endParaRPr>
          </a:p>
          <a:p>
            <a:pPr marL="0" indent="0" algn="just">
              <a:lnSpc>
                <a:spcPct val="115000"/>
              </a:lnSpc>
              <a:buNone/>
            </a:pPr>
            <a:r>
              <a:rPr lang="en-GB" sz="5600" dirty="0">
                <a:effectLst/>
                <a:latin typeface="Arial" panose="020B0604020202020204" pitchFamily="34" charset="0"/>
                <a:ea typeface="Arial" panose="020B0604020202020204" pitchFamily="34" charset="0"/>
              </a:rPr>
              <a:t>Patients use </a:t>
            </a:r>
            <a:r>
              <a:rPr lang="en-GB" sz="5600" dirty="0" err="1">
                <a:effectLst/>
                <a:latin typeface="Arial" panose="020B0604020202020204" pitchFamily="34" charset="0"/>
                <a:ea typeface="Arial" panose="020B0604020202020204" pitchFamily="34" charset="0"/>
              </a:rPr>
              <a:t>Healthy.io’s</a:t>
            </a:r>
            <a:r>
              <a:rPr lang="en-GB" sz="5600" dirty="0">
                <a:effectLst/>
                <a:latin typeface="Arial" panose="020B0604020202020204" pitchFamily="34" charset="0"/>
                <a:ea typeface="Arial" panose="020B0604020202020204" pitchFamily="34" charset="0"/>
              </a:rPr>
              <a:t> “</a:t>
            </a:r>
            <a:r>
              <a:rPr lang="en-GB" sz="5600" dirty="0" err="1">
                <a:effectLst/>
                <a:latin typeface="Arial" panose="020B0604020202020204" pitchFamily="34" charset="0"/>
                <a:ea typeface="Arial" panose="020B0604020202020204" pitchFamily="34" charset="0"/>
              </a:rPr>
              <a:t>Minuteful</a:t>
            </a:r>
            <a:r>
              <a:rPr lang="en-GB" sz="5600" dirty="0">
                <a:effectLst/>
                <a:latin typeface="Arial" panose="020B0604020202020204" pitchFamily="34" charset="0"/>
                <a:ea typeface="Arial" panose="020B0604020202020204" pitchFamily="34" charset="0"/>
              </a:rPr>
              <a:t> Kidney home testing kits” to collect and test their urine sample, registering the reading using a smartphone device that enables analysis of the test strip colour to determine the ACR ratio. The results are then coded as ‘normal’, ‘abnormal’ or high abnormal’ and sent back to the patient’s GP practice for relevant follow up or recording. </a:t>
            </a:r>
          </a:p>
          <a:p>
            <a:pPr marL="0" indent="0" algn="just">
              <a:lnSpc>
                <a:spcPct val="115000"/>
              </a:lnSpc>
              <a:buNone/>
            </a:pPr>
            <a:endParaRPr lang="en-GB" sz="5600" dirty="0">
              <a:effectLst/>
              <a:latin typeface="Arial" panose="020B0604020202020204" pitchFamily="34" charset="0"/>
              <a:ea typeface="Arial" panose="020B0604020202020204" pitchFamily="34" charset="0"/>
            </a:endParaRPr>
          </a:p>
          <a:p>
            <a:pPr marL="0" indent="0" algn="just">
              <a:lnSpc>
                <a:spcPct val="115000"/>
              </a:lnSpc>
              <a:buNone/>
            </a:pPr>
            <a:r>
              <a:rPr lang="en-GB" sz="5600" dirty="0">
                <a:effectLst/>
                <a:latin typeface="Arial" panose="020B0604020202020204" pitchFamily="34" charset="0"/>
                <a:ea typeface="Arial" panose="020B0604020202020204" pitchFamily="34" charset="0"/>
              </a:rPr>
              <a:t>The pilot initiative was launched in a few PCNs, whose patients had the lowest adherence to ACR testing in SEL (in accordance with the National Diabetes Audit programme data), to improve uptake of ACR testing and reduce variation. The easy access home testing format creates increased patient uptake, enabling earlier identification of chronic kidney disease (CKD disease is more common in people with diabetes) and medical optimisation and to support recovery of primary care backlogs. </a:t>
            </a:r>
          </a:p>
          <a:p>
            <a:pPr marL="0" indent="0" algn="just">
              <a:lnSpc>
                <a:spcPct val="115000"/>
              </a:lnSpc>
              <a:buNone/>
            </a:pPr>
            <a:endParaRPr lang="en-GB" sz="5600" dirty="0">
              <a:effectLst/>
              <a:latin typeface="Arial" panose="020B0604020202020204" pitchFamily="34" charset="0"/>
              <a:ea typeface="Arial" panose="020B0604020202020204" pitchFamily="34" charset="0"/>
            </a:endParaRPr>
          </a:p>
          <a:p>
            <a:pPr marL="0" indent="0" algn="just">
              <a:lnSpc>
                <a:spcPct val="115000"/>
              </a:lnSpc>
              <a:buNone/>
            </a:pPr>
            <a:r>
              <a:rPr lang="en-GB" sz="5600" dirty="0">
                <a:effectLst/>
                <a:latin typeface="Arial" panose="020B0604020202020204" pitchFamily="34" charset="0"/>
                <a:ea typeface="Arial" panose="020B0604020202020204" pitchFamily="34" charset="0"/>
              </a:rPr>
              <a:t>To date, 60 practices in SEL have launched the service with </a:t>
            </a:r>
            <a:r>
              <a:rPr lang="en-GB" sz="5600" dirty="0"/>
              <a:t>positive</a:t>
            </a:r>
            <a:r>
              <a:rPr lang="en-GB" sz="5600" dirty="0">
                <a:effectLst/>
                <a:latin typeface="Arial" panose="020B0604020202020204" pitchFamily="34" charset="0"/>
                <a:ea typeface="Arial" panose="020B0604020202020204" pitchFamily="34" charset="0"/>
              </a:rPr>
              <a:t> feedback from practice staff and patients alike and I am pleased to confirm that following the success of the first year, the service has been commissioned for a second year, enabling all remaining practices in SEL the option of signing up to access the home testing kits at no cost to the practice.</a:t>
            </a:r>
          </a:p>
          <a:p>
            <a:pPr marL="0" indent="0" algn="just">
              <a:lnSpc>
                <a:spcPct val="115000"/>
              </a:lnSpc>
              <a:spcAft>
                <a:spcPts val="1200"/>
              </a:spcAft>
              <a:buNone/>
            </a:pPr>
            <a:r>
              <a:rPr lang="en-GB" sz="6000" dirty="0">
                <a:effectLst/>
                <a:latin typeface="Arial" panose="020B0604020202020204" pitchFamily="34" charset="0"/>
                <a:ea typeface="Arial" panose="020B0604020202020204" pitchFamily="34" charset="0"/>
              </a:rPr>
              <a:t>If you </a:t>
            </a:r>
            <a:r>
              <a:rPr lang="en-GB" sz="5600" dirty="0"/>
              <a:t>have any questions, please do contact Sheila Taylor on mobile 07999101382 or </a:t>
            </a:r>
            <a:r>
              <a:rPr lang="en-GB" sz="5600" dirty="0">
                <a:hlinkClick r:id="rId3">
                  <a:extLst>
                    <a:ext uri="{A12FA001-AC4F-418D-AE19-62706E023703}">
                      <ahyp:hlinkClr xmlns:ahyp="http://schemas.microsoft.com/office/drawing/2018/hyperlinkcolor" val="tx"/>
                    </a:ext>
                  </a:extLst>
                </a:hlinkClick>
              </a:rPr>
              <a:t>Sheila.taylor@royalgreenwich.co.uk</a:t>
            </a:r>
            <a:r>
              <a:rPr lang="en-GB" sz="5600" dirty="0"/>
              <a:t> in the first instance or  </a:t>
            </a:r>
            <a:r>
              <a:rPr lang="en-GB" sz="5600" dirty="0">
                <a:hlinkClick r:id="rId4">
                  <a:extLst>
                    <a:ext uri="{A12FA001-AC4F-418D-AE19-62706E023703}">
                      <ahyp:hlinkClr xmlns:ahyp="http://schemas.microsoft.com/office/drawing/2018/hyperlinkcolor" val="tx"/>
                    </a:ext>
                  </a:extLst>
                </a:hlinkClick>
              </a:rPr>
              <a:t>joanne.hare@selondonics.nhs.uk</a:t>
            </a:r>
            <a:r>
              <a:rPr lang="en-GB" sz="5600" dirty="0"/>
              <a:t> who is supporting the project for Greenwich and Bexley.</a:t>
            </a:r>
          </a:p>
          <a:p>
            <a:pPr marL="0" indent="0" algn="just">
              <a:lnSpc>
                <a:spcPct val="115000"/>
              </a:lnSpc>
              <a:buNone/>
            </a:pPr>
            <a:r>
              <a:rPr lang="en-GB" sz="5600" u="none" strike="noStrike" dirty="0">
                <a:effectLst/>
                <a:latin typeface="Arial" panose="020B0604020202020204" pitchFamily="34" charset="0"/>
                <a:ea typeface="Arial" panose="020B0604020202020204" pitchFamily="34" charset="0"/>
              </a:rPr>
              <a:t> </a:t>
            </a:r>
            <a:endParaRPr lang="en-GB" sz="5600" dirty="0">
              <a:effectLst/>
              <a:latin typeface="Arial" panose="020B0604020202020204" pitchFamily="34" charset="0"/>
              <a:ea typeface="Arial" panose="020B0604020202020204" pitchFamily="34" charset="0"/>
            </a:endParaRPr>
          </a:p>
          <a:p>
            <a:pPr marL="0" indent="0" algn="just">
              <a:lnSpc>
                <a:spcPct val="115000"/>
              </a:lnSpc>
              <a:buNone/>
            </a:pPr>
            <a:r>
              <a:rPr lang="en-GB" sz="5600" dirty="0">
                <a:effectLst/>
                <a:latin typeface="Arial" panose="020B0604020202020204" pitchFamily="34" charset="0"/>
                <a:ea typeface="Arial" panose="020B0604020202020204" pitchFamily="34" charset="0"/>
              </a:rPr>
              <a:t>.</a:t>
            </a:r>
          </a:p>
          <a:p>
            <a:endParaRPr lang="en-GB" dirty="0"/>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lstStyle/>
          <a:p>
            <a:r>
              <a:rPr lang="en-GB" dirty="0"/>
              <a:t>Healthy io</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67</a:t>
            </a:fld>
            <a:endParaRPr lang="en-US"/>
          </a:p>
        </p:txBody>
      </p:sp>
    </p:spTree>
    <p:extLst>
      <p:ext uri="{BB962C8B-B14F-4D97-AF65-F5344CB8AC3E}">
        <p14:creationId xmlns:p14="http://schemas.microsoft.com/office/powerpoint/2010/main" val="1010879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p:txBody>
          <a:bodyPr/>
          <a:lstStyle/>
          <a:p>
            <a:r>
              <a:rPr lang="en-GB"/>
              <a:t>Healthy io</a:t>
            </a:r>
            <a:endParaRPr lang="en-GB"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68</a:t>
            </a:fld>
            <a:endParaRPr lang="en-US"/>
          </a:p>
        </p:txBody>
      </p:sp>
      <p:sp>
        <p:nvSpPr>
          <p:cNvPr id="9" name="TextBox 8">
            <a:extLst>
              <a:ext uri="{FF2B5EF4-FFF2-40B4-BE49-F238E27FC236}">
                <a16:creationId xmlns:a16="http://schemas.microsoft.com/office/drawing/2014/main" id="{F5095C6A-8828-4E02-EDF6-87CBA228010C}"/>
              </a:ext>
            </a:extLst>
          </p:cNvPr>
          <p:cNvSpPr txBox="1"/>
          <p:nvPr/>
        </p:nvSpPr>
        <p:spPr>
          <a:xfrm>
            <a:off x="371475" y="1248215"/>
            <a:ext cx="11363325" cy="3864776"/>
          </a:xfrm>
          <a:prstGeom prst="rect">
            <a:avLst/>
          </a:prstGeom>
          <a:noFill/>
        </p:spPr>
        <p:txBody>
          <a:bodyPr wrap="square">
            <a:spAutoFit/>
          </a:bodyPr>
          <a:lstStyle/>
          <a:p>
            <a:pPr algn="just">
              <a:lnSpc>
                <a:spcPct val="115000"/>
              </a:lnSpc>
            </a:pPr>
            <a:r>
              <a:rPr lang="en-GB" sz="1400" dirty="0">
                <a:effectLst/>
                <a:latin typeface="Arial" panose="020B0604020202020204" pitchFamily="34" charset="0"/>
                <a:ea typeface="Arial" panose="020B0604020202020204" pitchFamily="34" charset="0"/>
              </a:rPr>
              <a:t>Key information:  </a:t>
            </a:r>
            <a:r>
              <a:rPr lang="en-GB" sz="1400" b="1" u="none" strike="noStrike" dirty="0">
                <a:effectLst/>
                <a:latin typeface="Arial" panose="020B0604020202020204" pitchFamily="34" charset="0"/>
                <a:ea typeface="Arial" panose="020B0604020202020204" pitchFamily="34" charset="0"/>
              </a:rPr>
              <a:t>Improve ACR testing</a:t>
            </a:r>
            <a:r>
              <a:rPr lang="en-GB" sz="1400" u="none" strike="noStrike" dirty="0">
                <a:effectLst/>
                <a:latin typeface="Arial" panose="020B0604020202020204" pitchFamily="34" charset="0"/>
                <a:ea typeface="Arial" panose="020B0604020202020204" pitchFamily="34" charset="0"/>
              </a:rPr>
              <a:t> in patients with diabetes in your practice</a:t>
            </a:r>
          </a:p>
          <a:p>
            <a:pPr algn="just">
              <a:lnSpc>
                <a:spcPct val="115000"/>
              </a:lnSpc>
            </a:pPr>
            <a:endParaRPr lang="en-GB" sz="1400" u="none" strike="noStrike" dirty="0">
              <a:effectLst/>
              <a:latin typeface="Arial" panose="020B0604020202020204" pitchFamily="34" charset="0"/>
              <a:ea typeface="Arial" panose="020B0604020202020204" pitchFamily="34" charset="0"/>
            </a:endParaRPr>
          </a:p>
          <a:p>
            <a:pPr marL="342900" lvl="0" indent="-342900" algn="just">
              <a:lnSpc>
                <a:spcPct val="115000"/>
              </a:lnSpc>
              <a:buFont typeface="Arial" panose="020B0604020202020204" pitchFamily="34" charset="0"/>
              <a:buChar char="●"/>
            </a:pPr>
            <a:r>
              <a:rPr lang="en-GB" sz="1400" b="1" u="none" strike="noStrike" dirty="0">
                <a:solidFill>
                  <a:srgbClr val="1155CC"/>
                </a:solidFill>
                <a:effectLst/>
                <a:latin typeface="Arial" panose="020B0604020202020204" pitchFamily="34" charset="0"/>
                <a:ea typeface="Arial" panose="020B0604020202020204" pitchFamily="34" charset="0"/>
                <a:hlinkClick r:id="rId2"/>
              </a:rPr>
              <a:t>Sign-up now online with no cost to your practice</a:t>
            </a:r>
            <a:r>
              <a:rPr lang="en-GB" sz="1400" u="none" strike="noStrike" dirty="0">
                <a:effectLst/>
                <a:latin typeface="Arial" panose="020B0604020202020204" pitchFamily="34" charset="0"/>
                <a:ea typeface="Arial" panose="020B0604020202020204" pitchFamily="34" charset="0"/>
              </a:rPr>
              <a:t> </a:t>
            </a:r>
            <a:r>
              <a:rPr lang="en-GB" sz="1400" u="none" strike="noStrike" dirty="0">
                <a:solidFill>
                  <a:srgbClr val="222222"/>
                </a:solidFill>
                <a:effectLst/>
                <a:latin typeface="Arial" panose="020B0604020202020204" pitchFamily="34" charset="0"/>
                <a:ea typeface="Arial" panose="020B0604020202020204" pitchFamily="34" charset="0"/>
              </a:rPr>
              <a:t>- it’s free to all GP practices in South East London. </a:t>
            </a:r>
            <a:endParaRPr lang="en-GB" sz="1400" u="none" strike="noStrike" dirty="0">
              <a:effectLst/>
              <a:latin typeface="Arial" panose="020B0604020202020204" pitchFamily="34" charset="0"/>
              <a:ea typeface="Arial" panose="020B0604020202020204" pitchFamily="34" charset="0"/>
            </a:endParaRPr>
          </a:p>
          <a:p>
            <a:pPr marL="342900" lvl="0" indent="-342900" algn="just">
              <a:lnSpc>
                <a:spcPct val="115000"/>
              </a:lnSpc>
              <a:buFont typeface="Arial" panose="020B0604020202020204" pitchFamily="34" charset="0"/>
              <a:buChar char="●"/>
            </a:pPr>
            <a:r>
              <a:rPr lang="en-GB" sz="1400" b="1" u="none" strike="noStrike" dirty="0">
                <a:solidFill>
                  <a:srgbClr val="222222"/>
                </a:solidFill>
                <a:effectLst/>
                <a:latin typeface="Arial" panose="020B0604020202020204" pitchFamily="34" charset="0"/>
                <a:ea typeface="Arial" panose="020B0604020202020204" pitchFamily="34" charset="0"/>
              </a:rPr>
              <a:t>Quick and easy to implement</a:t>
            </a:r>
            <a:r>
              <a:rPr lang="en-GB" sz="1400" u="none" strike="noStrike" dirty="0">
                <a:solidFill>
                  <a:srgbClr val="222222"/>
                </a:solidFill>
                <a:effectLst/>
                <a:latin typeface="Arial" panose="020B0604020202020204" pitchFamily="34" charset="0"/>
                <a:ea typeface="Arial" panose="020B0604020202020204" pitchFamily="34" charset="0"/>
              </a:rPr>
              <a:t> - takes just one hour to set up, then the service is fulfilled by the </a:t>
            </a:r>
            <a:r>
              <a:rPr lang="en-GB" sz="1400" u="none" strike="noStrike" dirty="0" err="1">
                <a:solidFill>
                  <a:srgbClr val="222222"/>
                </a:solidFill>
                <a:effectLst/>
                <a:latin typeface="Arial" panose="020B0604020202020204" pitchFamily="34" charset="0"/>
                <a:ea typeface="Arial" panose="020B0604020202020204" pitchFamily="34" charset="0"/>
              </a:rPr>
              <a:t>Minuteful</a:t>
            </a:r>
            <a:r>
              <a:rPr lang="en-GB" sz="1400" u="none" strike="noStrike" dirty="0">
                <a:solidFill>
                  <a:srgbClr val="222222"/>
                </a:solidFill>
                <a:effectLst/>
                <a:latin typeface="Arial" panose="020B0604020202020204" pitchFamily="34" charset="0"/>
                <a:ea typeface="Arial" panose="020B0604020202020204" pitchFamily="34" charset="0"/>
              </a:rPr>
              <a:t> Kidney team. 87% of practices surveyed in South East London said they found the setup process ‘easy’ or ‘very easy’.  </a:t>
            </a:r>
            <a:endParaRPr lang="en-GB" sz="1400" u="none" strike="noStrike" dirty="0">
              <a:effectLst/>
              <a:latin typeface="Arial" panose="020B0604020202020204" pitchFamily="34" charset="0"/>
              <a:ea typeface="Arial" panose="020B0604020202020204" pitchFamily="34" charset="0"/>
            </a:endParaRPr>
          </a:p>
          <a:p>
            <a:pPr marL="342900" lvl="0" indent="-342900" algn="just">
              <a:lnSpc>
                <a:spcPct val="115000"/>
              </a:lnSpc>
              <a:buFont typeface="Arial" panose="020B0604020202020204" pitchFamily="34" charset="0"/>
              <a:buChar char="●"/>
            </a:pPr>
            <a:r>
              <a:rPr lang="en-GB" sz="1400" b="1" u="none" strike="noStrike" dirty="0">
                <a:solidFill>
                  <a:srgbClr val="222222"/>
                </a:solidFill>
                <a:effectLst/>
                <a:latin typeface="Arial" panose="020B0604020202020204" pitchFamily="34" charset="0"/>
                <a:ea typeface="Arial" panose="020B0604020202020204" pitchFamily="34" charset="0"/>
              </a:rPr>
              <a:t>Fully outsourced service - </a:t>
            </a:r>
            <a:r>
              <a:rPr lang="en-GB" sz="1400" u="none" strike="noStrike" dirty="0">
                <a:solidFill>
                  <a:srgbClr val="222222"/>
                </a:solidFill>
                <a:effectLst/>
                <a:latin typeface="Arial" panose="020B0604020202020204" pitchFamily="34" charset="0"/>
                <a:ea typeface="Arial" panose="020B0604020202020204" pitchFamily="34" charset="0"/>
              </a:rPr>
              <a:t>no manual processing of urine samples or chasing-up missed tests - results are delivered straight to your EPR.</a:t>
            </a:r>
            <a:endParaRPr lang="en-GB" sz="1400" u="none" strike="noStrike" dirty="0">
              <a:effectLst/>
              <a:latin typeface="Arial" panose="020B0604020202020204" pitchFamily="34" charset="0"/>
              <a:ea typeface="Arial" panose="020B0604020202020204" pitchFamily="34" charset="0"/>
            </a:endParaRPr>
          </a:p>
          <a:p>
            <a:pPr marL="342900" lvl="0" indent="-342900" algn="just">
              <a:lnSpc>
                <a:spcPct val="115000"/>
              </a:lnSpc>
              <a:buFont typeface="Arial" panose="020B0604020202020204" pitchFamily="34" charset="0"/>
              <a:buChar char="●"/>
            </a:pPr>
            <a:r>
              <a:rPr lang="en-GB" sz="1400" b="1" u="none" strike="noStrike" dirty="0">
                <a:solidFill>
                  <a:srgbClr val="222222"/>
                </a:solidFill>
                <a:effectLst/>
                <a:latin typeface="Arial" panose="020B0604020202020204" pitchFamily="34" charset="0"/>
                <a:ea typeface="Arial" panose="020B0604020202020204" pitchFamily="34" charset="0"/>
              </a:rPr>
              <a:t>60 out of 194 SEL practices already participating –</a:t>
            </a:r>
            <a:r>
              <a:rPr lang="en-GB" sz="1400" u="none" strike="noStrike" dirty="0">
                <a:solidFill>
                  <a:srgbClr val="222222"/>
                </a:solidFill>
                <a:effectLst/>
                <a:latin typeface="Arial" panose="020B0604020202020204" pitchFamily="34" charset="0"/>
                <a:ea typeface="Arial" panose="020B0604020202020204" pitchFamily="34" charset="0"/>
              </a:rPr>
              <a:t> nearly 15,000 patients, without an ACR test in the last 12 months, referred since October 2022. </a:t>
            </a:r>
            <a:endParaRPr lang="en-GB" sz="1400" u="none" strike="noStrike" dirty="0">
              <a:effectLst/>
              <a:latin typeface="Arial" panose="020B0604020202020204" pitchFamily="34" charset="0"/>
              <a:ea typeface="Arial" panose="020B0604020202020204" pitchFamily="34" charset="0"/>
            </a:endParaRPr>
          </a:p>
          <a:p>
            <a:pPr marL="342900" lvl="0" indent="-342900" algn="just">
              <a:lnSpc>
                <a:spcPct val="115000"/>
              </a:lnSpc>
              <a:buFont typeface="Arial" panose="020B0604020202020204" pitchFamily="34" charset="0"/>
              <a:buChar char="●"/>
            </a:pPr>
            <a:r>
              <a:rPr lang="en-GB" sz="1400" b="1" u="none" strike="noStrike" dirty="0">
                <a:solidFill>
                  <a:srgbClr val="222222"/>
                </a:solidFill>
                <a:effectLst/>
                <a:latin typeface="Arial" panose="020B0604020202020204" pitchFamily="34" charset="0"/>
                <a:ea typeface="Arial" panose="020B0604020202020204" pitchFamily="34" charset="0"/>
              </a:rPr>
              <a:t>94% of patients tested find the test ‘easy’ or ‘very easy’ - </a:t>
            </a:r>
            <a:r>
              <a:rPr lang="en-GB" sz="1400" u="none" strike="noStrike" dirty="0">
                <a:solidFill>
                  <a:srgbClr val="222222"/>
                </a:solidFill>
                <a:effectLst/>
                <a:latin typeface="Arial" panose="020B0604020202020204" pitchFamily="34" charset="0"/>
                <a:ea typeface="Arial" panose="020B0604020202020204" pitchFamily="34" charset="0"/>
              </a:rPr>
              <a:t>over 7,000 patients have already tested at home, with an average age of 62</a:t>
            </a:r>
            <a:r>
              <a:rPr lang="en-GB" sz="1800" u="none" strike="noStrike" dirty="0">
                <a:solidFill>
                  <a:srgbClr val="222222"/>
                </a:solidFill>
                <a:effectLst/>
                <a:latin typeface="Arial" panose="020B0604020202020204" pitchFamily="34" charset="0"/>
                <a:ea typeface="Arial" panose="020B0604020202020204" pitchFamily="34" charset="0"/>
              </a:rPr>
              <a:t>.</a:t>
            </a:r>
            <a:endParaRPr lang="en-GB" sz="1800" u="none" strike="noStrike" dirty="0">
              <a:effectLst/>
              <a:latin typeface="Arial" panose="020B0604020202020204" pitchFamily="34" charset="0"/>
              <a:ea typeface="Arial" panose="020B0604020202020204" pitchFamily="34" charset="0"/>
            </a:endParaRPr>
          </a:p>
          <a:p>
            <a:pPr marL="0" indent="0" algn="just">
              <a:lnSpc>
                <a:spcPct val="115000"/>
              </a:lnSpc>
              <a:spcAft>
                <a:spcPts val="1200"/>
              </a:spcAft>
              <a:buNone/>
            </a:pPr>
            <a:endParaRPr lang="en-GB" sz="800" dirty="0">
              <a:effectLst/>
              <a:latin typeface="Arial" panose="020B0604020202020204" pitchFamily="34" charset="0"/>
              <a:ea typeface="Arial" panose="020B0604020202020204" pitchFamily="34" charset="0"/>
            </a:endParaRPr>
          </a:p>
          <a:p>
            <a:pPr marL="0" indent="0" algn="just">
              <a:lnSpc>
                <a:spcPct val="115000"/>
              </a:lnSpc>
              <a:buNone/>
            </a:pPr>
            <a:r>
              <a:rPr lang="en-GB" sz="1800" dirty="0">
                <a:effectLst/>
                <a:latin typeface="Arial" panose="020B0604020202020204" pitchFamily="34" charset="0"/>
                <a:ea typeface="Arial" panose="020B0604020202020204" pitchFamily="34" charset="0"/>
              </a:rPr>
              <a:t>.</a:t>
            </a:r>
          </a:p>
          <a:p>
            <a:pPr marL="0" indent="0" algn="just">
              <a:lnSpc>
                <a:spcPct val="115000"/>
              </a:lnSpc>
              <a:buNone/>
            </a:pPr>
            <a:endParaRPr lang="en-GB" dirty="0">
              <a:latin typeface="Arial" panose="020B0604020202020204" pitchFamily="34" charset="0"/>
              <a:ea typeface="Arial" panose="020B0604020202020204" pitchFamily="34" charset="0"/>
            </a:endParaRPr>
          </a:p>
          <a:p>
            <a:pPr marL="0" indent="0" algn="just">
              <a:lnSpc>
                <a:spcPct val="115000"/>
              </a:lnSpc>
              <a:buNone/>
            </a:pPr>
            <a:endParaRPr lang="en-GB"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61910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14313" y="1220082"/>
            <a:ext cx="11763374" cy="5224021"/>
          </a:xfrm>
        </p:spPr>
        <p:txBody>
          <a:bodyPr>
            <a:normAutofit/>
          </a:bodyPr>
          <a:lstStyle/>
          <a:p>
            <a:pPr marL="0" indent="0" algn="l">
              <a:buNone/>
            </a:pPr>
            <a:endParaRPr lang="en-GB" sz="1600" b="0" i="0" dirty="0">
              <a:solidFill>
                <a:srgbClr val="212B32"/>
              </a:solidFill>
              <a:effectLst/>
            </a:endParaRPr>
          </a:p>
          <a:p>
            <a:pPr marL="0" indent="0">
              <a:buNone/>
            </a:pPr>
            <a:r>
              <a:rPr lang="en-GB" sz="1800" dirty="0">
                <a:effectLst/>
                <a:latin typeface="Calibri" panose="020F0502020204030204" pitchFamily="34" charset="0"/>
                <a:ea typeface="Calibri" panose="020F0502020204030204" pitchFamily="34" charset="0"/>
              </a:rPr>
              <a:t>This training was co-produced with primary care colleagues in response to needs identified in patient focus groups.  The training content is as follows:</a:t>
            </a:r>
          </a:p>
          <a:p>
            <a:pPr marL="0" indent="0">
              <a:buNone/>
            </a:pPr>
            <a:r>
              <a:rPr lang="en-GB" sz="1800" dirty="0">
                <a:effectLst/>
                <a:latin typeface="Calibri" panose="020F0502020204030204" pitchFamily="34" charset="0"/>
                <a:ea typeface="Calibri" panose="020F0502020204030204" pitchFamily="34" charset="0"/>
              </a:rPr>
              <a:t> </a:t>
            </a:r>
          </a:p>
          <a:p>
            <a:pPr marL="0" indent="0">
              <a:buNone/>
            </a:pPr>
            <a:r>
              <a:rPr lang="en-GB" sz="1800" b="1" dirty="0">
                <a:solidFill>
                  <a:srgbClr val="000000"/>
                </a:solidFill>
                <a:effectLst/>
                <a:latin typeface="Calibri" panose="020F0502020204030204" pitchFamily="34" charset="0"/>
                <a:ea typeface="Calibri" panose="020F0502020204030204" pitchFamily="34" charset="0"/>
              </a:rPr>
              <a:t>Eating well and T2D training </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000000"/>
                </a:solidFill>
                <a:effectLst/>
                <a:latin typeface="Calibri" panose="020F0502020204030204" pitchFamily="34" charset="0"/>
                <a:ea typeface="Calibri" panose="020F0502020204030204" pitchFamily="34" charset="0"/>
              </a:rPr>
              <a:t>A 1-hour, face-to-face, interactive training session for all practice staff on Eating Well and T2D.</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000000"/>
                </a:solidFill>
                <a:effectLst/>
                <a:latin typeface="Calibri" panose="020F0502020204030204" pitchFamily="34" charset="0"/>
                <a:ea typeface="Calibri" panose="020F0502020204030204" pitchFamily="34" charset="0"/>
              </a:rPr>
              <a:t>The main aim of the training is to explore a set of resources that can help patients make healthier food choices, including recently published African and Caribbean and South Asian Eatwell Guides and Diabetes UK guidance.  Touching on key aspects of evidence-based healthy eating guidance for the prevention and management of type 2 diabetes.</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000000"/>
                </a:solidFill>
                <a:effectLst/>
                <a:latin typeface="Calibri" panose="020F0502020204030204" pitchFamily="34" charset="0"/>
                <a:ea typeface="Calibri" panose="020F0502020204030204" pitchFamily="34" charset="0"/>
              </a:rPr>
              <a:t>If you would like to book this training for your practice, please contact Nicola Nzuza </a:t>
            </a:r>
            <a:r>
              <a:rPr lang="en-GB" sz="1800" u="sng" dirty="0">
                <a:solidFill>
                  <a:srgbClr val="000000"/>
                </a:solidFill>
                <a:effectLst/>
                <a:latin typeface="Calibri" panose="020F0502020204030204" pitchFamily="34" charset="0"/>
                <a:ea typeface="Calibri" panose="020F0502020204030204" pitchFamily="34" charset="0"/>
                <a:hlinkClick r:id="rId2"/>
              </a:rPr>
              <a:t>nicola.nzuza@royalgreenwich.gov.uk</a:t>
            </a:r>
            <a:r>
              <a:rPr lang="en-GB" sz="1800" dirty="0">
                <a:solidFill>
                  <a:srgbClr val="000000"/>
                </a:solidFill>
                <a:effectLst/>
                <a:latin typeface="Calibri" panose="020F0502020204030204" pitchFamily="34" charset="0"/>
                <a:ea typeface="Calibri" panose="020F0502020204030204" pitchFamily="34" charset="0"/>
              </a:rPr>
              <a:t> tel. 07843 978716 or alternatively, email </a:t>
            </a:r>
            <a:r>
              <a:rPr lang="en-GB" sz="1800" u="sng" dirty="0">
                <a:solidFill>
                  <a:srgbClr val="000000"/>
                </a:solidFill>
                <a:effectLst/>
                <a:latin typeface="Calibri" panose="020F0502020204030204" pitchFamily="34" charset="0"/>
                <a:ea typeface="Calibri" panose="020F0502020204030204" pitchFamily="34" charset="0"/>
                <a:hlinkClick r:id="rId3"/>
              </a:rPr>
              <a:t>joanne.hare@selondonics.nhs.uk</a:t>
            </a:r>
            <a:r>
              <a:rPr lang="en-GB" sz="1800" dirty="0">
                <a:solidFill>
                  <a:srgbClr val="000000"/>
                </a:solidFill>
                <a:effectLst/>
                <a:latin typeface="Calibri" panose="020F0502020204030204" pitchFamily="34" charset="0"/>
                <a:ea typeface="Calibri" panose="020F0502020204030204" pitchFamily="34" charset="0"/>
              </a:rPr>
              <a:t> who will liaise with Nicola and your practice to set up a mutually convenient date.</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endParaRPr lang="en-GB" sz="1600" dirty="0"/>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Eating Well and T2 Diabetes Training</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69</a:t>
            </a:fld>
            <a:endParaRPr lang="en-US"/>
          </a:p>
        </p:txBody>
      </p:sp>
    </p:spTree>
    <p:extLst>
      <p:ext uri="{BB962C8B-B14F-4D97-AF65-F5344CB8AC3E}">
        <p14:creationId xmlns:p14="http://schemas.microsoft.com/office/powerpoint/2010/main" val="286403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838200" y="136525"/>
            <a:ext cx="10515600" cy="692150"/>
          </a:xfrm>
        </p:spPr>
        <p:txBody>
          <a:bodyPr>
            <a:normAutofit/>
          </a:bodyPr>
          <a:lstStyle/>
          <a:p>
            <a:r>
              <a:rPr lang="en-GB" sz="3000" b="1" dirty="0"/>
              <a:t>Queen Elizabeth Hospital – Cardiology Services</a:t>
            </a:r>
          </a:p>
        </p:txBody>
      </p:sp>
      <p:sp>
        <p:nvSpPr>
          <p:cNvPr id="2" name="Content Placeholder 1">
            <a:extLst>
              <a:ext uri="{FF2B5EF4-FFF2-40B4-BE49-F238E27FC236}">
                <a16:creationId xmlns:a16="http://schemas.microsoft.com/office/drawing/2014/main" id="{BD2641D3-1778-C6C3-76C9-F458293A010A}"/>
              </a:ext>
            </a:extLst>
          </p:cNvPr>
          <p:cNvSpPr>
            <a:spLocks noGrp="1"/>
          </p:cNvSpPr>
          <p:nvPr>
            <p:ph sz="half" idx="1"/>
          </p:nvPr>
        </p:nvSpPr>
        <p:spPr>
          <a:xfrm>
            <a:off x="838199" y="969948"/>
            <a:ext cx="5181600" cy="4351338"/>
          </a:xfrm>
        </p:spPr>
        <p:txBody>
          <a:bodyPr>
            <a:noAutofit/>
          </a:bodyPr>
          <a:lstStyle/>
          <a:p>
            <a:pPr marL="0" indent="0" algn="l">
              <a:buNone/>
            </a:pPr>
            <a:r>
              <a:rPr lang="en-GB" sz="1000" b="1" i="0" u="sng" dirty="0">
                <a:effectLst/>
              </a:rPr>
              <a:t>Cardiology Services in Greenwich</a:t>
            </a:r>
          </a:p>
          <a:p>
            <a:pPr algn="l"/>
            <a:r>
              <a:rPr lang="en-GB" sz="1000" b="1" i="0" dirty="0">
                <a:effectLst/>
              </a:rPr>
              <a:t>The department provides a comprehensive cardiology service for adults, providing diagnosis and treatment for a range of heart conditions. Patients can be referred by their GP or the hospital's Emergency Department.</a:t>
            </a:r>
          </a:p>
          <a:p>
            <a:pPr algn="l"/>
            <a:r>
              <a:rPr lang="en-GB" sz="1000" b="1" i="0" dirty="0">
                <a:effectLst/>
              </a:rPr>
              <a:t>Contact details</a:t>
            </a:r>
          </a:p>
          <a:p>
            <a:pPr algn="l">
              <a:buFont typeface="Arial" panose="020B0604020202020204" pitchFamily="34" charset="0"/>
              <a:buChar char="•"/>
            </a:pPr>
            <a:r>
              <a:rPr lang="en-GB" sz="1000" b="1" i="0" dirty="0">
                <a:effectLst/>
              </a:rPr>
              <a:t>Cardiology Department</a:t>
            </a:r>
            <a:r>
              <a:rPr lang="en-GB" sz="1000" i="0" dirty="0">
                <a:effectLst/>
              </a:rPr>
              <a:t>: 020 8836 4343 Monday to Friday between 9am – 5pm</a:t>
            </a:r>
          </a:p>
          <a:p>
            <a:pPr algn="l">
              <a:buFont typeface="Arial" panose="020B0604020202020204" pitchFamily="34" charset="0"/>
              <a:buChar char="•"/>
            </a:pPr>
            <a:r>
              <a:rPr lang="en-GB" sz="1000" b="1" dirty="0"/>
              <a:t>The Cardiac Catheter Lab </a:t>
            </a:r>
            <a:r>
              <a:rPr lang="en-GB" sz="1000" dirty="0"/>
              <a:t>is open 9am – 5pm</a:t>
            </a:r>
          </a:p>
          <a:p>
            <a:pPr algn="l">
              <a:buFont typeface="Arial" panose="020B0604020202020204" pitchFamily="34" charset="0"/>
              <a:buChar char="•"/>
            </a:pPr>
            <a:r>
              <a:rPr lang="en-GB" sz="1000" i="0" dirty="0">
                <a:effectLst/>
              </a:rPr>
              <a:t>The Department has a comprehensive nurse specialist service covering Arrhythmias, ACR, Cardiac Rehabilitation, Heart Failure and RACPC</a:t>
            </a:r>
          </a:p>
          <a:p>
            <a:pPr marL="0" indent="0" algn="l">
              <a:buNone/>
            </a:pPr>
            <a:r>
              <a:rPr lang="en-GB" sz="1000" b="1" i="0" u="sng" dirty="0">
                <a:effectLst/>
              </a:rPr>
              <a:t>What conditions does the department treat?</a:t>
            </a:r>
          </a:p>
          <a:p>
            <a:pPr marL="0" indent="0" algn="l">
              <a:buNone/>
            </a:pPr>
            <a:r>
              <a:rPr lang="en-GB" sz="1000" b="0" i="0" dirty="0">
                <a:effectLst/>
              </a:rPr>
              <a:t>The department treats a wide variety of conditions in adults, including:</a:t>
            </a:r>
          </a:p>
          <a:p>
            <a:pPr algn="l">
              <a:buFont typeface="Arial" panose="020B0604020202020204" pitchFamily="34" charset="0"/>
              <a:buChar char="•"/>
            </a:pPr>
            <a:r>
              <a:rPr lang="en-GB" sz="1000" b="0" i="0" dirty="0">
                <a:effectLst/>
              </a:rPr>
              <a:t>    Acute coronary syndromes</a:t>
            </a:r>
          </a:p>
          <a:p>
            <a:pPr algn="l">
              <a:buFont typeface="Arial" panose="020B0604020202020204" pitchFamily="34" charset="0"/>
              <a:buChar char="•"/>
            </a:pPr>
            <a:r>
              <a:rPr lang="en-GB" sz="1000" b="0" i="0" dirty="0">
                <a:effectLst/>
              </a:rPr>
              <a:t>    Heart failure</a:t>
            </a:r>
          </a:p>
          <a:p>
            <a:pPr algn="l">
              <a:buFont typeface="Arial" panose="020B0604020202020204" pitchFamily="34" charset="0"/>
              <a:buChar char="•"/>
            </a:pPr>
            <a:r>
              <a:rPr lang="en-GB" sz="1000" b="0" i="0" dirty="0">
                <a:effectLst/>
              </a:rPr>
              <a:t>    Hypertension</a:t>
            </a:r>
          </a:p>
          <a:p>
            <a:pPr algn="l">
              <a:buFont typeface="Arial" panose="020B0604020202020204" pitchFamily="34" charset="0"/>
              <a:buChar char="•"/>
            </a:pPr>
            <a:r>
              <a:rPr lang="en-GB" sz="1000" b="0" i="0" dirty="0">
                <a:effectLst/>
              </a:rPr>
              <a:t>    Atrial fibrillation/flutter</a:t>
            </a:r>
          </a:p>
          <a:p>
            <a:pPr algn="l">
              <a:buFont typeface="Arial" panose="020B0604020202020204" pitchFamily="34" charset="0"/>
              <a:buChar char="•"/>
            </a:pPr>
            <a:r>
              <a:rPr lang="en-GB" sz="1000" b="0" i="0" dirty="0">
                <a:effectLst/>
              </a:rPr>
              <a:t>    Supra ventricular tachycardias</a:t>
            </a:r>
          </a:p>
          <a:p>
            <a:pPr algn="l">
              <a:buFont typeface="Arial" panose="020B0604020202020204" pitchFamily="34" charset="0"/>
              <a:buChar char="•"/>
            </a:pPr>
            <a:r>
              <a:rPr lang="en-GB" sz="1000" b="0" i="0" dirty="0">
                <a:effectLst/>
              </a:rPr>
              <a:t>    Ventricular arrhythmias</a:t>
            </a:r>
          </a:p>
          <a:p>
            <a:pPr algn="l">
              <a:buFont typeface="Arial" panose="020B0604020202020204" pitchFamily="34" charset="0"/>
              <a:buChar char="•"/>
            </a:pPr>
            <a:r>
              <a:rPr lang="en-GB" sz="1000" b="0" i="0" dirty="0">
                <a:effectLst/>
              </a:rPr>
              <a:t>    AV nodal disease</a:t>
            </a:r>
          </a:p>
          <a:p>
            <a:pPr algn="l">
              <a:buFont typeface="Arial" panose="020B0604020202020204" pitchFamily="34" charset="0"/>
              <a:buChar char="•"/>
            </a:pPr>
            <a:r>
              <a:rPr lang="en-GB" sz="1000" b="0" i="0" dirty="0">
                <a:effectLst/>
              </a:rPr>
              <a:t>    Syncope and pre syncope (fainting, </a:t>
            </a:r>
            <a:r>
              <a:rPr lang="en-GB" sz="1000" b="0" i="0" dirty="0" err="1">
                <a:effectLst/>
              </a:rPr>
              <a:t>lightheadedness</a:t>
            </a:r>
            <a:r>
              <a:rPr lang="en-GB" sz="1000" b="0" i="0" dirty="0">
                <a:effectLst/>
              </a:rPr>
              <a:t>)</a:t>
            </a:r>
          </a:p>
          <a:p>
            <a:pPr algn="l">
              <a:buFont typeface="Arial" panose="020B0604020202020204" pitchFamily="34" charset="0"/>
              <a:buChar char="•"/>
            </a:pPr>
            <a:r>
              <a:rPr lang="en-GB" sz="1000" b="0" i="0" dirty="0">
                <a:effectLst/>
              </a:rPr>
              <a:t>    Pericardial effusion/tamponades (collection of fluid around the heart)</a:t>
            </a:r>
          </a:p>
          <a:p>
            <a:pPr algn="l">
              <a:buFont typeface="Arial" panose="020B0604020202020204" pitchFamily="34" charset="0"/>
              <a:buChar char="•"/>
            </a:pPr>
            <a:r>
              <a:rPr lang="en-GB" sz="1000" b="0" i="0" dirty="0">
                <a:effectLst/>
              </a:rPr>
              <a:t>    Endocarditis ( a rare heart infection)</a:t>
            </a:r>
          </a:p>
          <a:p>
            <a:pPr algn="l">
              <a:buFont typeface="Arial" panose="020B0604020202020204" pitchFamily="34" charset="0"/>
              <a:buChar char="•"/>
            </a:pPr>
            <a:r>
              <a:rPr lang="en-GB" sz="1000" b="0" i="0" dirty="0">
                <a:effectLst/>
              </a:rPr>
              <a:t>    Myocarditis/pericarditis (inflammation of the heart muscle)</a:t>
            </a:r>
          </a:p>
          <a:p>
            <a:pPr algn="l">
              <a:buFont typeface="Arial" panose="020B0604020202020204" pitchFamily="34" charset="0"/>
              <a:buChar char="•"/>
            </a:pPr>
            <a:r>
              <a:rPr lang="en-GB" sz="1000" b="0" i="0" dirty="0">
                <a:effectLst/>
              </a:rPr>
              <a:t>    Cardiomyopathy (heart muscle disease)</a:t>
            </a:r>
          </a:p>
          <a:p>
            <a:pPr algn="l">
              <a:buFont typeface="Arial" panose="020B0604020202020204" pitchFamily="34" charset="0"/>
              <a:buChar char="•"/>
            </a:pPr>
            <a:r>
              <a:rPr lang="en-GB" sz="1000" b="0" i="0" dirty="0">
                <a:effectLst/>
              </a:rPr>
              <a:t>    Valvular heart disease</a:t>
            </a:r>
          </a:p>
          <a:p>
            <a:pPr marL="0" indent="0" algn="l">
              <a:buNone/>
            </a:pPr>
            <a:endParaRPr lang="en-GB" sz="1000" b="0" i="0" dirty="0">
              <a:effectLst/>
            </a:endParaRPr>
          </a:p>
        </p:txBody>
      </p:sp>
      <p:sp>
        <p:nvSpPr>
          <p:cNvPr id="5" name="Content Placeholder 4">
            <a:extLst>
              <a:ext uri="{FF2B5EF4-FFF2-40B4-BE49-F238E27FC236}">
                <a16:creationId xmlns:a16="http://schemas.microsoft.com/office/drawing/2014/main" id="{73F9B714-E4FF-52C8-6B7C-8128E4089B9D}"/>
              </a:ext>
            </a:extLst>
          </p:cNvPr>
          <p:cNvSpPr>
            <a:spLocks noGrp="1"/>
          </p:cNvSpPr>
          <p:nvPr>
            <p:ph sz="half" idx="2"/>
          </p:nvPr>
        </p:nvSpPr>
        <p:spPr>
          <a:xfrm>
            <a:off x="6172203" y="969948"/>
            <a:ext cx="5181600" cy="4351338"/>
          </a:xfrm>
        </p:spPr>
        <p:txBody>
          <a:bodyPr>
            <a:noAutofit/>
          </a:bodyPr>
          <a:lstStyle/>
          <a:p>
            <a:pPr marL="0" indent="0" algn="l">
              <a:buNone/>
            </a:pPr>
            <a:r>
              <a:rPr lang="en-GB" sz="1000" b="1" i="0" u="sng" dirty="0">
                <a:effectLst/>
              </a:rPr>
              <a:t>Services provided</a:t>
            </a:r>
          </a:p>
          <a:p>
            <a:pPr algn="l">
              <a:buFont typeface="Arial" panose="020B0604020202020204" pitchFamily="34" charset="0"/>
              <a:buChar char="•"/>
            </a:pPr>
            <a:r>
              <a:rPr lang="en-GB" sz="1000" b="0" i="0" dirty="0">
                <a:effectLst/>
              </a:rPr>
              <a:t>    Inpatient and outpatient cardiology</a:t>
            </a:r>
          </a:p>
          <a:p>
            <a:pPr algn="l">
              <a:buFont typeface="Arial" panose="020B0604020202020204" pitchFamily="34" charset="0"/>
              <a:buChar char="•"/>
            </a:pPr>
            <a:r>
              <a:rPr lang="en-GB" sz="1000" b="0" i="0" dirty="0">
                <a:effectLst/>
              </a:rPr>
              <a:t>    RACPC (rapid access chest pain clinic)</a:t>
            </a:r>
          </a:p>
          <a:p>
            <a:pPr algn="l">
              <a:buFont typeface="Arial" panose="020B0604020202020204" pitchFamily="34" charset="0"/>
              <a:buChar char="•"/>
            </a:pPr>
            <a:r>
              <a:rPr lang="en-GB" sz="1000" b="0" i="0" dirty="0">
                <a:effectLst/>
              </a:rPr>
              <a:t>    Atrial fibrillation (AF) clinic</a:t>
            </a:r>
          </a:p>
          <a:p>
            <a:pPr algn="l">
              <a:buFont typeface="Arial" panose="020B0604020202020204" pitchFamily="34" charset="0"/>
              <a:buChar char="•"/>
            </a:pPr>
            <a:r>
              <a:rPr lang="en-GB" sz="1000" b="0" i="0" dirty="0">
                <a:effectLst/>
              </a:rPr>
              <a:t>    DC Cardioversion</a:t>
            </a:r>
          </a:p>
          <a:p>
            <a:pPr algn="l">
              <a:buFont typeface="Arial" panose="020B0604020202020204" pitchFamily="34" charset="0"/>
              <a:buChar char="•"/>
            </a:pPr>
            <a:r>
              <a:rPr lang="en-GB" sz="1000" b="0" i="0" dirty="0">
                <a:effectLst/>
              </a:rPr>
              <a:t>    Hypertension clinic</a:t>
            </a:r>
          </a:p>
          <a:p>
            <a:pPr algn="l">
              <a:buFont typeface="Arial" panose="020B0604020202020204" pitchFamily="34" charset="0"/>
              <a:buChar char="•"/>
            </a:pPr>
            <a:r>
              <a:rPr lang="en-GB" sz="1000" b="0" i="0" dirty="0">
                <a:effectLst/>
              </a:rPr>
              <a:t>    Pacing</a:t>
            </a:r>
          </a:p>
          <a:p>
            <a:pPr algn="l">
              <a:buFont typeface="Arial" panose="020B0604020202020204" pitchFamily="34" charset="0"/>
              <a:buChar char="•"/>
            </a:pPr>
            <a:r>
              <a:rPr lang="en-GB" sz="1000" b="0" i="0" dirty="0">
                <a:effectLst/>
              </a:rPr>
              <a:t>    Acute coronary syndrome (ACS) inpatient and outpatient services</a:t>
            </a:r>
          </a:p>
          <a:p>
            <a:pPr algn="l">
              <a:buFont typeface="Arial" panose="020B0604020202020204" pitchFamily="34" charset="0"/>
              <a:buChar char="•"/>
            </a:pPr>
            <a:r>
              <a:rPr lang="en-GB" sz="1000" b="0" i="0" dirty="0">
                <a:effectLst/>
              </a:rPr>
              <a:t>    Heart failure inpatient and outpatient services</a:t>
            </a:r>
          </a:p>
          <a:p>
            <a:pPr algn="l">
              <a:buFont typeface="Arial" panose="020B0604020202020204" pitchFamily="34" charset="0"/>
              <a:buChar char="•"/>
            </a:pPr>
            <a:r>
              <a:rPr lang="en-GB" sz="1000" b="0" i="0" dirty="0">
                <a:effectLst/>
              </a:rPr>
              <a:t>    Inpatient and outpatient exercise treadmill testing (ETT)</a:t>
            </a:r>
          </a:p>
          <a:p>
            <a:pPr algn="l">
              <a:buFont typeface="Arial" panose="020B0604020202020204" pitchFamily="34" charset="0"/>
              <a:buChar char="•"/>
            </a:pPr>
            <a:r>
              <a:rPr lang="en-GB" sz="1000" b="0" i="0" dirty="0">
                <a:effectLst/>
              </a:rPr>
              <a:t>    Echocardiography (a painless study using ultrasonic waves to visualise structural and  functional abnormalities of the heart),</a:t>
            </a:r>
          </a:p>
          <a:p>
            <a:pPr algn="l">
              <a:buFont typeface="Arial" panose="020B0604020202020204" pitchFamily="34" charset="0"/>
              <a:buChar char="•"/>
            </a:pPr>
            <a:r>
              <a:rPr lang="en-GB" sz="1000" b="0" i="0" dirty="0">
                <a:effectLst/>
              </a:rPr>
              <a:t>    24-hout ECG monitoring and blood pressure monitoring</a:t>
            </a:r>
          </a:p>
          <a:p>
            <a:pPr algn="l">
              <a:buFont typeface="Arial" panose="020B0604020202020204" pitchFamily="34" charset="0"/>
              <a:buChar char="•"/>
            </a:pPr>
            <a:r>
              <a:rPr lang="en-GB" sz="1000" b="0" i="0" dirty="0">
                <a:effectLst/>
              </a:rPr>
              <a:t>    Patient activated monitoring (PAM)</a:t>
            </a:r>
          </a:p>
          <a:p>
            <a:pPr algn="l">
              <a:buFont typeface="Arial" panose="020B0604020202020204" pitchFamily="34" charset="0"/>
              <a:buChar char="•"/>
            </a:pPr>
            <a:r>
              <a:rPr lang="en-GB" sz="1000" b="0" i="0" dirty="0">
                <a:effectLst/>
              </a:rPr>
              <a:t>    GP direct access echocardiography, 24-hour ECG monitoring, blood pressure monitoring and ECG</a:t>
            </a:r>
          </a:p>
          <a:p>
            <a:pPr algn="l">
              <a:buFont typeface="Arial" panose="020B0604020202020204" pitchFamily="34" charset="0"/>
              <a:buChar char="•"/>
            </a:pPr>
            <a:r>
              <a:rPr lang="en-GB" sz="1000" b="0" i="0" dirty="0">
                <a:effectLst/>
              </a:rPr>
              <a:t>    Transoesophageal echocardiography (TOE)</a:t>
            </a:r>
          </a:p>
          <a:p>
            <a:pPr algn="l">
              <a:buFont typeface="Arial" panose="020B0604020202020204" pitchFamily="34" charset="0"/>
              <a:buChar char="•"/>
            </a:pPr>
            <a:r>
              <a:rPr lang="en-GB" sz="1000" b="0" i="0" dirty="0">
                <a:effectLst/>
              </a:rPr>
              <a:t>    Cardiac CT</a:t>
            </a:r>
          </a:p>
          <a:p>
            <a:pPr algn="l">
              <a:buFont typeface="Arial" panose="020B0604020202020204" pitchFamily="34" charset="0"/>
              <a:buChar char="•"/>
            </a:pPr>
            <a:r>
              <a:rPr lang="en-GB" sz="1000" b="0" i="0" dirty="0">
                <a:effectLst/>
              </a:rPr>
              <a:t>    Myocardial perfusion scan</a:t>
            </a:r>
          </a:p>
          <a:p>
            <a:pPr algn="l">
              <a:buFont typeface="Arial" panose="020B0604020202020204" pitchFamily="34" charset="0"/>
              <a:buChar char="•"/>
            </a:pPr>
            <a:r>
              <a:rPr lang="en-GB" sz="1000" b="0" i="0" dirty="0">
                <a:effectLst/>
              </a:rPr>
              <a:t>    Stress echocardiography</a:t>
            </a:r>
          </a:p>
          <a:p>
            <a:pPr marL="0" indent="0" algn="l">
              <a:buNone/>
            </a:pPr>
            <a:endParaRPr lang="en-GB" sz="1000"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2"/>
          </p:nvPr>
        </p:nvSpPr>
        <p:spPr/>
        <p:txBody>
          <a:bodyPr/>
          <a:lstStyle/>
          <a:p>
            <a:pPr>
              <a:defRPr/>
            </a:pPr>
            <a:fld id="{9C23DAE3-29EA-6B48-8B9F-DAC09DE37D5A}" type="slidenum">
              <a:rPr lang="en-US" smtClean="0"/>
              <a:pPr>
                <a:defRPr/>
              </a:pPr>
              <a:t>7</a:t>
            </a:fld>
            <a:endParaRPr lang="en-US"/>
          </a:p>
        </p:txBody>
      </p:sp>
      <p:pic>
        <p:nvPicPr>
          <p:cNvPr id="6" name="Picture 5" descr="Background pattern&#10;&#10;Description automatically generated with low confidence">
            <a:extLst>
              <a:ext uri="{FF2B5EF4-FFF2-40B4-BE49-F238E27FC236}">
                <a16:creationId xmlns:a16="http://schemas.microsoft.com/office/drawing/2014/main" id="{93EE9866-0E73-64D8-8464-DC2F8989E689}"/>
              </a:ext>
            </a:extLst>
          </p:cNvPr>
          <p:cNvPicPr>
            <a:picLocks noChangeAspect="1"/>
          </p:cNvPicPr>
          <p:nvPr/>
        </p:nvPicPr>
        <p:blipFill rotWithShape="1">
          <a:blip r:embed="rId2">
            <a:extLst>
              <a:ext uri="{28A0092B-C50C-407E-A947-70E740481C1C}">
                <a14:useLocalDpi xmlns:a14="http://schemas.microsoft.com/office/drawing/2010/main" val="0"/>
              </a:ext>
            </a:extLst>
          </a:blip>
          <a:srcRect l="3113" t="21582" r="76585"/>
          <a:stretch/>
        </p:blipFill>
        <p:spPr bwMode="auto">
          <a:xfrm>
            <a:off x="10456332" y="94642"/>
            <a:ext cx="1592916" cy="820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3355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14313" y="1430779"/>
            <a:ext cx="11763374" cy="5224021"/>
          </a:xfrm>
        </p:spPr>
        <p:txBody>
          <a:bodyPr>
            <a:normAutofit/>
          </a:bodyPr>
          <a:lstStyle/>
          <a:p>
            <a:pPr algn="just"/>
            <a:r>
              <a:rPr lang="en-GB" sz="1800" dirty="0">
                <a:solidFill>
                  <a:schemeClr val="tx1"/>
                </a:solidFill>
                <a:latin typeface="+mn-lt"/>
              </a:rPr>
              <a:t>There is a payment scheme available to Practices who initiate injectables (insulin / GLP1) in primary care for patients with diabetes - £255 per initiation.  This payment reflects the number of appointments (approx. 4 – 6) that Practices will need to have with patients. This includes the option of providing the service to patients from another practice / PCN if this has been agreed in advance.</a:t>
            </a:r>
          </a:p>
          <a:p>
            <a:pPr algn="just"/>
            <a:r>
              <a:rPr lang="en-GB" sz="1800" dirty="0">
                <a:solidFill>
                  <a:schemeClr val="tx1"/>
                </a:solidFill>
                <a:latin typeface="+mn-lt"/>
              </a:rPr>
              <a:t>Each Practice must have a nominated, named Diabetes Lead in their Practice.</a:t>
            </a:r>
          </a:p>
          <a:p>
            <a:pPr algn="just"/>
            <a:r>
              <a:rPr lang="en-GB" sz="1800" dirty="0">
                <a:solidFill>
                  <a:schemeClr val="tx1"/>
                </a:solidFill>
                <a:latin typeface="+mn-lt"/>
              </a:rPr>
              <a:t>Staff who initiate injectables must have a suitable qualification to do so such as Warwick, Merit or PITstop and provide a copy of this as part of the sign up process.</a:t>
            </a:r>
          </a:p>
          <a:p>
            <a:pPr algn="just"/>
            <a:r>
              <a:rPr lang="en-GB" sz="1800" dirty="0">
                <a:solidFill>
                  <a:schemeClr val="tx1"/>
                </a:solidFill>
                <a:latin typeface="+mn-lt"/>
              </a:rPr>
              <a:t>For all newly trained staff in PITstop Injectables Initiation – there is peer support available through the Diabetes Specialist Nurse at Greenwich Health who can also sign off competencies (please email </a:t>
            </a:r>
            <a:r>
              <a:rPr lang="en-GB" sz="1800" dirty="0">
                <a:solidFill>
                  <a:schemeClr val="tx1"/>
                </a:solidFill>
                <a:latin typeface="+mn-lt"/>
                <a:hlinkClick r:id="rId2">
                  <a:extLst>
                    <a:ext uri="{A12FA001-AC4F-418D-AE19-62706E023703}">
                      <ahyp:hlinkClr xmlns:ahyp="http://schemas.microsoft.com/office/drawing/2018/hyperlinkcolor" val="tx"/>
                    </a:ext>
                  </a:extLst>
                </a:hlinkClick>
              </a:rPr>
              <a:t>greenwichhealth.diabetes@nhs.net</a:t>
            </a:r>
            <a:r>
              <a:rPr lang="en-GB" sz="1800" dirty="0">
                <a:solidFill>
                  <a:schemeClr val="tx1"/>
                </a:solidFill>
                <a:latin typeface="+mn-lt"/>
              </a:rPr>
              <a:t>)</a:t>
            </a:r>
          </a:p>
          <a:p>
            <a:pPr algn="just"/>
            <a:r>
              <a:rPr lang="en-GB" sz="1800" dirty="0">
                <a:solidFill>
                  <a:schemeClr val="tx1"/>
                </a:solidFill>
                <a:latin typeface="+mn-lt"/>
              </a:rPr>
              <a:t>On Ardens there is a step by step process for initiating patients onto injectable therapies, based on the PITstop model.</a:t>
            </a:r>
          </a:p>
          <a:p>
            <a:pPr algn="just"/>
            <a:r>
              <a:rPr lang="en-GB" sz="1800" dirty="0">
                <a:solidFill>
                  <a:schemeClr val="tx1"/>
                </a:solidFill>
                <a:latin typeface="+mn-lt"/>
              </a:rPr>
              <a:t>Please code new injectable initiation patients on EMIS as either:</a:t>
            </a:r>
          </a:p>
          <a:p>
            <a:pPr lvl="1" algn="just">
              <a:buFontTx/>
              <a:buChar char="-"/>
            </a:pPr>
            <a:r>
              <a:rPr lang="en-GB" sz="1800" dirty="0">
                <a:solidFill>
                  <a:schemeClr val="tx1"/>
                </a:solidFill>
                <a:effectLst/>
                <a:latin typeface="+mn-lt"/>
                <a:ea typeface="Times New Roman" panose="02020603050405020304" pitchFamily="18" charset="0"/>
              </a:rPr>
              <a:t>Insulin treatment initiated </a:t>
            </a:r>
            <a:endParaRPr lang="en-GB" sz="1800" dirty="0">
              <a:solidFill>
                <a:schemeClr val="tx1"/>
              </a:solidFill>
              <a:effectLst/>
              <a:latin typeface="+mn-lt"/>
              <a:ea typeface="Calibri" panose="020F0502020204030204" pitchFamily="34" charset="0"/>
            </a:endParaRPr>
          </a:p>
          <a:p>
            <a:pPr lvl="1" algn="just">
              <a:buFontTx/>
              <a:buChar char="-"/>
            </a:pPr>
            <a:r>
              <a:rPr lang="en-GB" sz="1800" dirty="0">
                <a:solidFill>
                  <a:schemeClr val="tx1"/>
                </a:solidFill>
                <a:effectLst/>
                <a:latin typeface="+mn-lt"/>
                <a:ea typeface="Times New Roman" panose="02020603050405020304" pitchFamily="18" charset="0"/>
              </a:rPr>
              <a:t>Incretin (GLP-1) mimetic therapy started</a:t>
            </a:r>
          </a:p>
          <a:p>
            <a:pPr lvl="1" algn="just">
              <a:buFontTx/>
              <a:buChar char="-"/>
            </a:pPr>
            <a:r>
              <a:rPr lang="en-GB" sz="1800" dirty="0">
                <a:solidFill>
                  <a:schemeClr val="tx1"/>
                </a:solidFill>
                <a:effectLst/>
                <a:latin typeface="+mn-lt"/>
                <a:ea typeface="Calibri" panose="020F0502020204030204" pitchFamily="34" charset="0"/>
              </a:rPr>
              <a:t>If using the Ardens template for initiation this will go directly on patients’ records </a:t>
            </a:r>
            <a:endParaRPr lang="en-GB" sz="1800" dirty="0">
              <a:solidFill>
                <a:schemeClr val="tx1"/>
              </a:solidFill>
              <a:latin typeface="+mn-lt"/>
            </a:endParaRPr>
          </a:p>
          <a:p>
            <a:pPr algn="just"/>
            <a:r>
              <a:rPr lang="en-GB" sz="1800" dirty="0">
                <a:solidFill>
                  <a:schemeClr val="tx1"/>
                </a:solidFill>
                <a:latin typeface="+mn-lt"/>
              </a:rPr>
              <a:t>If your Practice/PCN is intending to deliver injectables initiations, please email </a:t>
            </a:r>
            <a:r>
              <a:rPr lang="en-GB" sz="1800" dirty="0">
                <a:solidFill>
                  <a:schemeClr val="tx1"/>
                </a:solidFill>
                <a:latin typeface="+mn-lt"/>
                <a:hlinkClick r:id="rId3">
                  <a:extLst>
                    <a:ext uri="{A12FA001-AC4F-418D-AE19-62706E023703}">
                      <ahyp:hlinkClr xmlns:ahyp="http://schemas.microsoft.com/office/drawing/2018/hyperlinkcolor" val="tx"/>
                    </a:ext>
                  </a:extLst>
                </a:hlinkClick>
              </a:rPr>
              <a:t>joanne.hare@selondonics.nhs.uk</a:t>
            </a:r>
            <a:r>
              <a:rPr lang="en-GB" sz="1800" dirty="0">
                <a:solidFill>
                  <a:schemeClr val="tx1"/>
                </a:solidFill>
                <a:latin typeface="+mn-lt"/>
              </a:rPr>
              <a:t> to request registration details.  Payments will not be made unless Practices/PCNs have signed up to the scheme.</a:t>
            </a:r>
          </a:p>
          <a:p>
            <a:pPr algn="just"/>
            <a:endParaRPr lang="en-GB" sz="1500" dirty="0">
              <a:solidFill>
                <a:schemeClr val="tx1"/>
              </a:solidFill>
              <a:latin typeface="+mn-lt"/>
            </a:endParaRPr>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Delivery of an Injectables Therapies’ Initiation Service in Primary Care for Patients with Type 2 Diabetes (Greenwich funded programme)</a:t>
            </a:r>
            <a:br>
              <a:rPr lang="en-GB" sz="1600" dirty="0">
                <a:highlight>
                  <a:srgbClr val="FFFF00"/>
                </a:highlight>
              </a:rPr>
            </a:br>
            <a:endParaRPr lang="en-GB" sz="1600" dirty="0">
              <a:highlight>
                <a:srgbClr val="FFFF00"/>
              </a:highlight>
            </a:endParaRP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70</a:t>
            </a:fld>
            <a:endParaRPr lang="en-US"/>
          </a:p>
        </p:txBody>
      </p:sp>
    </p:spTree>
    <p:extLst>
      <p:ext uri="{BB962C8B-B14F-4D97-AF65-F5344CB8AC3E}">
        <p14:creationId xmlns:p14="http://schemas.microsoft.com/office/powerpoint/2010/main" val="3667361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a:xfrm>
            <a:off x="523702" y="1516492"/>
            <a:ext cx="11144596" cy="725581"/>
          </a:xfrm>
        </p:spPr>
        <p:txBody>
          <a:bodyPr>
            <a:noAutofit/>
          </a:bodyPr>
          <a:lstStyle/>
          <a:p>
            <a:pPr marL="0" indent="0" algn="ctr">
              <a:buNone/>
            </a:pPr>
            <a:r>
              <a:rPr lang="en-GB" dirty="0"/>
              <a:t>Prevention Services &amp; support for patients </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71</a:t>
            </a:fld>
            <a:endParaRPr lang="en-GB"/>
          </a:p>
        </p:txBody>
      </p:sp>
      <p:sp>
        <p:nvSpPr>
          <p:cNvPr id="2" name="TextBox 1">
            <a:extLst>
              <a:ext uri="{FF2B5EF4-FFF2-40B4-BE49-F238E27FC236}">
                <a16:creationId xmlns:a16="http://schemas.microsoft.com/office/drawing/2014/main" id="{FBCEEDDE-0A56-C471-7BD1-4D495F4BF81A}"/>
              </a:ext>
            </a:extLst>
          </p:cNvPr>
          <p:cNvSpPr txBox="1"/>
          <p:nvPr/>
        </p:nvSpPr>
        <p:spPr>
          <a:xfrm>
            <a:off x="1291244" y="3607724"/>
            <a:ext cx="10036232" cy="2585323"/>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Healthy Eating</a:t>
            </a:r>
          </a:p>
          <a:p>
            <a:pPr marL="285750" indent="-285750">
              <a:buFont typeface="Arial" panose="020B0604020202020204" pitchFamily="34" charset="0"/>
              <a:buChar char="•"/>
            </a:pPr>
            <a:r>
              <a:rPr lang="en-GB" dirty="0">
                <a:solidFill>
                  <a:schemeClr val="bg1"/>
                </a:solidFill>
              </a:rPr>
              <a:t>Physical Activity</a:t>
            </a:r>
          </a:p>
          <a:p>
            <a:pPr marL="285750" indent="-285750">
              <a:buFont typeface="Arial" panose="020B0604020202020204" pitchFamily="34" charset="0"/>
              <a:buChar char="•"/>
            </a:pPr>
            <a:r>
              <a:rPr lang="en-GB" dirty="0">
                <a:solidFill>
                  <a:schemeClr val="bg1"/>
                </a:solidFill>
              </a:rPr>
              <a:t>Smoking Cessation </a:t>
            </a:r>
          </a:p>
          <a:p>
            <a:pPr marL="285750" indent="-285750">
              <a:buFont typeface="Arial" panose="020B0604020202020204" pitchFamily="34" charset="0"/>
              <a:buChar char="•"/>
            </a:pPr>
            <a:r>
              <a:rPr lang="en-GB" dirty="0">
                <a:solidFill>
                  <a:schemeClr val="bg1"/>
                </a:solidFill>
              </a:rPr>
              <a:t>Drug and Alcohol services </a:t>
            </a:r>
          </a:p>
          <a:p>
            <a:pPr marL="285750" indent="-285750">
              <a:buFont typeface="Arial" panose="020B0604020202020204" pitchFamily="34" charset="0"/>
              <a:buChar char="•"/>
            </a:pPr>
            <a:r>
              <a:rPr lang="en-GB" dirty="0">
                <a:solidFill>
                  <a:schemeClr val="bg1"/>
                </a:solidFill>
              </a:rPr>
              <a:t>Talking Therapies </a:t>
            </a:r>
          </a:p>
          <a:p>
            <a:pPr marL="285750" indent="-285750">
              <a:buFont typeface="Arial" panose="020B0604020202020204" pitchFamily="34" charset="0"/>
              <a:buChar char="•"/>
            </a:pPr>
            <a:r>
              <a:rPr lang="en-GB" dirty="0">
                <a:solidFill>
                  <a:schemeClr val="bg1"/>
                </a:solidFill>
              </a:rPr>
              <a:t>Voluntary Sector </a:t>
            </a:r>
          </a:p>
          <a:p>
            <a:pPr marL="285750" indent="-285750">
              <a:buFont typeface="Arial" panose="020B0604020202020204" pitchFamily="34" charset="0"/>
              <a:buChar char="•"/>
            </a:pPr>
            <a:r>
              <a:rPr lang="en-GB" dirty="0">
                <a:solidFill>
                  <a:schemeClr val="bg1"/>
                </a:solidFill>
              </a:rPr>
              <a:t>Greenwich Supports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8376277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Healthy Eating </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72</a:t>
            </a:fld>
            <a:endParaRPr lang="en-GB"/>
          </a:p>
        </p:txBody>
      </p:sp>
    </p:spTree>
    <p:extLst>
      <p:ext uri="{BB962C8B-B14F-4D97-AF65-F5344CB8AC3E}">
        <p14:creationId xmlns:p14="http://schemas.microsoft.com/office/powerpoint/2010/main" val="9656467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800" dirty="0"/>
              <a:t>Community cookery clubs </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73</a:t>
            </a:fld>
            <a:endParaRPr lang="en-US"/>
          </a:p>
        </p:txBody>
      </p:sp>
      <p:sp>
        <p:nvSpPr>
          <p:cNvPr id="5" name="Content Placeholder 4">
            <a:extLst>
              <a:ext uri="{FF2B5EF4-FFF2-40B4-BE49-F238E27FC236}">
                <a16:creationId xmlns:a16="http://schemas.microsoft.com/office/drawing/2014/main" id="{D11E1782-F77C-C5DC-88A2-39754B59C2E5}"/>
              </a:ext>
            </a:extLst>
          </p:cNvPr>
          <p:cNvSpPr>
            <a:spLocks noGrp="1"/>
          </p:cNvSpPr>
          <p:nvPr>
            <p:ph sz="quarter" idx="14"/>
          </p:nvPr>
        </p:nvSpPr>
        <p:spPr/>
        <p:txBody>
          <a:bodyPr/>
          <a:lstStyle/>
          <a:p>
            <a:r>
              <a:rPr lang="en-GB" dirty="0"/>
              <a:t>Community cookery clubs </a:t>
            </a:r>
          </a:p>
          <a:p>
            <a:r>
              <a:rPr lang="en-GB" dirty="0"/>
              <a:t>Supports patients to make small changes such as reducing fat, salt and sugar</a:t>
            </a:r>
          </a:p>
          <a:p>
            <a:r>
              <a:rPr lang="en-GB" dirty="0"/>
              <a:t>Label reading and cooking from scratch </a:t>
            </a:r>
          </a:p>
          <a:p>
            <a:r>
              <a:rPr lang="en-GB" dirty="0">
                <a:hlinkClick r:id="rId2"/>
              </a:rPr>
              <a:t>Cooking | Good Food in Greenwich</a:t>
            </a:r>
            <a:endParaRPr lang="en-GB" dirty="0"/>
          </a:p>
          <a:p>
            <a:endParaRPr lang="en-GB" dirty="0"/>
          </a:p>
          <a:p>
            <a:r>
              <a:rPr lang="en-GB" dirty="0"/>
              <a:t>Cooking skills training </a:t>
            </a:r>
          </a:p>
          <a:p>
            <a:r>
              <a:rPr lang="en-GB" dirty="0">
                <a:hlinkClick r:id="rId3"/>
              </a:rPr>
              <a:t>Cooking Skills | GCDA Learning</a:t>
            </a:r>
            <a:endParaRPr lang="en-GB" dirty="0"/>
          </a:p>
        </p:txBody>
      </p:sp>
    </p:spTree>
    <p:extLst>
      <p:ext uri="{BB962C8B-B14F-4D97-AF65-F5344CB8AC3E}">
        <p14:creationId xmlns:p14="http://schemas.microsoft.com/office/powerpoint/2010/main" val="3306332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5096DA-AFB9-27B1-03D4-C42ACD2F0242}"/>
              </a:ext>
            </a:extLst>
          </p:cNvPr>
          <p:cNvSpPr>
            <a:spLocks noGrp="1"/>
          </p:cNvSpPr>
          <p:nvPr>
            <p:ph sz="quarter" idx="14"/>
          </p:nvPr>
        </p:nvSpPr>
        <p:spPr/>
        <p:txBody>
          <a:bodyPr/>
          <a:lstStyle/>
          <a:p>
            <a:r>
              <a:rPr lang="en-GB" dirty="0"/>
              <a:t>Charity focussed on activities which aim to tackle the problems of obesity, malnutrition and loneliness </a:t>
            </a:r>
          </a:p>
          <a:p>
            <a:r>
              <a:rPr lang="en-GB" dirty="0"/>
              <a:t>Cooking clubs </a:t>
            </a:r>
          </a:p>
          <a:p>
            <a:r>
              <a:rPr lang="en-GB" dirty="0"/>
              <a:t>Green social prescribing </a:t>
            </a:r>
          </a:p>
          <a:p>
            <a:r>
              <a:rPr lang="en-GB" dirty="0"/>
              <a:t>Community fridge </a:t>
            </a:r>
          </a:p>
          <a:p>
            <a:r>
              <a:rPr lang="en-GB" dirty="0"/>
              <a:t>Yoga </a:t>
            </a:r>
          </a:p>
          <a:p>
            <a:r>
              <a:rPr lang="en-GB" dirty="0"/>
              <a:t>Warm hubs </a:t>
            </a:r>
          </a:p>
          <a:p>
            <a:endParaRPr lang="en-GB" dirty="0"/>
          </a:p>
        </p:txBody>
      </p:sp>
      <p:sp>
        <p:nvSpPr>
          <p:cNvPr id="3" name="Slide Number Placeholder 2">
            <a:extLst>
              <a:ext uri="{FF2B5EF4-FFF2-40B4-BE49-F238E27FC236}">
                <a16:creationId xmlns:a16="http://schemas.microsoft.com/office/drawing/2014/main" id="{2DDA4068-0420-AE73-BC73-9390E6F8FDFF}"/>
              </a:ext>
            </a:extLst>
          </p:cNvPr>
          <p:cNvSpPr>
            <a:spLocks noGrp="1"/>
          </p:cNvSpPr>
          <p:nvPr>
            <p:ph type="sldNum" sz="quarter" idx="15"/>
          </p:nvPr>
        </p:nvSpPr>
        <p:spPr/>
        <p:txBody>
          <a:bodyPr/>
          <a:lstStyle/>
          <a:p>
            <a:pPr>
              <a:defRPr/>
            </a:pPr>
            <a:fld id="{9C23DAE3-29EA-6B48-8B9F-DAC09DE37D5A}" type="slidenum">
              <a:rPr lang="en-US" smtClean="0"/>
              <a:pPr>
                <a:defRPr/>
              </a:pPr>
              <a:t>74</a:t>
            </a:fld>
            <a:endParaRPr lang="en-US"/>
          </a:p>
        </p:txBody>
      </p:sp>
      <p:sp>
        <p:nvSpPr>
          <p:cNvPr id="4" name="Title 3">
            <a:extLst>
              <a:ext uri="{FF2B5EF4-FFF2-40B4-BE49-F238E27FC236}">
                <a16:creationId xmlns:a16="http://schemas.microsoft.com/office/drawing/2014/main" id="{B39EDF3D-B81E-5875-B483-CF233C6ADB99}"/>
              </a:ext>
            </a:extLst>
          </p:cNvPr>
          <p:cNvSpPr>
            <a:spLocks noGrp="1"/>
          </p:cNvSpPr>
          <p:nvPr>
            <p:ph type="title"/>
          </p:nvPr>
        </p:nvSpPr>
        <p:spPr/>
        <p:txBody>
          <a:bodyPr/>
          <a:lstStyle/>
          <a:p>
            <a:r>
              <a:rPr lang="en-GB" dirty="0">
                <a:hlinkClick r:id="rId2"/>
              </a:rPr>
              <a:t>Roots4Life</a:t>
            </a:r>
            <a:endParaRPr lang="en-GB" dirty="0"/>
          </a:p>
        </p:txBody>
      </p:sp>
    </p:spTree>
    <p:extLst>
      <p:ext uri="{BB962C8B-B14F-4D97-AF65-F5344CB8AC3E}">
        <p14:creationId xmlns:p14="http://schemas.microsoft.com/office/powerpoint/2010/main" val="33652509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Physical activity</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75</a:t>
            </a:fld>
            <a:endParaRPr lang="en-GB"/>
          </a:p>
        </p:txBody>
      </p:sp>
    </p:spTree>
    <p:extLst>
      <p:ext uri="{BB962C8B-B14F-4D97-AF65-F5344CB8AC3E}">
        <p14:creationId xmlns:p14="http://schemas.microsoft.com/office/powerpoint/2010/main" val="2084766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FECAFBC-F2FF-925A-0971-4806DA539466}"/>
              </a:ext>
            </a:extLst>
          </p:cNvPr>
          <p:cNvPicPr>
            <a:picLocks noGrp="1" noChangeAspect="1"/>
          </p:cNvPicPr>
          <p:nvPr>
            <p:ph sz="quarter" idx="14"/>
          </p:nvPr>
        </p:nvPicPr>
        <p:blipFill>
          <a:blip r:embed="rId2"/>
          <a:stretch>
            <a:fillRect/>
          </a:stretch>
        </p:blipFill>
        <p:spPr>
          <a:xfrm>
            <a:off x="655245" y="1353103"/>
            <a:ext cx="10696575" cy="2075897"/>
          </a:xfrm>
        </p:spPr>
      </p:pic>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800" dirty="0">
                <a:hlinkClick r:id="rId3"/>
              </a:rPr>
              <a:t>Healthwise Physical Activity Referral | Better UK</a:t>
            </a:r>
            <a:endParaRPr lang="en-GB" sz="1800"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76</a:t>
            </a:fld>
            <a:endParaRPr lang="en-US"/>
          </a:p>
        </p:txBody>
      </p:sp>
      <p:pic>
        <p:nvPicPr>
          <p:cNvPr id="8" name="Picture 7">
            <a:extLst>
              <a:ext uri="{FF2B5EF4-FFF2-40B4-BE49-F238E27FC236}">
                <a16:creationId xmlns:a16="http://schemas.microsoft.com/office/drawing/2014/main" id="{07DBF49C-A1B6-3F96-A1EB-87E7B9623754}"/>
              </a:ext>
            </a:extLst>
          </p:cNvPr>
          <p:cNvPicPr>
            <a:picLocks noChangeAspect="1"/>
          </p:cNvPicPr>
          <p:nvPr/>
        </p:nvPicPr>
        <p:blipFill>
          <a:blip r:embed="rId4"/>
          <a:stretch>
            <a:fillRect/>
          </a:stretch>
        </p:blipFill>
        <p:spPr>
          <a:xfrm>
            <a:off x="655245" y="3575407"/>
            <a:ext cx="10784280" cy="3082568"/>
          </a:xfrm>
          <a:prstGeom prst="rect">
            <a:avLst/>
          </a:prstGeom>
        </p:spPr>
      </p:pic>
    </p:spTree>
    <p:extLst>
      <p:ext uri="{BB962C8B-B14F-4D97-AF65-F5344CB8AC3E}">
        <p14:creationId xmlns:p14="http://schemas.microsoft.com/office/powerpoint/2010/main" val="3232448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77</a:t>
            </a:fld>
            <a:endParaRPr lang="en-US"/>
          </a:p>
        </p:txBody>
      </p:sp>
      <p:pic>
        <p:nvPicPr>
          <p:cNvPr id="10" name="Content Placeholder 9">
            <a:extLst>
              <a:ext uri="{FF2B5EF4-FFF2-40B4-BE49-F238E27FC236}">
                <a16:creationId xmlns:a16="http://schemas.microsoft.com/office/drawing/2014/main" id="{EF5BBB05-0C5A-E0BF-429F-715A7F7C44E1}"/>
              </a:ext>
            </a:extLst>
          </p:cNvPr>
          <p:cNvPicPr>
            <a:picLocks noGrp="1" noChangeAspect="1"/>
          </p:cNvPicPr>
          <p:nvPr>
            <p:ph sz="quarter" idx="14"/>
          </p:nvPr>
        </p:nvPicPr>
        <p:blipFill rotWithShape="1">
          <a:blip r:embed="rId2"/>
          <a:srcRect l="58788" t="3598" r="910" b="42507"/>
          <a:stretch/>
        </p:blipFill>
        <p:spPr>
          <a:xfrm>
            <a:off x="703385" y="2145323"/>
            <a:ext cx="6409260" cy="3357702"/>
          </a:xfrm>
        </p:spPr>
      </p:pic>
      <p:sp>
        <p:nvSpPr>
          <p:cNvPr id="8" name="Title 7">
            <a:extLst>
              <a:ext uri="{FF2B5EF4-FFF2-40B4-BE49-F238E27FC236}">
                <a16:creationId xmlns:a16="http://schemas.microsoft.com/office/drawing/2014/main" id="{FF3800C2-BD2D-8CDB-9B70-FC5227D8D968}"/>
              </a:ext>
            </a:extLst>
          </p:cNvPr>
          <p:cNvSpPr>
            <a:spLocks noGrp="1"/>
          </p:cNvSpPr>
          <p:nvPr>
            <p:ph type="title"/>
          </p:nvPr>
        </p:nvSpPr>
        <p:spPr/>
        <p:txBody>
          <a:bodyPr/>
          <a:lstStyle/>
          <a:p>
            <a:r>
              <a:rPr lang="en-GB" dirty="0">
                <a:hlinkClick r:id="rId3"/>
              </a:rPr>
              <a:t>Greenwich Get Active</a:t>
            </a:r>
            <a:endParaRPr lang="en-GB" dirty="0"/>
          </a:p>
        </p:txBody>
      </p:sp>
      <p:sp>
        <p:nvSpPr>
          <p:cNvPr id="11" name="Title 7">
            <a:extLst>
              <a:ext uri="{FF2B5EF4-FFF2-40B4-BE49-F238E27FC236}">
                <a16:creationId xmlns:a16="http://schemas.microsoft.com/office/drawing/2014/main" id="{EEBA1EF2-B7EC-2DC7-C388-F8B1FC096DD8}"/>
              </a:ext>
            </a:extLst>
          </p:cNvPr>
          <p:cNvSpPr txBox="1">
            <a:spLocks/>
          </p:cNvSpPr>
          <p:nvPr/>
        </p:nvSpPr>
        <p:spPr>
          <a:xfrm>
            <a:off x="7326284" y="2353141"/>
            <a:ext cx="4239917" cy="29420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013C5B"/>
                </a:solidFill>
                <a:latin typeface="Arial" panose="020B0604020202020204" pitchFamily="34" charset="0"/>
                <a:ea typeface="+mj-ea"/>
                <a:cs typeface="Arial" panose="020B0604020202020204" pitchFamily="34" charset="0"/>
              </a:defRPr>
            </a:lvl1pPr>
          </a:lstStyle>
          <a:p>
            <a:pPr algn="l"/>
            <a:r>
              <a:rPr lang="en-GB" sz="1800" b="0" dirty="0"/>
              <a:t>Being active means getting your heart rate up, breathing faster and feeling warmer. Doing something is better than nothing. </a:t>
            </a:r>
          </a:p>
          <a:p>
            <a:pPr algn="l"/>
            <a:endParaRPr lang="en-GB" sz="1800" b="0" dirty="0"/>
          </a:p>
          <a:p>
            <a:pPr algn="l"/>
            <a:r>
              <a:rPr lang="en-GB" sz="1800" b="0" dirty="0"/>
              <a:t>Find tips and ideas to get started: </a:t>
            </a:r>
          </a:p>
          <a:p>
            <a:pPr marL="285750" indent="-285750" algn="l">
              <a:buFont typeface="Arial" panose="020B0604020202020204" pitchFamily="34" charset="0"/>
              <a:buChar char="•"/>
            </a:pPr>
            <a:r>
              <a:rPr lang="en-GB" sz="1800" b="0" dirty="0"/>
              <a:t>Small steps </a:t>
            </a:r>
          </a:p>
          <a:p>
            <a:pPr marL="285750" indent="-285750" algn="l">
              <a:buFont typeface="Arial" panose="020B0604020202020204" pitchFamily="34" charset="0"/>
              <a:buChar char="•"/>
            </a:pPr>
            <a:r>
              <a:rPr lang="en-GB" sz="1800" b="0" dirty="0"/>
              <a:t>Build it into your routine </a:t>
            </a:r>
          </a:p>
          <a:p>
            <a:pPr marL="285750" indent="-285750" algn="l">
              <a:buFont typeface="Arial" panose="020B0604020202020204" pitchFamily="34" charset="0"/>
              <a:buChar char="•"/>
            </a:pPr>
            <a:r>
              <a:rPr lang="en-GB" sz="1800" b="0" dirty="0"/>
              <a:t>Taking up something again </a:t>
            </a:r>
          </a:p>
          <a:p>
            <a:pPr marL="285750" indent="-285750" algn="l">
              <a:buFont typeface="Arial" panose="020B0604020202020204" pitchFamily="34" charset="0"/>
              <a:buChar char="•"/>
            </a:pPr>
            <a:r>
              <a:rPr lang="en-GB" sz="1800" b="0" dirty="0"/>
              <a:t>Find something you love </a:t>
            </a:r>
          </a:p>
        </p:txBody>
      </p:sp>
    </p:spTree>
    <p:extLst>
      <p:ext uri="{BB962C8B-B14F-4D97-AF65-F5344CB8AC3E}">
        <p14:creationId xmlns:p14="http://schemas.microsoft.com/office/powerpoint/2010/main" val="13045319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72D47-6722-088B-5AF7-B00B8AD95C2A}"/>
              </a:ext>
            </a:extLst>
          </p:cNvPr>
          <p:cNvSpPr>
            <a:spLocks noGrp="1"/>
          </p:cNvSpPr>
          <p:nvPr>
            <p:ph sz="quarter" idx="14"/>
          </p:nvPr>
        </p:nvSpPr>
        <p:spPr/>
        <p:txBody>
          <a:bodyPr/>
          <a:lstStyle/>
          <a:p>
            <a:endParaRPr lang="en-GB" dirty="0"/>
          </a:p>
        </p:txBody>
      </p:sp>
      <p:sp>
        <p:nvSpPr>
          <p:cNvPr id="3" name="Slide Number Placeholder 2">
            <a:extLst>
              <a:ext uri="{FF2B5EF4-FFF2-40B4-BE49-F238E27FC236}">
                <a16:creationId xmlns:a16="http://schemas.microsoft.com/office/drawing/2014/main" id="{44D10344-3219-B12C-FC8C-073DA01FA3C7}"/>
              </a:ext>
            </a:extLst>
          </p:cNvPr>
          <p:cNvSpPr>
            <a:spLocks noGrp="1"/>
          </p:cNvSpPr>
          <p:nvPr>
            <p:ph type="sldNum" sz="quarter" idx="15"/>
          </p:nvPr>
        </p:nvSpPr>
        <p:spPr/>
        <p:txBody>
          <a:bodyPr/>
          <a:lstStyle/>
          <a:p>
            <a:pPr>
              <a:defRPr/>
            </a:pPr>
            <a:fld id="{9C23DAE3-29EA-6B48-8B9F-DAC09DE37D5A}" type="slidenum">
              <a:rPr lang="en-US" smtClean="0"/>
              <a:pPr>
                <a:defRPr/>
              </a:pPr>
              <a:t>78</a:t>
            </a:fld>
            <a:endParaRPr lang="en-US" dirty="0"/>
          </a:p>
        </p:txBody>
      </p:sp>
      <p:sp>
        <p:nvSpPr>
          <p:cNvPr id="4" name="Title 3">
            <a:extLst>
              <a:ext uri="{FF2B5EF4-FFF2-40B4-BE49-F238E27FC236}">
                <a16:creationId xmlns:a16="http://schemas.microsoft.com/office/drawing/2014/main" id="{073667F0-5E41-1F84-FB5A-F84B944C117F}"/>
              </a:ext>
            </a:extLst>
          </p:cNvPr>
          <p:cNvSpPr>
            <a:spLocks noGrp="1"/>
          </p:cNvSpPr>
          <p:nvPr>
            <p:ph type="title"/>
          </p:nvPr>
        </p:nvSpPr>
        <p:spPr/>
        <p:txBody>
          <a:bodyPr>
            <a:normAutofit fontScale="90000"/>
          </a:bodyPr>
          <a:lstStyle/>
          <a:p>
            <a:r>
              <a:rPr lang="en-GB" dirty="0">
                <a:hlinkClick r:id="rId2"/>
              </a:rPr>
              <a:t>Community Sport Activities | Greenwich Sport Development | Better</a:t>
            </a:r>
            <a:endParaRPr lang="en-GB" dirty="0"/>
          </a:p>
        </p:txBody>
      </p:sp>
      <p:pic>
        <p:nvPicPr>
          <p:cNvPr id="6" name="Picture 5">
            <a:extLst>
              <a:ext uri="{FF2B5EF4-FFF2-40B4-BE49-F238E27FC236}">
                <a16:creationId xmlns:a16="http://schemas.microsoft.com/office/drawing/2014/main" id="{65D189F0-AA61-2314-A0D2-253A7DD9E38B}"/>
              </a:ext>
            </a:extLst>
          </p:cNvPr>
          <p:cNvPicPr>
            <a:picLocks noChangeAspect="1"/>
          </p:cNvPicPr>
          <p:nvPr/>
        </p:nvPicPr>
        <p:blipFill rotWithShape="1">
          <a:blip r:embed="rId3"/>
          <a:srcRect l="65552" t="5517" r="6444" b="43224"/>
          <a:stretch/>
        </p:blipFill>
        <p:spPr>
          <a:xfrm>
            <a:off x="354013" y="1366480"/>
            <a:ext cx="8201590" cy="4906086"/>
          </a:xfrm>
          <a:prstGeom prst="rect">
            <a:avLst/>
          </a:prstGeom>
        </p:spPr>
      </p:pic>
      <p:sp>
        <p:nvSpPr>
          <p:cNvPr id="7" name="TextBox 6">
            <a:extLst>
              <a:ext uri="{FF2B5EF4-FFF2-40B4-BE49-F238E27FC236}">
                <a16:creationId xmlns:a16="http://schemas.microsoft.com/office/drawing/2014/main" id="{57978FEA-4583-0EE5-CF1B-D051937C2E40}"/>
              </a:ext>
            </a:extLst>
          </p:cNvPr>
          <p:cNvSpPr txBox="1"/>
          <p:nvPr/>
        </p:nvSpPr>
        <p:spPr>
          <a:xfrm>
            <a:off x="7657106" y="1804946"/>
            <a:ext cx="3919993" cy="3416320"/>
          </a:xfrm>
          <a:prstGeom prst="rect">
            <a:avLst/>
          </a:prstGeom>
          <a:noFill/>
        </p:spPr>
        <p:txBody>
          <a:bodyPr wrap="square" rtlCol="0">
            <a:spAutoFit/>
          </a:bodyPr>
          <a:lstStyle/>
          <a:p>
            <a:r>
              <a:rPr lang="en-GB" dirty="0"/>
              <a:t>Better Sports Development works alongside Royal Borough of Greenwich to deliver community sport and physical activity programmes.  Our aim is to get more people, more active, more often.  </a:t>
            </a:r>
          </a:p>
          <a:p>
            <a:endParaRPr lang="en-GB" dirty="0"/>
          </a:p>
          <a:p>
            <a:r>
              <a:rPr lang="en-GB" dirty="0">
                <a:hlinkClick r:id="rId4"/>
              </a:rPr>
              <a:t>Timetable for inclusive activities</a:t>
            </a:r>
            <a:endParaRPr lang="en-GB" dirty="0"/>
          </a:p>
          <a:p>
            <a:endParaRPr lang="en-GB" dirty="0"/>
          </a:p>
          <a:p>
            <a:r>
              <a:rPr lang="en-GB" dirty="0"/>
              <a:t>For more information, please email: </a:t>
            </a:r>
            <a:r>
              <a:rPr lang="en-GB" dirty="0">
                <a:hlinkClick r:id="rId5"/>
              </a:rPr>
              <a:t>RBGSportsdevelopment@gll.org</a:t>
            </a:r>
            <a:r>
              <a:rPr lang="en-GB" dirty="0"/>
              <a:t> </a:t>
            </a:r>
          </a:p>
          <a:p>
            <a:endParaRPr lang="en-GB" dirty="0"/>
          </a:p>
          <a:p>
            <a:endParaRPr lang="en-GB" dirty="0"/>
          </a:p>
        </p:txBody>
      </p:sp>
      <p:sp>
        <p:nvSpPr>
          <p:cNvPr id="10" name="TextBox 9">
            <a:extLst>
              <a:ext uri="{FF2B5EF4-FFF2-40B4-BE49-F238E27FC236}">
                <a16:creationId xmlns:a16="http://schemas.microsoft.com/office/drawing/2014/main" id="{8919C5D6-C241-A255-C1C2-C2FD9BD26161}"/>
              </a:ext>
            </a:extLst>
          </p:cNvPr>
          <p:cNvSpPr txBox="1"/>
          <p:nvPr/>
        </p:nvSpPr>
        <p:spPr>
          <a:xfrm>
            <a:off x="3254734" y="6334639"/>
            <a:ext cx="6096000" cy="369332"/>
          </a:xfrm>
          <a:prstGeom prst="rect">
            <a:avLst/>
          </a:prstGeom>
          <a:noFill/>
        </p:spPr>
        <p:txBody>
          <a:bodyPr wrap="square">
            <a:spAutoFit/>
          </a:bodyPr>
          <a:lstStyle/>
          <a:p>
            <a:r>
              <a:rPr lang="en-GB" dirty="0">
                <a:hlinkClick r:id="rId6"/>
              </a:rPr>
              <a:t>Leisure Centres, Gyms &amp; Swimming Pools in Greenwich | Better</a:t>
            </a:r>
            <a:endParaRPr lang="en-GB" dirty="0"/>
          </a:p>
        </p:txBody>
      </p:sp>
    </p:spTree>
    <p:extLst>
      <p:ext uri="{BB962C8B-B14F-4D97-AF65-F5344CB8AC3E}">
        <p14:creationId xmlns:p14="http://schemas.microsoft.com/office/powerpoint/2010/main" val="2966551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Smoking Cessation</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79</a:t>
            </a:fld>
            <a:endParaRPr lang="en-GB"/>
          </a:p>
        </p:txBody>
      </p:sp>
    </p:spTree>
    <p:extLst>
      <p:ext uri="{BB962C8B-B14F-4D97-AF65-F5344CB8AC3E}">
        <p14:creationId xmlns:p14="http://schemas.microsoft.com/office/powerpoint/2010/main" val="220927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FC7D-E1D3-9349-884F-9DE33F49A685}"/>
              </a:ext>
            </a:extLst>
          </p:cNvPr>
          <p:cNvSpPr>
            <a:spLocks noGrp="1"/>
          </p:cNvSpPr>
          <p:nvPr>
            <p:ph type="title"/>
          </p:nvPr>
        </p:nvSpPr>
        <p:spPr>
          <a:xfrm>
            <a:off x="1981200" y="1260001"/>
            <a:ext cx="8316062" cy="542927"/>
          </a:xfrm>
        </p:spPr>
        <p:txBody>
          <a:bodyPr vert="horz" lIns="0" tIns="0" rIns="0" bIns="0" rtlCol="0" anchor="t">
            <a:normAutofit fontScale="90000"/>
          </a:bodyPr>
          <a:lstStyle/>
          <a:p>
            <a:pPr algn="ctr"/>
            <a:r>
              <a:rPr lang="en-GB" sz="3100" u="sng" dirty="0">
                <a:latin typeface="Calibri" panose="020F0502020204030204" pitchFamily="34" charset="0"/>
                <a:ea typeface="Calibri" panose="020F0502020204030204" pitchFamily="34" charset="0"/>
                <a:cs typeface="Times New Roman" panose="02020603050405020304" pitchFamily="18" charset="0"/>
              </a:rPr>
              <a:t>Oxleas NHS Foundation Trust:</a:t>
            </a:r>
            <a:r>
              <a:rPr lang="en-GB" sz="3100" b="1" u="sng" dirty="0">
                <a:latin typeface="Calibri" panose="020F0502020204030204" pitchFamily="34" charset="0"/>
                <a:ea typeface="Calibri" panose="020F0502020204030204" pitchFamily="34" charset="0"/>
                <a:cs typeface="Times New Roman" panose="02020603050405020304" pitchFamily="18" charset="0"/>
              </a:rPr>
              <a:t> Cardiac Service</a:t>
            </a:r>
            <a:br>
              <a:rPr lang="en-GB" sz="18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Date Placeholder 3">
            <a:extLst>
              <a:ext uri="{FF2B5EF4-FFF2-40B4-BE49-F238E27FC236}">
                <a16:creationId xmlns:a16="http://schemas.microsoft.com/office/drawing/2014/main" id="{6B99ED54-F372-B048-AFD9-225A7FAF3EF3}"/>
              </a:ext>
            </a:extLst>
          </p:cNvPr>
          <p:cNvSpPr>
            <a:spLocks noGrp="1"/>
          </p:cNvSpPr>
          <p:nvPr>
            <p:ph type="dt" sz="half" idx="10"/>
          </p:nvPr>
        </p:nvSpPr>
        <p:spPr/>
        <p:txBody>
          <a:bodyPr/>
          <a:lstStyle/>
          <a:p>
            <a:fld id="{9727FC5C-4683-C344-BEF1-217315D986C6}" type="datetime3">
              <a:rPr lang="en-GB" smtClean="0"/>
              <a:pPr/>
              <a:t>24 January, 2024</a:t>
            </a:fld>
            <a:endParaRPr lang="en-US" dirty="0"/>
          </a:p>
        </p:txBody>
      </p:sp>
      <p:sp>
        <p:nvSpPr>
          <p:cNvPr id="5" name="Slide Number Placeholder 4">
            <a:extLst>
              <a:ext uri="{FF2B5EF4-FFF2-40B4-BE49-F238E27FC236}">
                <a16:creationId xmlns:a16="http://schemas.microsoft.com/office/drawing/2014/main" id="{05C4F926-4556-6D43-A196-E4DD6AD0F57D}"/>
              </a:ext>
            </a:extLst>
          </p:cNvPr>
          <p:cNvSpPr>
            <a:spLocks noGrp="1"/>
          </p:cNvSpPr>
          <p:nvPr>
            <p:ph type="sldNum" sz="quarter" idx="11"/>
          </p:nvPr>
        </p:nvSpPr>
        <p:spPr/>
        <p:txBody>
          <a:bodyPr/>
          <a:lstStyle/>
          <a:p>
            <a:fld id="{44BD8056-0FAA-3746-A907-DA096981E67E}" type="slidenum">
              <a:rPr lang="en-US" smtClean="0"/>
              <a:pPr/>
              <a:t>8</a:t>
            </a:fld>
            <a:endParaRPr lang="en-US" dirty="0"/>
          </a:p>
        </p:txBody>
      </p:sp>
      <p:pic>
        <p:nvPicPr>
          <p:cNvPr id="6" name="Picture 5" descr="A close up of a sign&#10;&#10;Description automatically generated">
            <a:extLst>
              <a:ext uri="{FF2B5EF4-FFF2-40B4-BE49-F238E27FC236}">
                <a16:creationId xmlns:a16="http://schemas.microsoft.com/office/drawing/2014/main" id="{01C908AE-D3BE-B94C-8823-5A125DC0E68A}"/>
              </a:ext>
            </a:extLst>
          </p:cNvPr>
          <p:cNvPicPr>
            <a:picLocks noChangeAspect="1"/>
          </p:cNvPicPr>
          <p:nvPr/>
        </p:nvPicPr>
        <p:blipFill>
          <a:blip r:embed="rId2"/>
          <a:stretch>
            <a:fillRect/>
          </a:stretch>
        </p:blipFill>
        <p:spPr>
          <a:xfrm>
            <a:off x="9201538" y="302815"/>
            <a:ext cx="1095725" cy="871156"/>
          </a:xfrm>
          <a:prstGeom prst="rect">
            <a:avLst/>
          </a:prstGeom>
        </p:spPr>
      </p:pic>
      <p:sp>
        <p:nvSpPr>
          <p:cNvPr id="10" name="Content Placeholder 9">
            <a:extLst>
              <a:ext uri="{FF2B5EF4-FFF2-40B4-BE49-F238E27FC236}">
                <a16:creationId xmlns:a16="http://schemas.microsoft.com/office/drawing/2014/main" id="{AD921F7F-2950-B74F-B7F7-539734B720CE}"/>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We are a community based multidisciplinary team. We provide Heart Failure and Cardiac Rehabilitation adult community services for patients registered with GP surgeries across Bexley and Greenwich.</a:t>
            </a:r>
          </a:p>
          <a:p>
            <a:pPr marL="0" indent="0">
              <a:lnSpc>
                <a:spcPct val="107000"/>
              </a:lnSpc>
              <a:spcAft>
                <a:spcPts val="8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Our team compromises of administrators, cardiac nurses, psychologist, cardiologist for clinical supervision, dietician, health care assistance and exercise specialists.</a:t>
            </a:r>
          </a:p>
          <a:p>
            <a:pPr marL="0" indent="0">
              <a:lnSpc>
                <a:spcPct val="107000"/>
              </a:lnSpc>
              <a:spcAft>
                <a:spcPts val="800"/>
              </a:spcAft>
              <a:buNone/>
            </a:pPr>
            <a:r>
              <a:rPr lang="en-GB" sz="1500" b="1" dirty="0">
                <a:latin typeface="Calibri" panose="020F0502020204030204" pitchFamily="34" charset="0"/>
                <a:ea typeface="Calibri" panose="020F0502020204030204" pitchFamily="34" charset="0"/>
                <a:cs typeface="Times New Roman" panose="02020603050405020304" pitchFamily="18" charset="0"/>
              </a:rPr>
              <a:t>Our Heart failure service</a:t>
            </a:r>
            <a:endParaRPr lang="en-GB" sz="15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500" dirty="0">
                <a:latin typeface="Calibri" panose="020F0502020204030204" pitchFamily="34" charset="0"/>
                <a:ea typeface="Times New Roman" panose="02020603050405020304" pitchFamily="18" charset="0"/>
                <a:cs typeface="Calibri" panose="020F0502020204030204" pitchFamily="34" charset="0"/>
              </a:rPr>
              <a:t>Oxleas Heart Failure service is a multidisciplinary team </a:t>
            </a:r>
            <a:r>
              <a:rPr lang="en-GB" sz="1500" dirty="0">
                <a:latin typeface="Calibri" panose="020F0502020204030204" pitchFamily="34" charset="0"/>
                <a:ea typeface="Calibri" panose="020F0502020204030204" pitchFamily="34" charset="0"/>
                <a:cs typeface="Calibri" panose="020F0502020204030204" pitchFamily="34" charset="0"/>
              </a:rPr>
              <a:t>who provides education, support and clinical management, including drug titration to patients with a confirmed diagnosis of heart failure.</a:t>
            </a:r>
            <a:r>
              <a:rPr lang="en-GB" sz="1500" dirty="0">
                <a:latin typeface="Calibri" panose="020F0502020204030204" pitchFamily="34" charset="0"/>
                <a:ea typeface="Times New Roman" panose="02020603050405020304" pitchFamily="18" charset="0"/>
                <a:cs typeface="Calibri" panose="020F0502020204030204" pitchFamily="34" charset="0"/>
              </a:rPr>
              <a:t> The service is mostly delivered in a variety of community clinics with home visiting for those who are housebound. Virtual appointments are provided using telephone consultations or video technology as appropriate.</a:t>
            </a:r>
          </a:p>
          <a:p>
            <a:pPr marL="0" indent="0">
              <a:lnSpc>
                <a:spcPct val="107000"/>
              </a:lnSpc>
              <a:spcAft>
                <a:spcPts val="800"/>
              </a:spcAft>
              <a:buNone/>
            </a:pPr>
            <a:r>
              <a:rPr lang="en-GB" sz="2400" b="1" dirty="0">
                <a:latin typeface="Calibri" panose="020F0502020204030204" pitchFamily="34" charset="0"/>
                <a:ea typeface="Times New Roman" panose="02020603050405020304" pitchFamily="18" charset="0"/>
                <a:cs typeface="Calibri" panose="020F0502020204030204" pitchFamily="34" charset="0"/>
              </a:rPr>
              <a:t>Our Cardiac Rehabilitation service.</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720"/>
              </a:spcBef>
              <a:spcAft>
                <a:spcPts val="720"/>
              </a:spcAft>
              <a:buNone/>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service is provided by specialist cardiac rehabilitation nurses and specialist exercise professionals. We aim to:</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240"/>
              </a:spcBef>
              <a:spcAft>
                <a:spcPts val="240"/>
              </a:spcAft>
              <a:buSzPts val="1000"/>
              <a:buFont typeface="Symbol" panose="05050102010706020507" pitchFamily="18" charset="2"/>
              <a:buChar char=""/>
              <a:tabLst>
                <a:tab pos="457200" algn="l"/>
              </a:tabLst>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Restore the patient to their optimal level of health by addressing physical, psychological and social needs.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240"/>
              </a:spcBef>
              <a:spcAft>
                <a:spcPts val="240"/>
              </a:spcAft>
              <a:buSzPts val="1000"/>
              <a:buFont typeface="Symbol" panose="05050102010706020507" pitchFamily="18" charset="2"/>
              <a:buChar char=""/>
              <a:tabLst>
                <a:tab pos="457200" algn="l"/>
              </a:tabLst>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Enable the patient to make informed choices about health issues and improve their understanding of their cardiac rehabilitation.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240"/>
              </a:spcBef>
              <a:spcAft>
                <a:spcPts val="240"/>
              </a:spcAft>
              <a:buSzPts val="1000"/>
              <a:buFont typeface="Symbol" panose="05050102010706020507" pitchFamily="18" charset="2"/>
              <a:buChar char=""/>
              <a:tabLst>
                <a:tab pos="457200" algn="l"/>
              </a:tabLst>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Include patients’ families, carers and support networks in aspects of care and service provision.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720"/>
              </a:spcBef>
              <a:spcAft>
                <a:spcPts val="720"/>
              </a:spcAft>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service is mostly delivered in community clinics. Home visits are available for patients who are housebound. Our exercise sessions are delivered in community-based gyms.</a:t>
            </a:r>
            <a:r>
              <a:rPr lang="en-GB" sz="1600" dirty="0">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Bef>
                <a:spcPts val="720"/>
              </a:spcBef>
              <a:spcAft>
                <a:spcPts val="720"/>
              </a:spcAft>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 run a weekly educational programme covering cardiac-related health topics. The aim is to empower our patients to self-manage their condition.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15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11" name="Content Placeholder 8">
            <a:extLst>
              <a:ext uri="{FF2B5EF4-FFF2-40B4-BE49-F238E27FC236}">
                <a16:creationId xmlns:a16="http://schemas.microsoft.com/office/drawing/2014/main" id="{00656E4E-554C-304C-8EAE-D63408FC7468}"/>
              </a:ext>
            </a:extLst>
          </p:cNvPr>
          <p:cNvPicPr>
            <a:picLocks noChangeAspect="1"/>
          </p:cNvPicPr>
          <p:nvPr/>
        </p:nvPicPr>
        <p:blipFill>
          <a:blip r:embed="rId3"/>
          <a:stretch>
            <a:fillRect/>
          </a:stretch>
        </p:blipFill>
        <p:spPr>
          <a:xfrm>
            <a:off x="4152900" y="6284029"/>
            <a:ext cx="4038600" cy="297050"/>
          </a:xfrm>
          <a:prstGeom prst="rect">
            <a:avLst/>
          </a:prstGeom>
        </p:spPr>
      </p:pic>
    </p:spTree>
    <p:extLst>
      <p:ext uri="{BB962C8B-B14F-4D97-AF65-F5344CB8AC3E}">
        <p14:creationId xmlns:p14="http://schemas.microsoft.com/office/powerpoint/2010/main" val="1234419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14313" y="1220082"/>
            <a:ext cx="11763374" cy="5224021"/>
          </a:xfrm>
        </p:spPr>
        <p:txBody>
          <a:bodyPr>
            <a:normAutofit/>
          </a:bodyPr>
          <a:lstStyle/>
          <a:p>
            <a:pPr marL="0" indent="0" algn="l">
              <a:buNone/>
            </a:pPr>
            <a:r>
              <a:rPr lang="en-GB" sz="1200" dirty="0">
                <a:hlinkClick r:id="rId2"/>
              </a:rPr>
              <a:t>Quit Smoking | Greenwich Health (greenwich-health.com)</a:t>
            </a:r>
            <a:endParaRPr lang="en-GB" sz="1600" dirty="0"/>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90128" y="564886"/>
            <a:ext cx="7524521" cy="916195"/>
          </a:xfrm>
        </p:spPr>
        <p:txBody>
          <a:bodyPr>
            <a:normAutofit/>
          </a:bodyPr>
          <a:lstStyle/>
          <a:p>
            <a:r>
              <a:rPr lang="en-GB" sz="1600" dirty="0"/>
              <a:t>Smoking Cessation</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80</a:t>
            </a:fld>
            <a:endParaRPr lang="en-US"/>
          </a:p>
        </p:txBody>
      </p:sp>
      <p:pic>
        <p:nvPicPr>
          <p:cNvPr id="6" name="Picture 5">
            <a:extLst>
              <a:ext uri="{FF2B5EF4-FFF2-40B4-BE49-F238E27FC236}">
                <a16:creationId xmlns:a16="http://schemas.microsoft.com/office/drawing/2014/main" id="{23AFD318-6B2B-5F98-E3B6-E3CEA7408601}"/>
              </a:ext>
            </a:extLst>
          </p:cNvPr>
          <p:cNvPicPr>
            <a:picLocks noChangeAspect="1"/>
          </p:cNvPicPr>
          <p:nvPr/>
        </p:nvPicPr>
        <p:blipFill>
          <a:blip r:embed="rId3"/>
          <a:stretch>
            <a:fillRect/>
          </a:stretch>
        </p:blipFill>
        <p:spPr>
          <a:xfrm>
            <a:off x="3257" y="1799438"/>
            <a:ext cx="11273194" cy="5058561"/>
          </a:xfrm>
          <a:prstGeom prst="rect">
            <a:avLst/>
          </a:prstGeom>
        </p:spPr>
      </p:pic>
    </p:spTree>
    <p:extLst>
      <p:ext uri="{BB962C8B-B14F-4D97-AF65-F5344CB8AC3E}">
        <p14:creationId xmlns:p14="http://schemas.microsoft.com/office/powerpoint/2010/main" val="1084142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14313" y="1220082"/>
            <a:ext cx="11763374" cy="5224021"/>
          </a:xfrm>
        </p:spPr>
        <p:txBody>
          <a:bodyPr>
            <a:normAutofit/>
          </a:bodyPr>
          <a:lstStyle/>
          <a:p>
            <a:pPr marL="0" indent="0" algn="l">
              <a:buNone/>
            </a:pPr>
            <a:r>
              <a:rPr lang="en-GB" sz="1200" dirty="0">
                <a:hlinkClick r:id="rId2"/>
              </a:rPr>
              <a:t>Quit Smoking | Greenwich Health (greenwich-health.com)</a:t>
            </a:r>
            <a:endParaRPr lang="en-GB" sz="1600" dirty="0"/>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Smoking Cessation</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81</a:t>
            </a:fld>
            <a:endParaRPr lang="en-US"/>
          </a:p>
        </p:txBody>
      </p:sp>
      <p:pic>
        <p:nvPicPr>
          <p:cNvPr id="7" name="Picture 6">
            <a:extLst>
              <a:ext uri="{FF2B5EF4-FFF2-40B4-BE49-F238E27FC236}">
                <a16:creationId xmlns:a16="http://schemas.microsoft.com/office/drawing/2014/main" id="{6744A27C-2AF9-6875-21FF-C04B6028741C}"/>
              </a:ext>
            </a:extLst>
          </p:cNvPr>
          <p:cNvPicPr>
            <a:picLocks noChangeAspect="1"/>
          </p:cNvPicPr>
          <p:nvPr/>
        </p:nvPicPr>
        <p:blipFill rotWithShape="1">
          <a:blip r:embed="rId3"/>
          <a:srcRect l="10701" t="23826"/>
          <a:stretch/>
        </p:blipFill>
        <p:spPr>
          <a:xfrm>
            <a:off x="2441195" y="1797563"/>
            <a:ext cx="9536491" cy="5224022"/>
          </a:xfrm>
          <a:prstGeom prst="rect">
            <a:avLst/>
          </a:prstGeom>
        </p:spPr>
      </p:pic>
    </p:spTree>
    <p:extLst>
      <p:ext uri="{BB962C8B-B14F-4D97-AF65-F5344CB8AC3E}">
        <p14:creationId xmlns:p14="http://schemas.microsoft.com/office/powerpoint/2010/main" val="10417018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641D3-1778-C6C3-76C9-F458293A010A}"/>
              </a:ext>
            </a:extLst>
          </p:cNvPr>
          <p:cNvSpPr>
            <a:spLocks noGrp="1"/>
          </p:cNvSpPr>
          <p:nvPr>
            <p:ph sz="quarter" idx="14"/>
          </p:nvPr>
        </p:nvSpPr>
        <p:spPr>
          <a:xfrm>
            <a:off x="214313" y="1220082"/>
            <a:ext cx="11763374" cy="5224021"/>
          </a:xfrm>
        </p:spPr>
        <p:txBody>
          <a:bodyPr>
            <a:normAutofit/>
          </a:bodyPr>
          <a:lstStyle/>
          <a:p>
            <a:pPr marL="0" indent="0" algn="l">
              <a:buNone/>
            </a:pPr>
            <a:r>
              <a:rPr lang="en-GB" sz="1200" dirty="0">
                <a:hlinkClick r:id="rId2"/>
              </a:rPr>
              <a:t>Quit Smoking | Greenwich Health (greenwich-health.com)</a:t>
            </a:r>
            <a:endParaRPr lang="en-GB" sz="1600" dirty="0"/>
          </a:p>
        </p:txBody>
      </p:sp>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Smoking Cessation</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82</a:t>
            </a:fld>
            <a:endParaRPr lang="en-US"/>
          </a:p>
        </p:txBody>
      </p:sp>
      <p:pic>
        <p:nvPicPr>
          <p:cNvPr id="6" name="Picture 5">
            <a:extLst>
              <a:ext uri="{FF2B5EF4-FFF2-40B4-BE49-F238E27FC236}">
                <a16:creationId xmlns:a16="http://schemas.microsoft.com/office/drawing/2014/main" id="{D4458F43-A86A-2AFA-F7A6-454921D951AC}"/>
              </a:ext>
            </a:extLst>
          </p:cNvPr>
          <p:cNvPicPr>
            <a:picLocks noChangeAspect="1"/>
          </p:cNvPicPr>
          <p:nvPr/>
        </p:nvPicPr>
        <p:blipFill>
          <a:blip r:embed="rId3"/>
          <a:stretch>
            <a:fillRect/>
          </a:stretch>
        </p:blipFill>
        <p:spPr>
          <a:xfrm>
            <a:off x="338137" y="1859621"/>
            <a:ext cx="11515725" cy="4760253"/>
          </a:xfrm>
          <a:prstGeom prst="rect">
            <a:avLst/>
          </a:prstGeom>
        </p:spPr>
      </p:pic>
    </p:spTree>
    <p:extLst>
      <p:ext uri="{BB962C8B-B14F-4D97-AF65-F5344CB8AC3E}">
        <p14:creationId xmlns:p14="http://schemas.microsoft.com/office/powerpoint/2010/main" val="4259601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FB7867E-B189-7081-035E-9E534E704897}"/>
              </a:ext>
            </a:extLst>
          </p:cNvPr>
          <p:cNvPicPr>
            <a:picLocks noGrp="1" noChangeAspect="1"/>
          </p:cNvPicPr>
          <p:nvPr>
            <p:ph sz="quarter" idx="14"/>
          </p:nvPr>
        </p:nvPicPr>
        <p:blipFill rotWithShape="1">
          <a:blip r:embed="rId2"/>
          <a:srcRect l="27715" t="15175" r="29131" b="-4096"/>
          <a:stretch/>
        </p:blipFill>
        <p:spPr>
          <a:xfrm>
            <a:off x="7545897" y="1270933"/>
            <a:ext cx="3535960" cy="4644224"/>
          </a:xfrm>
        </p:spPr>
      </p:pic>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highlight>
                  <a:srgbClr val="FFFF00"/>
                </a:highlight>
              </a:rPr>
              <a:t>Smoking Cessation Get in touch on line</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83</a:t>
            </a:fld>
            <a:endParaRPr lang="en-US"/>
          </a:p>
        </p:txBody>
      </p:sp>
      <p:sp>
        <p:nvSpPr>
          <p:cNvPr id="8" name="TextBox 7">
            <a:extLst>
              <a:ext uri="{FF2B5EF4-FFF2-40B4-BE49-F238E27FC236}">
                <a16:creationId xmlns:a16="http://schemas.microsoft.com/office/drawing/2014/main" id="{40FA842F-5757-72ED-AEBC-65967DBC71BF}"/>
              </a:ext>
            </a:extLst>
          </p:cNvPr>
          <p:cNvSpPr txBox="1"/>
          <p:nvPr/>
        </p:nvSpPr>
        <p:spPr>
          <a:xfrm>
            <a:off x="192947" y="1883328"/>
            <a:ext cx="6765721" cy="3693319"/>
          </a:xfrm>
          <a:prstGeom prst="rect">
            <a:avLst/>
          </a:prstGeom>
          <a:noFill/>
        </p:spPr>
        <p:txBody>
          <a:bodyPr wrap="square" rtlCol="0">
            <a:spAutoFit/>
          </a:bodyPr>
          <a:lstStyle/>
          <a:p>
            <a:pPr algn="l"/>
            <a:r>
              <a:rPr lang="en-GB" b="1" i="0" dirty="0">
                <a:solidFill>
                  <a:srgbClr val="000000"/>
                </a:solidFill>
                <a:effectLst/>
                <a:latin typeface="Lato" panose="020F0502020204030203" pitchFamily="34" charset="0"/>
              </a:rPr>
              <a:t>Text</a:t>
            </a:r>
            <a:r>
              <a:rPr lang="en-GB" b="0" i="0" dirty="0">
                <a:solidFill>
                  <a:srgbClr val="000000"/>
                </a:solidFill>
                <a:effectLst/>
                <a:latin typeface="Lato" panose="020F0502020204030203" pitchFamily="34" charset="0"/>
              </a:rPr>
              <a:t> – ‘QUIT’ to 60060</a:t>
            </a:r>
          </a:p>
          <a:p>
            <a:pPr algn="l"/>
            <a:r>
              <a:rPr lang="en-GB" b="0" i="0" dirty="0">
                <a:solidFill>
                  <a:srgbClr val="000000"/>
                </a:solidFill>
                <a:effectLst/>
                <a:latin typeface="Lato" panose="020F0502020204030203" pitchFamily="34" charset="0"/>
              </a:rPr>
              <a:t> </a:t>
            </a:r>
          </a:p>
          <a:p>
            <a:pPr algn="l"/>
            <a:r>
              <a:rPr lang="en-GB" b="1" i="0" dirty="0">
                <a:solidFill>
                  <a:srgbClr val="000000"/>
                </a:solidFill>
                <a:effectLst/>
                <a:latin typeface="Lato" panose="020F0502020204030203" pitchFamily="34" charset="0"/>
              </a:rPr>
              <a:t>Email</a:t>
            </a:r>
            <a:r>
              <a:rPr lang="en-GB" b="0" i="0" dirty="0">
                <a:solidFill>
                  <a:srgbClr val="000000"/>
                </a:solidFill>
                <a:effectLst/>
                <a:latin typeface="Lato" panose="020F0502020204030203" pitchFamily="34" charset="0"/>
              </a:rPr>
              <a:t> – send your name and phone number to </a:t>
            </a:r>
            <a:r>
              <a:rPr lang="en-GB" b="0" i="0" u="none" strike="noStrike" dirty="0">
                <a:solidFill>
                  <a:srgbClr val="C11FA3"/>
                </a:solidFill>
                <a:effectLst/>
                <a:latin typeface="Lato" panose="020F0502020204030203" pitchFamily="34" charset="0"/>
                <a:hlinkClick r:id="rId3"/>
              </a:rPr>
              <a:t>lg.smokefreegreenwich2030@nhs.net</a:t>
            </a:r>
            <a:endParaRPr lang="en-GB" b="0" i="0" u="none" strike="noStrike" dirty="0">
              <a:solidFill>
                <a:srgbClr val="C11FA3"/>
              </a:solidFill>
              <a:effectLst/>
              <a:latin typeface="Lato" panose="020F0502020204030203" pitchFamily="34" charset="0"/>
            </a:endParaRPr>
          </a:p>
          <a:p>
            <a:pPr algn="l"/>
            <a:endParaRPr lang="en-GB" b="0" i="0" dirty="0">
              <a:solidFill>
                <a:srgbClr val="000000"/>
              </a:solidFill>
              <a:effectLst/>
              <a:latin typeface="Lato" panose="020F0502020204030203" pitchFamily="34" charset="0"/>
            </a:endParaRPr>
          </a:p>
          <a:p>
            <a:pPr algn="l"/>
            <a:r>
              <a:rPr lang="en-GB" b="1" i="0" dirty="0">
                <a:solidFill>
                  <a:srgbClr val="000000"/>
                </a:solidFill>
                <a:effectLst/>
                <a:latin typeface="Lato" panose="020F0502020204030203" pitchFamily="34" charset="0"/>
              </a:rPr>
              <a:t>Fill in the form</a:t>
            </a:r>
            <a:r>
              <a:rPr lang="en-GB" b="0" i="0" dirty="0">
                <a:solidFill>
                  <a:srgbClr val="000000"/>
                </a:solidFill>
                <a:effectLst/>
                <a:latin typeface="Lato" panose="020F0502020204030203" pitchFamily="34" charset="0"/>
              </a:rPr>
              <a:t> </a:t>
            </a:r>
          </a:p>
          <a:p>
            <a:pPr algn="l"/>
            <a:endParaRPr lang="en-GB" dirty="0">
              <a:solidFill>
                <a:srgbClr val="000000"/>
              </a:solidFill>
              <a:latin typeface="Lato" panose="020F0502020204030203" pitchFamily="34" charset="0"/>
            </a:endParaRPr>
          </a:p>
          <a:p>
            <a:r>
              <a:rPr lang="en-GB" dirty="0">
                <a:hlinkClick r:id="rId4"/>
              </a:rPr>
              <a:t>Stop Smoking - Live Well Greenwich</a:t>
            </a:r>
            <a:endParaRPr lang="en-GB" b="0" i="0" dirty="0">
              <a:solidFill>
                <a:srgbClr val="000000"/>
              </a:solidFill>
              <a:effectLst/>
              <a:latin typeface="Lato" panose="020F0502020204030203" pitchFamily="34" charset="0"/>
            </a:endParaRPr>
          </a:p>
          <a:p>
            <a:pPr algn="l"/>
            <a:endParaRPr lang="en-GB" dirty="0">
              <a:solidFill>
                <a:srgbClr val="000000"/>
              </a:solidFill>
              <a:latin typeface="Lato" panose="020F0502020204030203" pitchFamily="34" charset="0"/>
            </a:endParaRPr>
          </a:p>
          <a:p>
            <a:pPr algn="l"/>
            <a:r>
              <a:rPr lang="en-GB" b="0" i="0" dirty="0">
                <a:solidFill>
                  <a:srgbClr val="000000"/>
                </a:solidFill>
                <a:effectLst/>
                <a:latin typeface="Lato" panose="020F0502020204030203" pitchFamily="34" charset="0"/>
              </a:rPr>
              <a:t>Complete and submit the simple form below and a friendly Stop Smoking Specialist will get back to you shortly.</a:t>
            </a:r>
          </a:p>
          <a:p>
            <a:pPr algn="l"/>
            <a:endParaRPr lang="en-GB" dirty="0">
              <a:solidFill>
                <a:srgbClr val="000000"/>
              </a:solidFill>
              <a:latin typeface="Lato" panose="020F0502020204030203" pitchFamily="34" charset="0"/>
            </a:endParaRPr>
          </a:p>
          <a:p>
            <a:endParaRPr lang="en-GB" dirty="0"/>
          </a:p>
        </p:txBody>
      </p:sp>
    </p:spTree>
    <p:extLst>
      <p:ext uri="{BB962C8B-B14F-4D97-AF65-F5344CB8AC3E}">
        <p14:creationId xmlns:p14="http://schemas.microsoft.com/office/powerpoint/2010/main" val="1425306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972C6E-2296-3FCB-7AC5-022085005CAA}"/>
              </a:ext>
            </a:extLst>
          </p:cNvPr>
          <p:cNvSpPr>
            <a:spLocks noGrp="1"/>
          </p:cNvSpPr>
          <p:nvPr>
            <p:ph sz="half" idx="1"/>
          </p:nvPr>
        </p:nvSpPr>
        <p:spPr>
          <a:xfrm>
            <a:off x="4999839" y="1132513"/>
            <a:ext cx="5285064" cy="4769141"/>
          </a:xfrm>
        </p:spPr>
        <p:txBody>
          <a:bodyPr>
            <a:normAutofit/>
          </a:bodyPr>
          <a:lstStyle/>
          <a:p>
            <a:pPr marL="0" indent="0">
              <a:buNone/>
            </a:pPr>
            <a:r>
              <a:rPr lang="en-GB" sz="2000" b="1" dirty="0"/>
              <a:t>Acute and Mental Health - </a:t>
            </a:r>
            <a:r>
              <a:rPr lang="en-GB" sz="2000" dirty="0"/>
              <a:t>Supports NHS Trusts to have Tobacco Dependence Advisors within Lewisham and Greenwich NHS Trust and Oxleas, which patients are treated in house, with </a:t>
            </a:r>
            <a:r>
              <a:rPr lang="en-GB" sz="2000" dirty="0" err="1"/>
              <a:t>behaviouaral</a:t>
            </a:r>
            <a:r>
              <a:rPr lang="en-GB" sz="2000" dirty="0"/>
              <a:t> support and NRT and on discharge are referred into community specialist services to continue care</a:t>
            </a:r>
          </a:p>
          <a:p>
            <a:pPr marL="0" indent="0">
              <a:buNone/>
            </a:pPr>
            <a:r>
              <a:rPr lang="en-GB" sz="2000" b="1" dirty="0"/>
              <a:t>Maternity </a:t>
            </a:r>
            <a:r>
              <a:rPr lang="en-GB" sz="2000" dirty="0"/>
              <a:t>- are supported to have Smoke Free Midwives to work strategically, undertake interventions and channel those smoking in pregnancy into community specialist services.</a:t>
            </a:r>
          </a:p>
        </p:txBody>
      </p:sp>
      <p:sp>
        <p:nvSpPr>
          <p:cNvPr id="5" name="Slide Number Placeholder 4">
            <a:extLst>
              <a:ext uri="{FF2B5EF4-FFF2-40B4-BE49-F238E27FC236}">
                <a16:creationId xmlns:a16="http://schemas.microsoft.com/office/drawing/2014/main" id="{BC295E17-1553-2C9E-12DA-3B4CF7941E79}"/>
              </a:ext>
            </a:extLst>
          </p:cNvPr>
          <p:cNvSpPr>
            <a:spLocks noGrp="1"/>
          </p:cNvSpPr>
          <p:nvPr>
            <p:ph type="sldNum" sz="quarter" idx="12"/>
          </p:nvPr>
        </p:nvSpPr>
        <p:spPr/>
        <p:txBody>
          <a:bodyPr/>
          <a:lstStyle/>
          <a:p>
            <a:fld id="{6A893BE7-B333-4AD8-9E43-FD4CE5986B36}" type="slidenum">
              <a:rPr lang="en-GB" smtClean="0"/>
              <a:t>84</a:t>
            </a:fld>
            <a:endParaRPr lang="en-GB"/>
          </a:p>
        </p:txBody>
      </p:sp>
      <p:pic>
        <p:nvPicPr>
          <p:cNvPr id="1026" name="Picture 2" descr="NHS Long Term Plan | C the Signs Spotlight">
            <a:extLst>
              <a:ext uri="{FF2B5EF4-FFF2-40B4-BE49-F238E27FC236}">
                <a16:creationId xmlns:a16="http://schemas.microsoft.com/office/drawing/2014/main" id="{F53EA38E-A5F2-8CE9-512E-39E3AC0E9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61" y="1195432"/>
            <a:ext cx="4004111" cy="303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303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84002-A398-ABB7-048C-AE24D65F88A9}"/>
              </a:ext>
            </a:extLst>
          </p:cNvPr>
          <p:cNvSpPr>
            <a:spLocks noGrp="1"/>
          </p:cNvSpPr>
          <p:nvPr>
            <p:ph type="sldNum" sz="quarter" idx="12"/>
          </p:nvPr>
        </p:nvSpPr>
        <p:spPr/>
        <p:txBody>
          <a:bodyPr/>
          <a:lstStyle/>
          <a:p>
            <a:fld id="{6A893BE7-B333-4AD8-9E43-FD4CE5986B36}" type="slidenum">
              <a:rPr lang="en-GB" smtClean="0"/>
              <a:t>85</a:t>
            </a:fld>
            <a:endParaRPr lang="en-GB"/>
          </a:p>
        </p:txBody>
      </p:sp>
      <p:sp>
        <p:nvSpPr>
          <p:cNvPr id="4" name="TextBox 3">
            <a:extLst>
              <a:ext uri="{FF2B5EF4-FFF2-40B4-BE49-F238E27FC236}">
                <a16:creationId xmlns:a16="http://schemas.microsoft.com/office/drawing/2014/main" id="{18A9CC57-FD1E-40EA-3AFC-1407DF7BC03E}"/>
              </a:ext>
            </a:extLst>
          </p:cNvPr>
          <p:cNvSpPr txBox="1"/>
          <p:nvPr/>
        </p:nvSpPr>
        <p:spPr>
          <a:xfrm>
            <a:off x="2034330" y="919879"/>
            <a:ext cx="6862830" cy="369332"/>
          </a:xfrm>
          <a:prstGeom prst="rect">
            <a:avLst/>
          </a:prstGeom>
          <a:noFill/>
        </p:spPr>
        <p:txBody>
          <a:bodyPr wrap="square">
            <a:spAutoFit/>
          </a:bodyPr>
          <a:lstStyle/>
          <a:p>
            <a:r>
              <a:rPr lang="en-GB" sz="1800" dirty="0">
                <a:hlinkClick r:id="rId2"/>
              </a:rPr>
              <a:t>Stop Smoking London - We're Here to Help You Quit Smoking</a:t>
            </a:r>
            <a:endParaRPr lang="en-GB" dirty="0"/>
          </a:p>
        </p:txBody>
      </p:sp>
      <p:pic>
        <p:nvPicPr>
          <p:cNvPr id="6" name="Picture 5">
            <a:extLst>
              <a:ext uri="{FF2B5EF4-FFF2-40B4-BE49-F238E27FC236}">
                <a16:creationId xmlns:a16="http://schemas.microsoft.com/office/drawing/2014/main" id="{4F4C1513-5DCF-AAA4-8A9E-C65AB4510CB4}"/>
              </a:ext>
            </a:extLst>
          </p:cNvPr>
          <p:cNvPicPr>
            <a:picLocks noChangeAspect="1"/>
          </p:cNvPicPr>
          <p:nvPr/>
        </p:nvPicPr>
        <p:blipFill rotWithShape="1">
          <a:blip r:embed="rId3"/>
          <a:srcRect l="1249" t="9167" r="1643"/>
          <a:stretch/>
        </p:blipFill>
        <p:spPr>
          <a:xfrm>
            <a:off x="521867" y="1304126"/>
            <a:ext cx="4763198" cy="2840033"/>
          </a:xfrm>
          <a:prstGeom prst="rect">
            <a:avLst/>
          </a:prstGeom>
        </p:spPr>
      </p:pic>
      <p:pic>
        <p:nvPicPr>
          <p:cNvPr id="3" name="Content Placeholder 3" descr="A screenshot of a computer&#10;&#10;Description automatically generated">
            <a:extLst>
              <a:ext uri="{FF2B5EF4-FFF2-40B4-BE49-F238E27FC236}">
                <a16:creationId xmlns:a16="http://schemas.microsoft.com/office/drawing/2014/main" id="{9B36CC40-7CE1-5F6B-2702-F135BA6A6249}"/>
              </a:ext>
            </a:extLst>
          </p:cNvPr>
          <p:cNvPicPr>
            <a:picLocks noChangeAspect="1"/>
          </p:cNvPicPr>
          <p:nvPr/>
        </p:nvPicPr>
        <p:blipFill rotWithShape="1">
          <a:blip r:embed="rId4"/>
          <a:srcRect l="10638" t="10820" r="1930" b="6388"/>
          <a:stretch/>
        </p:blipFill>
        <p:spPr bwMode="auto">
          <a:xfrm>
            <a:off x="4863170" y="2777453"/>
            <a:ext cx="4709113" cy="2842415"/>
          </a:xfrm>
          <a:prstGeom prst="rect">
            <a:avLst/>
          </a:prstGeom>
          <a:ln>
            <a:noFill/>
          </a:ln>
          <a:effectLst>
            <a:softEdge rad="112500"/>
          </a:effectLst>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D8F723E2-E136-AA19-50AF-66AD37645ED6}"/>
              </a:ext>
            </a:extLst>
          </p:cNvPr>
          <p:cNvSpPr txBox="1">
            <a:spLocks/>
          </p:cNvSpPr>
          <p:nvPr/>
        </p:nvSpPr>
        <p:spPr>
          <a:xfrm>
            <a:off x="5809376" y="2147582"/>
            <a:ext cx="2730617" cy="268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latin typeface="+mn-lt"/>
              </a:rPr>
              <a:t>Calculator for Saving of Stopping  Smoking</a:t>
            </a:r>
          </a:p>
        </p:txBody>
      </p:sp>
      <p:pic>
        <p:nvPicPr>
          <p:cNvPr id="8" name="Picture 7">
            <a:extLst>
              <a:ext uri="{FF2B5EF4-FFF2-40B4-BE49-F238E27FC236}">
                <a16:creationId xmlns:a16="http://schemas.microsoft.com/office/drawing/2014/main" id="{92B40FA0-5F82-8295-BD3F-98966376B7E6}"/>
              </a:ext>
            </a:extLst>
          </p:cNvPr>
          <p:cNvPicPr>
            <a:picLocks noChangeAspect="1"/>
          </p:cNvPicPr>
          <p:nvPr/>
        </p:nvPicPr>
        <p:blipFill rotWithShape="1">
          <a:blip r:embed="rId3"/>
          <a:srcRect l="4050" t="15171" r="84833" b="73830"/>
          <a:stretch/>
        </p:blipFill>
        <p:spPr>
          <a:xfrm>
            <a:off x="289420" y="306197"/>
            <a:ext cx="1379989" cy="901818"/>
          </a:xfrm>
          <a:prstGeom prst="rect">
            <a:avLst/>
          </a:prstGeom>
        </p:spPr>
      </p:pic>
      <p:sp>
        <p:nvSpPr>
          <p:cNvPr id="9" name="TextBox 8">
            <a:extLst>
              <a:ext uri="{FF2B5EF4-FFF2-40B4-BE49-F238E27FC236}">
                <a16:creationId xmlns:a16="http://schemas.microsoft.com/office/drawing/2014/main" id="{3A56CA53-B8AF-B311-1FD4-066939CDBD94}"/>
              </a:ext>
            </a:extLst>
          </p:cNvPr>
          <p:cNvSpPr txBox="1"/>
          <p:nvPr/>
        </p:nvSpPr>
        <p:spPr>
          <a:xfrm>
            <a:off x="2164360" y="420035"/>
            <a:ext cx="7414209" cy="523220"/>
          </a:xfrm>
          <a:prstGeom prst="rect">
            <a:avLst/>
          </a:prstGeom>
          <a:noFill/>
        </p:spPr>
        <p:txBody>
          <a:bodyPr wrap="none" rtlCol="0">
            <a:spAutoFit/>
          </a:bodyPr>
          <a:lstStyle/>
          <a:p>
            <a:r>
              <a:rPr lang="en-GB" sz="2800" dirty="0"/>
              <a:t> Online tools available from </a:t>
            </a:r>
            <a:r>
              <a:rPr lang="en-GB" sz="2800"/>
              <a:t>Stop Smoking London</a:t>
            </a:r>
            <a:endParaRPr lang="en-GB" sz="2800" dirty="0"/>
          </a:p>
        </p:txBody>
      </p:sp>
    </p:spTree>
    <p:extLst>
      <p:ext uri="{BB962C8B-B14F-4D97-AF65-F5344CB8AC3E}">
        <p14:creationId xmlns:p14="http://schemas.microsoft.com/office/powerpoint/2010/main" val="481724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Drug and Alcohol Services</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86</a:t>
            </a:fld>
            <a:endParaRPr lang="en-GB"/>
          </a:p>
        </p:txBody>
      </p:sp>
    </p:spTree>
    <p:extLst>
      <p:ext uri="{BB962C8B-B14F-4D97-AF65-F5344CB8AC3E}">
        <p14:creationId xmlns:p14="http://schemas.microsoft.com/office/powerpoint/2010/main" val="4273293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Alcohol interventions (prevention and signposting)</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87</a:t>
            </a:fld>
            <a:endParaRPr lang="en-US"/>
          </a:p>
        </p:txBody>
      </p:sp>
      <p:sp>
        <p:nvSpPr>
          <p:cNvPr id="2" name="TextBox 1">
            <a:extLst>
              <a:ext uri="{FF2B5EF4-FFF2-40B4-BE49-F238E27FC236}">
                <a16:creationId xmlns:a16="http://schemas.microsoft.com/office/drawing/2014/main" id="{A2DBCAED-0E5C-B35E-AA23-DAA92B13B79C}"/>
              </a:ext>
            </a:extLst>
          </p:cNvPr>
          <p:cNvSpPr txBox="1"/>
          <p:nvPr/>
        </p:nvSpPr>
        <p:spPr>
          <a:xfrm>
            <a:off x="7115695" y="1670924"/>
            <a:ext cx="4372282" cy="4524315"/>
          </a:xfrm>
          <a:prstGeom prst="rect">
            <a:avLst/>
          </a:prstGeom>
          <a:noFill/>
        </p:spPr>
        <p:txBody>
          <a:bodyPr wrap="square" rtlCol="0">
            <a:spAutoFit/>
          </a:bodyPr>
          <a:lstStyle/>
          <a:p>
            <a:r>
              <a:rPr lang="en-GB" dirty="0">
                <a:hlinkClick r:id="rId2"/>
              </a:rPr>
              <a:t>Do you know when to stop</a:t>
            </a:r>
            <a:endParaRPr lang="en-GB" dirty="0"/>
          </a:p>
          <a:p>
            <a:endParaRPr lang="en-GB" dirty="0"/>
          </a:p>
          <a:p>
            <a:r>
              <a:rPr lang="en-GB" b="1" dirty="0"/>
              <a:t>Online identification tool </a:t>
            </a:r>
            <a:r>
              <a:rPr lang="en-GB" dirty="0"/>
              <a:t>(Audit C)</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10 questions – 2 minutes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Assessment of risk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Provides tailored advice based on individuals audit score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Self referral option for support and treatment </a:t>
            </a:r>
          </a:p>
          <a:p>
            <a:endParaRPr lang="en-GB" dirty="0"/>
          </a:p>
          <a:p>
            <a:r>
              <a:rPr lang="en-GB" b="1" dirty="0"/>
              <a:t>Linked to borough treatment provider </a:t>
            </a:r>
          </a:p>
          <a:p>
            <a:r>
              <a:rPr lang="en-GB" dirty="0"/>
              <a:t>(VIA Greenwich) )</a:t>
            </a:r>
          </a:p>
        </p:txBody>
      </p:sp>
      <p:pic>
        <p:nvPicPr>
          <p:cNvPr id="8" name="Picture 2">
            <a:extLst>
              <a:ext uri="{FF2B5EF4-FFF2-40B4-BE49-F238E27FC236}">
                <a16:creationId xmlns:a16="http://schemas.microsoft.com/office/drawing/2014/main" id="{891AF6AC-2363-0DC8-2FBB-640F5E575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50" t="42223" r="6875" b="46444"/>
          <a:stretch/>
        </p:blipFill>
        <p:spPr bwMode="auto">
          <a:xfrm>
            <a:off x="600221" y="2421825"/>
            <a:ext cx="6300192" cy="57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9DBF0CFB-EEE3-99B1-D609-3D8C071DC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826" r="51430" b="36587"/>
          <a:stretch/>
        </p:blipFill>
        <p:spPr bwMode="auto">
          <a:xfrm>
            <a:off x="593188" y="2992535"/>
            <a:ext cx="6300192" cy="266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BE39477B-C17F-ECE5-80CA-925A680E91E1}"/>
              </a:ext>
            </a:extLst>
          </p:cNvPr>
          <p:cNvSpPr txBox="1"/>
          <p:nvPr/>
        </p:nvSpPr>
        <p:spPr>
          <a:xfrm>
            <a:off x="642744" y="1573315"/>
            <a:ext cx="6361794" cy="646331"/>
          </a:xfrm>
          <a:prstGeom prst="rect">
            <a:avLst/>
          </a:prstGeom>
          <a:noFill/>
        </p:spPr>
        <p:txBody>
          <a:bodyPr wrap="square" rtlCol="0">
            <a:spAutoFit/>
          </a:bodyPr>
          <a:lstStyle/>
          <a:p>
            <a:r>
              <a:rPr lang="en-GB" b="1" dirty="0"/>
              <a:t>Online resource for anyone concerned about their or others drinking.  </a:t>
            </a:r>
          </a:p>
        </p:txBody>
      </p:sp>
    </p:spTree>
    <p:extLst>
      <p:ext uri="{BB962C8B-B14F-4D97-AF65-F5344CB8AC3E}">
        <p14:creationId xmlns:p14="http://schemas.microsoft.com/office/powerpoint/2010/main" val="23988244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Alcohol interventions (prevention and signposting)</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88</a:t>
            </a:fld>
            <a:endParaRPr lang="en-US"/>
          </a:p>
        </p:txBody>
      </p:sp>
      <p:sp>
        <p:nvSpPr>
          <p:cNvPr id="2" name="TextBox 1">
            <a:extLst>
              <a:ext uri="{FF2B5EF4-FFF2-40B4-BE49-F238E27FC236}">
                <a16:creationId xmlns:a16="http://schemas.microsoft.com/office/drawing/2014/main" id="{A2DBCAED-0E5C-B35E-AA23-DAA92B13B79C}"/>
              </a:ext>
            </a:extLst>
          </p:cNvPr>
          <p:cNvSpPr txBox="1"/>
          <p:nvPr/>
        </p:nvSpPr>
        <p:spPr>
          <a:xfrm>
            <a:off x="5239377" y="1501629"/>
            <a:ext cx="4372282" cy="646331"/>
          </a:xfrm>
          <a:prstGeom prst="rect">
            <a:avLst/>
          </a:prstGeom>
          <a:noFill/>
        </p:spPr>
        <p:txBody>
          <a:bodyPr wrap="square" rtlCol="0">
            <a:spAutoFit/>
          </a:bodyPr>
          <a:lstStyle/>
          <a:p>
            <a:r>
              <a:rPr lang="en-GB" dirty="0">
                <a:hlinkClick r:id="rId2"/>
              </a:rPr>
              <a:t>Do you know when to stop</a:t>
            </a:r>
            <a:endParaRPr lang="en-GB" dirty="0"/>
          </a:p>
          <a:p>
            <a:endParaRPr lang="en-GB" dirty="0"/>
          </a:p>
        </p:txBody>
      </p:sp>
      <p:pic>
        <p:nvPicPr>
          <p:cNvPr id="10" name="Picture 3">
            <a:extLst>
              <a:ext uri="{FF2B5EF4-FFF2-40B4-BE49-F238E27FC236}">
                <a16:creationId xmlns:a16="http://schemas.microsoft.com/office/drawing/2014/main" id="{B59922F5-D4C9-0150-F9C6-D5D8D0205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9" y="1501629"/>
            <a:ext cx="3955154" cy="474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C922ECA4-1AB8-C20F-2FE3-361A3F25B66A}"/>
              </a:ext>
            </a:extLst>
          </p:cNvPr>
          <p:cNvSpPr/>
          <p:nvPr/>
        </p:nvSpPr>
        <p:spPr>
          <a:xfrm>
            <a:off x="5239377" y="1958536"/>
            <a:ext cx="6154601" cy="4247317"/>
          </a:xfrm>
          <a:prstGeom prst="rect">
            <a:avLst/>
          </a:prstGeom>
        </p:spPr>
        <p:txBody>
          <a:bodyPr wrap="square">
            <a:spAutoFit/>
          </a:bodyPr>
          <a:lstStyle/>
          <a:p>
            <a:r>
              <a:rPr lang="en-GB" b="1" dirty="0"/>
              <a:t>Audit score thresholds</a:t>
            </a:r>
            <a:r>
              <a:rPr lang="en-GB" dirty="0"/>
              <a:t>: </a:t>
            </a:r>
          </a:p>
          <a:p>
            <a:endParaRPr lang="en-GB" dirty="0"/>
          </a:p>
          <a:p>
            <a:r>
              <a:rPr lang="en-GB" b="1" dirty="0">
                <a:solidFill>
                  <a:schemeClr val="accent6"/>
                </a:solidFill>
              </a:rPr>
              <a:t>0 – 5 </a:t>
            </a:r>
            <a:r>
              <a:rPr lang="en-GB" dirty="0"/>
              <a:t>	</a:t>
            </a:r>
            <a:r>
              <a:rPr lang="en-GB" b="1" dirty="0"/>
              <a:t>Low risk  </a:t>
            </a:r>
            <a:r>
              <a:rPr lang="en-GB" dirty="0"/>
              <a:t>- mindful drinking means low risk</a:t>
            </a:r>
          </a:p>
          <a:p>
            <a:endParaRPr lang="en-GB" dirty="0"/>
          </a:p>
          <a:p>
            <a:r>
              <a:rPr lang="en-GB" b="1" dirty="0">
                <a:solidFill>
                  <a:srgbClr val="FFC000"/>
                </a:solidFill>
              </a:rPr>
              <a:t>6 – 15</a:t>
            </a:r>
            <a:r>
              <a:rPr lang="en-GB" dirty="0"/>
              <a:t>	</a:t>
            </a:r>
            <a:r>
              <a:rPr lang="en-GB" b="1" dirty="0"/>
              <a:t>Increasing risk </a:t>
            </a:r>
            <a:r>
              <a:rPr lang="en-GB" dirty="0"/>
              <a:t>– brief advice on how to cut down</a:t>
            </a:r>
          </a:p>
          <a:p>
            <a:endParaRPr lang="en-GB" dirty="0"/>
          </a:p>
          <a:p>
            <a:r>
              <a:rPr lang="en-GB" b="1" dirty="0">
                <a:solidFill>
                  <a:schemeClr val="accent2"/>
                </a:solidFill>
              </a:rPr>
              <a:t>16- 19 </a:t>
            </a:r>
            <a:r>
              <a:rPr lang="en-GB" dirty="0"/>
              <a:t>	</a:t>
            </a:r>
            <a:r>
              <a:rPr lang="en-GB" b="1" dirty="0"/>
              <a:t>High risk  </a:t>
            </a:r>
            <a:r>
              <a:rPr lang="en-GB" dirty="0"/>
              <a:t>- referral for support (up to 12 sessions)</a:t>
            </a:r>
          </a:p>
          <a:p>
            <a:endParaRPr lang="en-GB" dirty="0"/>
          </a:p>
          <a:p>
            <a:r>
              <a:rPr lang="en-GB" b="1" dirty="0">
                <a:solidFill>
                  <a:srgbClr val="C00000"/>
                </a:solidFill>
              </a:rPr>
              <a:t>20+</a:t>
            </a:r>
            <a:r>
              <a:rPr lang="en-GB" dirty="0"/>
              <a:t>	</a:t>
            </a:r>
            <a:r>
              <a:rPr lang="en-GB" b="1" dirty="0"/>
              <a:t>Possible dependency  </a:t>
            </a:r>
            <a:endParaRPr lang="en-GB" dirty="0"/>
          </a:p>
          <a:p>
            <a:r>
              <a:rPr lang="en-GB" dirty="0"/>
              <a:t>	Full assessment of needs and one-to-one support 	through VIA Greenwich drug and alcohol service. 	Access community detox or residential support.  </a:t>
            </a:r>
          </a:p>
          <a:p>
            <a:endParaRPr lang="en-GB" dirty="0"/>
          </a:p>
          <a:p>
            <a:r>
              <a:rPr lang="en-GB" dirty="0"/>
              <a:t>Self-referral option within the online tool. </a:t>
            </a:r>
          </a:p>
          <a:p>
            <a:r>
              <a:rPr lang="en-GB" b="1" dirty="0"/>
              <a:t>Can be completed confidentially on your phone. </a:t>
            </a:r>
          </a:p>
        </p:txBody>
      </p:sp>
    </p:spTree>
    <p:extLst>
      <p:ext uri="{BB962C8B-B14F-4D97-AF65-F5344CB8AC3E}">
        <p14:creationId xmlns:p14="http://schemas.microsoft.com/office/powerpoint/2010/main" val="280619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Alcohol and Drugs</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89</a:t>
            </a:fld>
            <a:endParaRPr lang="en-US"/>
          </a:p>
        </p:txBody>
      </p:sp>
      <p:sp>
        <p:nvSpPr>
          <p:cNvPr id="2" name="TextBox 1">
            <a:extLst>
              <a:ext uri="{FF2B5EF4-FFF2-40B4-BE49-F238E27FC236}">
                <a16:creationId xmlns:a16="http://schemas.microsoft.com/office/drawing/2014/main" id="{A2DBCAED-0E5C-B35E-AA23-DAA92B13B79C}"/>
              </a:ext>
            </a:extLst>
          </p:cNvPr>
          <p:cNvSpPr txBox="1"/>
          <p:nvPr/>
        </p:nvSpPr>
        <p:spPr>
          <a:xfrm>
            <a:off x="7644888" y="1299488"/>
            <a:ext cx="4212150" cy="4801314"/>
          </a:xfrm>
          <a:prstGeom prst="rect">
            <a:avLst/>
          </a:prstGeom>
          <a:noFill/>
        </p:spPr>
        <p:txBody>
          <a:bodyPr wrap="square" rtlCol="0">
            <a:spAutoFit/>
          </a:bodyPr>
          <a:lstStyle/>
          <a:p>
            <a:r>
              <a:rPr lang="en-GB" b="1" dirty="0"/>
              <a:t>Greenwich Adult drug and alcohol service</a:t>
            </a:r>
          </a:p>
          <a:p>
            <a:endParaRPr lang="en-GB" dirty="0"/>
          </a:p>
          <a:p>
            <a:pPr marL="285750" indent="-285750">
              <a:buFont typeface="Arial" panose="020B0604020202020204" pitchFamily="34" charset="0"/>
              <a:buChar char="•"/>
            </a:pPr>
            <a:r>
              <a:rPr lang="en-GB" dirty="0"/>
              <a:t>Self-Referrals (phone/online)</a:t>
            </a:r>
          </a:p>
          <a:p>
            <a:pPr marL="285750" indent="-285750">
              <a:buFont typeface="Arial" panose="020B0604020202020204" pitchFamily="34" charset="0"/>
              <a:buChar char="•"/>
            </a:pPr>
            <a:r>
              <a:rPr lang="en-GB" dirty="0"/>
              <a:t>Practitioner referrals (phone/online)</a:t>
            </a:r>
          </a:p>
          <a:p>
            <a:endParaRPr lang="en-GB" dirty="0"/>
          </a:p>
          <a:p>
            <a:pPr marL="285750" indent="-285750">
              <a:buFont typeface="Arial" panose="020B0604020202020204" pitchFamily="34" charset="0"/>
              <a:buChar char="•"/>
            </a:pPr>
            <a:r>
              <a:rPr lang="en-GB" b="1" dirty="0"/>
              <a:t>Free and confidential support</a:t>
            </a:r>
          </a:p>
          <a:p>
            <a:pPr marL="285750" indent="-285750">
              <a:buFont typeface="Arial" panose="020B0604020202020204" pitchFamily="34" charset="0"/>
              <a:buChar char="•"/>
            </a:pPr>
            <a:r>
              <a:rPr lang="en-GB" dirty="0"/>
              <a:t>Opiate prescribing</a:t>
            </a:r>
          </a:p>
          <a:p>
            <a:pPr marL="285750" indent="-285750">
              <a:buFont typeface="Arial" panose="020B0604020202020204" pitchFamily="34" charset="0"/>
              <a:buChar char="•"/>
            </a:pPr>
            <a:r>
              <a:rPr lang="en-GB" dirty="0"/>
              <a:t>Alcohol support</a:t>
            </a:r>
          </a:p>
          <a:p>
            <a:pPr marL="285750" indent="-285750">
              <a:buFont typeface="Arial" panose="020B0604020202020204" pitchFamily="34" charset="0"/>
              <a:buChar char="•"/>
            </a:pPr>
            <a:r>
              <a:rPr lang="en-GB" dirty="0"/>
              <a:t>Community &amp; residential detox/rehab support</a:t>
            </a:r>
          </a:p>
          <a:p>
            <a:pPr marL="285750" indent="-285750">
              <a:buFont typeface="Arial" panose="020B0604020202020204" pitchFamily="34" charset="0"/>
              <a:buChar char="•"/>
            </a:pPr>
            <a:r>
              <a:rPr lang="en-GB" dirty="0"/>
              <a:t>Family/Carer support </a:t>
            </a:r>
          </a:p>
          <a:p>
            <a:pPr marL="285750" indent="-285750">
              <a:buFont typeface="Arial" panose="020B0604020202020204" pitchFamily="34" charset="0"/>
              <a:buChar char="•"/>
            </a:pPr>
            <a:r>
              <a:rPr lang="en-GB" dirty="0"/>
              <a:t>Recovery community </a:t>
            </a:r>
          </a:p>
          <a:p>
            <a:pPr marL="285750" indent="-285750">
              <a:buFont typeface="Arial" panose="020B0604020202020204" pitchFamily="34" charset="0"/>
              <a:buChar char="•"/>
            </a:pPr>
            <a:r>
              <a:rPr lang="en-GB" dirty="0"/>
              <a:t>Peer- led community activities </a:t>
            </a:r>
          </a:p>
          <a:p>
            <a:endParaRPr lang="en-GB" dirty="0"/>
          </a:p>
          <a:p>
            <a:r>
              <a:rPr lang="en-GB" b="1" dirty="0"/>
              <a:t>Call: </a:t>
            </a:r>
            <a:r>
              <a:rPr lang="en-GB" dirty="0"/>
              <a:t>0300 303 4552</a:t>
            </a:r>
          </a:p>
          <a:p>
            <a:r>
              <a:rPr lang="en-GB" b="1" dirty="0"/>
              <a:t>Visit: </a:t>
            </a:r>
            <a:r>
              <a:rPr lang="en-GB" dirty="0">
                <a:hlinkClick r:id="rId2"/>
              </a:rPr>
              <a:t>Greenwich - via (viaorg.uk)</a:t>
            </a:r>
            <a:r>
              <a:rPr lang="en-GB" dirty="0"/>
              <a:t> </a:t>
            </a:r>
          </a:p>
          <a:p>
            <a:endParaRPr lang="en-GB" b="1" dirty="0"/>
          </a:p>
        </p:txBody>
      </p:sp>
      <p:pic>
        <p:nvPicPr>
          <p:cNvPr id="9" name="Picture 8">
            <a:extLst>
              <a:ext uri="{FF2B5EF4-FFF2-40B4-BE49-F238E27FC236}">
                <a16:creationId xmlns:a16="http://schemas.microsoft.com/office/drawing/2014/main" id="{093DDE9A-BF34-39A8-9F63-5598890EAB2B}"/>
              </a:ext>
            </a:extLst>
          </p:cNvPr>
          <p:cNvPicPr>
            <a:picLocks noChangeAspect="1"/>
          </p:cNvPicPr>
          <p:nvPr/>
        </p:nvPicPr>
        <p:blipFill rotWithShape="1">
          <a:blip r:embed="rId3"/>
          <a:srcRect l="5233" t="9131" r="9542" b="11441"/>
          <a:stretch/>
        </p:blipFill>
        <p:spPr>
          <a:xfrm>
            <a:off x="658745" y="1386056"/>
            <a:ext cx="6019975" cy="3740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31B8225-2B02-B825-E2FE-849039BDC7E4}"/>
              </a:ext>
            </a:extLst>
          </p:cNvPr>
          <p:cNvPicPr>
            <a:picLocks noChangeAspect="1"/>
          </p:cNvPicPr>
          <p:nvPr/>
        </p:nvPicPr>
        <p:blipFill rotWithShape="1">
          <a:blip r:embed="rId4"/>
          <a:srcRect l="19293" t="34424" r="32707" b="19030"/>
          <a:stretch/>
        </p:blipFill>
        <p:spPr>
          <a:xfrm>
            <a:off x="2325525" y="2951423"/>
            <a:ext cx="4937760" cy="3192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701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742E-48C9-87DD-C9ED-729555AFB46B}"/>
              </a:ext>
            </a:extLst>
          </p:cNvPr>
          <p:cNvSpPr>
            <a:spLocks noGrp="1"/>
          </p:cNvSpPr>
          <p:nvPr>
            <p:ph type="title"/>
          </p:nvPr>
        </p:nvSpPr>
        <p:spPr/>
        <p:txBody>
          <a:bodyPr/>
          <a:lstStyle/>
          <a:p>
            <a:pPr algn="ctr"/>
            <a:r>
              <a:rPr lang="en-GB" sz="2800" b="1" u="sng" dirty="0">
                <a:latin typeface="Calibri" panose="020F0502020204030204" pitchFamily="34" charset="0"/>
                <a:ea typeface="Calibri" panose="020F0502020204030204" pitchFamily="34" charset="0"/>
                <a:cs typeface="Times New Roman" panose="02020603050405020304" pitchFamily="18" charset="0"/>
              </a:rPr>
              <a:t>Greenwich Cardiac Service</a:t>
            </a:r>
            <a:endParaRPr lang="en-GB" dirty="0"/>
          </a:p>
        </p:txBody>
      </p:sp>
      <p:sp>
        <p:nvSpPr>
          <p:cNvPr id="3" name="Content Placeholder 2">
            <a:extLst>
              <a:ext uri="{FF2B5EF4-FFF2-40B4-BE49-F238E27FC236}">
                <a16:creationId xmlns:a16="http://schemas.microsoft.com/office/drawing/2014/main" id="{D2F31488-B332-91FE-8899-46F6C874DED4}"/>
              </a:ext>
            </a:extLst>
          </p:cNvPr>
          <p:cNvSpPr>
            <a:spLocks noGrp="1"/>
          </p:cNvSpPr>
          <p:nvPr>
            <p:ph idx="1"/>
          </p:nvPr>
        </p:nvSpPr>
        <p:spPr/>
        <p:txBody>
          <a:bodyPr/>
          <a:lstStyle/>
          <a:p>
            <a:pPr marL="0" indent="0" algn="ctr">
              <a:buNone/>
            </a:pPr>
            <a:r>
              <a:rPr lang="en-GB" sz="2400" b="1" dirty="0"/>
              <a:t>Contact Details:</a:t>
            </a:r>
          </a:p>
          <a:p>
            <a:pPr marL="0" indent="0" algn="ctr">
              <a:buNone/>
            </a:pPr>
            <a:endParaRPr lang="en-GB" sz="2400" b="1" dirty="0"/>
          </a:p>
          <a:p>
            <a:pPr marL="0" indent="0" algn="ctr">
              <a:buNone/>
            </a:pPr>
            <a:r>
              <a:rPr lang="en-GB" sz="2000" dirty="0"/>
              <a:t>Base Address: 151-153 Lodge Hill, Goldie Leigh, Abbey Wood, SE2 0AS</a:t>
            </a:r>
          </a:p>
          <a:p>
            <a:pPr marL="0" indent="0" algn="ctr">
              <a:buNone/>
            </a:pPr>
            <a:r>
              <a:rPr lang="en-GB" sz="2000" dirty="0"/>
              <a:t>Telephone: 02083197060</a:t>
            </a:r>
          </a:p>
          <a:p>
            <a:pPr marL="0" indent="0" algn="ctr">
              <a:buNone/>
            </a:pPr>
            <a:r>
              <a:rPr lang="en-GB" sz="2000" dirty="0"/>
              <a:t>Cardiac generic email: </a:t>
            </a:r>
            <a:r>
              <a:rPr lang="en-GB" sz="2000" dirty="0">
                <a:hlinkClick r:id="rId2"/>
              </a:rPr>
              <a:t>oxl-tr.cardiac@nhs.net</a:t>
            </a:r>
            <a:r>
              <a:rPr lang="en-GB" sz="2000" dirty="0"/>
              <a:t>.</a:t>
            </a: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GP Referrals via</a:t>
            </a:r>
            <a:r>
              <a:rPr lang="en-GB" sz="2000" dirty="0">
                <a:latin typeface="Calibri" panose="020F0502020204030204" pitchFamily="34" charset="0"/>
                <a:ea typeface="Calibri" panose="020F0502020204030204" pitchFamily="34" charset="0"/>
                <a:cs typeface="Calibri" panose="020F0502020204030204" pitchFamily="34" charset="0"/>
              </a:rPr>
              <a:t>: Single point of Access Email.</a:t>
            </a:r>
          </a:p>
          <a:p>
            <a:pPr marL="0" indent="0" algn="ctr">
              <a:buNone/>
            </a:pP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oxl-tr.greenwich-singlepointofaccess@nhs.net</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GB" sz="2000"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Date Placeholder 3">
            <a:extLst>
              <a:ext uri="{FF2B5EF4-FFF2-40B4-BE49-F238E27FC236}">
                <a16:creationId xmlns:a16="http://schemas.microsoft.com/office/drawing/2014/main" id="{FB00A1BA-3FA0-ACC5-BDD6-55ADB450A680}"/>
              </a:ext>
            </a:extLst>
          </p:cNvPr>
          <p:cNvSpPr>
            <a:spLocks noGrp="1"/>
          </p:cNvSpPr>
          <p:nvPr>
            <p:ph type="dt" sz="half" idx="10"/>
          </p:nvPr>
        </p:nvSpPr>
        <p:spPr/>
        <p:txBody>
          <a:bodyPr/>
          <a:lstStyle/>
          <a:p>
            <a:fld id="{9727FC5C-4683-C344-BEF1-217315D986C6}" type="datetime3">
              <a:rPr lang="en-GB" smtClean="0"/>
              <a:pPr/>
              <a:t>24 January, 2024</a:t>
            </a:fld>
            <a:endParaRPr lang="en-US" dirty="0"/>
          </a:p>
        </p:txBody>
      </p:sp>
      <p:sp>
        <p:nvSpPr>
          <p:cNvPr id="5" name="Slide Number Placeholder 4">
            <a:extLst>
              <a:ext uri="{FF2B5EF4-FFF2-40B4-BE49-F238E27FC236}">
                <a16:creationId xmlns:a16="http://schemas.microsoft.com/office/drawing/2014/main" id="{800ED428-B48D-F0DF-9184-C8BCAE218F1B}"/>
              </a:ext>
            </a:extLst>
          </p:cNvPr>
          <p:cNvSpPr>
            <a:spLocks noGrp="1"/>
          </p:cNvSpPr>
          <p:nvPr>
            <p:ph type="sldNum" sz="quarter" idx="11"/>
          </p:nvPr>
        </p:nvSpPr>
        <p:spPr/>
        <p:txBody>
          <a:bodyPr/>
          <a:lstStyle/>
          <a:p>
            <a:fld id="{44BD8056-0FAA-3746-A907-DA096981E67E}" type="slidenum">
              <a:rPr lang="en-US" smtClean="0"/>
              <a:pPr/>
              <a:t>9</a:t>
            </a:fld>
            <a:endParaRPr lang="en-US" dirty="0"/>
          </a:p>
        </p:txBody>
      </p:sp>
      <p:pic>
        <p:nvPicPr>
          <p:cNvPr id="6" name="Content Placeholder 8">
            <a:extLst>
              <a:ext uri="{FF2B5EF4-FFF2-40B4-BE49-F238E27FC236}">
                <a16:creationId xmlns:a16="http://schemas.microsoft.com/office/drawing/2014/main" id="{BA5E1F64-546D-0A95-B2B0-E9024D48E263}"/>
              </a:ext>
            </a:extLst>
          </p:cNvPr>
          <p:cNvPicPr>
            <a:picLocks noChangeAspect="1"/>
          </p:cNvPicPr>
          <p:nvPr/>
        </p:nvPicPr>
        <p:blipFill>
          <a:blip r:embed="rId3"/>
          <a:stretch>
            <a:fillRect/>
          </a:stretch>
        </p:blipFill>
        <p:spPr>
          <a:xfrm>
            <a:off x="4152900" y="6275561"/>
            <a:ext cx="4038600" cy="297050"/>
          </a:xfrm>
          <a:prstGeom prst="rect">
            <a:avLst/>
          </a:prstGeom>
        </p:spPr>
      </p:pic>
      <p:pic>
        <p:nvPicPr>
          <p:cNvPr id="7" name="Picture 6" descr="A close up of a sign&#10;&#10;Description automatically generated">
            <a:extLst>
              <a:ext uri="{FF2B5EF4-FFF2-40B4-BE49-F238E27FC236}">
                <a16:creationId xmlns:a16="http://schemas.microsoft.com/office/drawing/2014/main" id="{40BC31B1-43AA-5CE6-0101-BE099DBA72E5}"/>
              </a:ext>
            </a:extLst>
          </p:cNvPr>
          <p:cNvPicPr>
            <a:picLocks noChangeAspect="1"/>
          </p:cNvPicPr>
          <p:nvPr/>
        </p:nvPicPr>
        <p:blipFill>
          <a:blip r:embed="rId4"/>
          <a:stretch>
            <a:fillRect/>
          </a:stretch>
        </p:blipFill>
        <p:spPr>
          <a:xfrm>
            <a:off x="9201538" y="302815"/>
            <a:ext cx="1095725" cy="871156"/>
          </a:xfrm>
          <a:prstGeom prst="rect">
            <a:avLst/>
          </a:prstGeom>
        </p:spPr>
      </p:pic>
    </p:spTree>
    <p:extLst>
      <p:ext uri="{BB962C8B-B14F-4D97-AF65-F5344CB8AC3E}">
        <p14:creationId xmlns:p14="http://schemas.microsoft.com/office/powerpoint/2010/main" val="3823676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Alcohol and Drugs</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90</a:t>
            </a:fld>
            <a:endParaRPr lang="en-US"/>
          </a:p>
        </p:txBody>
      </p:sp>
      <p:pic>
        <p:nvPicPr>
          <p:cNvPr id="8" name="Picture 7">
            <a:hlinkClick r:id="rId2"/>
            <a:extLst>
              <a:ext uri="{FF2B5EF4-FFF2-40B4-BE49-F238E27FC236}">
                <a16:creationId xmlns:a16="http://schemas.microsoft.com/office/drawing/2014/main" id="{F4D8C1EA-869F-FDBC-0304-3273BEBB7C0A}"/>
              </a:ext>
            </a:extLst>
          </p:cNvPr>
          <p:cNvPicPr>
            <a:picLocks noChangeAspect="1"/>
          </p:cNvPicPr>
          <p:nvPr/>
        </p:nvPicPr>
        <p:blipFill rotWithShape="1">
          <a:blip r:embed="rId3"/>
          <a:srcRect l="3048" t="8310" r="4798" b="5991"/>
          <a:stretch/>
        </p:blipFill>
        <p:spPr>
          <a:xfrm>
            <a:off x="647115" y="1441939"/>
            <a:ext cx="7887286" cy="488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0D199FC-D283-9334-2E1F-A1EC2FF33D3F}"/>
              </a:ext>
            </a:extLst>
          </p:cNvPr>
          <p:cNvPicPr>
            <a:picLocks noChangeAspect="1"/>
          </p:cNvPicPr>
          <p:nvPr/>
        </p:nvPicPr>
        <p:blipFill rotWithShape="1">
          <a:blip r:embed="rId4"/>
          <a:srcRect l="12484" t="24411" r="56951" b="11487"/>
          <a:stretch/>
        </p:blipFill>
        <p:spPr>
          <a:xfrm>
            <a:off x="8712909" y="1491078"/>
            <a:ext cx="3144129" cy="4396155"/>
          </a:xfrm>
          <a:prstGeom prst="rect">
            <a:avLst/>
          </a:prstGeom>
        </p:spPr>
      </p:pic>
    </p:spTree>
    <p:extLst>
      <p:ext uri="{BB962C8B-B14F-4D97-AF65-F5344CB8AC3E}">
        <p14:creationId xmlns:p14="http://schemas.microsoft.com/office/powerpoint/2010/main" val="28551958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Talking Therapies</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91</a:t>
            </a:fld>
            <a:endParaRPr lang="en-GB"/>
          </a:p>
        </p:txBody>
      </p:sp>
    </p:spTree>
    <p:extLst>
      <p:ext uri="{BB962C8B-B14F-4D97-AF65-F5344CB8AC3E}">
        <p14:creationId xmlns:p14="http://schemas.microsoft.com/office/powerpoint/2010/main" val="41360029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F1A4AB1-F9C4-6655-4BD8-D1265D352A99}"/>
              </a:ext>
            </a:extLst>
          </p:cNvPr>
          <p:cNvPicPr>
            <a:picLocks noGrp="1" noChangeAspect="1"/>
          </p:cNvPicPr>
          <p:nvPr>
            <p:ph sz="quarter" idx="14"/>
          </p:nvPr>
        </p:nvPicPr>
        <p:blipFill>
          <a:blip r:embed="rId2"/>
          <a:stretch>
            <a:fillRect/>
          </a:stretch>
        </p:blipFill>
        <p:spPr>
          <a:xfrm>
            <a:off x="1450851" y="1371600"/>
            <a:ext cx="9290298" cy="5072063"/>
          </a:xfrm>
        </p:spPr>
      </p:pic>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dirty="0"/>
              <a:t>Talking Therapies </a:t>
            </a:r>
            <a:r>
              <a:rPr lang="en-GB" sz="1800" u="sng"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https://oxleas.nhs.uk/greenwich-time-to-talk</a:t>
            </a:r>
            <a:r>
              <a:rPr lang="en-GB" sz="1800" dirty="0">
                <a:effectLst/>
                <a:latin typeface="Calibri" panose="020F0502020204030204" pitchFamily="34" charset="0"/>
                <a:ea typeface="Calibri" panose="020F0502020204030204" pitchFamily="34" charset="0"/>
                <a:cs typeface="Calibri" panose="020F0502020204030204" pitchFamily="34" charset="0"/>
              </a:rPr>
              <a:t> </a:t>
            </a:r>
            <a:br>
              <a:rPr lang="en-GB" sz="1800" dirty="0">
                <a:effectLst/>
                <a:latin typeface="Aptos" panose="020B0004020202020204" pitchFamily="34" charset="0"/>
                <a:ea typeface="Calibri" panose="020F0502020204030204" pitchFamily="34" charset="0"/>
                <a:cs typeface="Calibri" panose="020F0502020204030204" pitchFamily="34" charset="0"/>
              </a:rPr>
            </a:br>
            <a:endParaRPr lang="en-GB" sz="1600"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92</a:t>
            </a:fld>
            <a:endParaRPr lang="en-US"/>
          </a:p>
        </p:txBody>
      </p:sp>
    </p:spTree>
    <p:extLst>
      <p:ext uri="{BB962C8B-B14F-4D97-AF65-F5344CB8AC3E}">
        <p14:creationId xmlns:p14="http://schemas.microsoft.com/office/powerpoint/2010/main" val="27265649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C7C1683-F20C-C19D-D6DF-3E09C7F1F47F}"/>
              </a:ext>
            </a:extLst>
          </p:cNvPr>
          <p:cNvPicPr>
            <a:picLocks noGrp="1" noChangeAspect="1"/>
          </p:cNvPicPr>
          <p:nvPr>
            <p:ph sz="quarter" idx="14"/>
          </p:nvPr>
        </p:nvPicPr>
        <p:blipFill>
          <a:blip r:embed="rId2"/>
          <a:stretch>
            <a:fillRect/>
          </a:stretch>
        </p:blipFill>
        <p:spPr>
          <a:xfrm>
            <a:off x="1749114" y="1733550"/>
            <a:ext cx="8693772" cy="4710113"/>
          </a:xfrm>
        </p:spPr>
      </p:pic>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600"/>
              <a:t>Talking Therapies</a:t>
            </a:r>
            <a:endParaRPr lang="en-GB" sz="1600" dirty="0"/>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93</a:t>
            </a:fld>
            <a:endParaRPr lang="en-US"/>
          </a:p>
        </p:txBody>
      </p:sp>
    </p:spTree>
    <p:extLst>
      <p:ext uri="{BB962C8B-B14F-4D97-AF65-F5344CB8AC3E}">
        <p14:creationId xmlns:p14="http://schemas.microsoft.com/office/powerpoint/2010/main" val="4474806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0B39EF-A819-A355-61A4-BFC4C4ADD475}"/>
              </a:ext>
            </a:extLst>
          </p:cNvPr>
          <p:cNvSpPr>
            <a:spLocks noGrp="1"/>
          </p:cNvSpPr>
          <p:nvPr>
            <p:ph type="sldNum" sz="quarter" idx="15"/>
          </p:nvPr>
        </p:nvSpPr>
        <p:spPr/>
        <p:txBody>
          <a:bodyPr/>
          <a:lstStyle/>
          <a:p>
            <a:pPr>
              <a:defRPr/>
            </a:pPr>
            <a:fld id="{9C23DAE3-29EA-6B48-8B9F-DAC09DE37D5A}" type="slidenum">
              <a:rPr lang="en-US" smtClean="0"/>
              <a:pPr>
                <a:defRPr/>
              </a:pPr>
              <a:t>94</a:t>
            </a:fld>
            <a:endParaRPr lang="en-US"/>
          </a:p>
        </p:txBody>
      </p:sp>
      <p:sp>
        <p:nvSpPr>
          <p:cNvPr id="4" name="Title 3">
            <a:extLst>
              <a:ext uri="{FF2B5EF4-FFF2-40B4-BE49-F238E27FC236}">
                <a16:creationId xmlns:a16="http://schemas.microsoft.com/office/drawing/2014/main" id="{49D73045-9D31-292E-A61F-B2ACDD73FBD0}"/>
              </a:ext>
            </a:extLst>
          </p:cNvPr>
          <p:cNvSpPr>
            <a:spLocks noGrp="1"/>
          </p:cNvSpPr>
          <p:nvPr>
            <p:ph type="title"/>
          </p:nvPr>
        </p:nvSpPr>
        <p:spPr/>
        <p:txBody>
          <a:bodyPr>
            <a:normAutofit fontScale="90000"/>
          </a:bodyPr>
          <a:lstStyle/>
          <a:p>
            <a:r>
              <a:rPr lang="en-GB" sz="1800" u="sng"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2"/>
              </a:rPr>
              <a:t>https://oxleas.nhs.uk/gttt-ltc/</a:t>
            </a:r>
            <a:br>
              <a:rPr lang="en-GB" sz="1800" dirty="0">
                <a:effectLst/>
                <a:latin typeface="Aptos" panose="020B0004020202020204" pitchFamily="34" charset="0"/>
                <a:ea typeface="Calibri" panose="020F0502020204030204" pitchFamily="34" charset="0"/>
                <a:cs typeface="Calibri" panose="020F0502020204030204" pitchFamily="34" charset="0"/>
              </a:rPr>
            </a:br>
            <a:endParaRPr lang="en-GB" dirty="0"/>
          </a:p>
        </p:txBody>
      </p:sp>
      <p:pic>
        <p:nvPicPr>
          <p:cNvPr id="6" name="Picture 5">
            <a:extLst>
              <a:ext uri="{FF2B5EF4-FFF2-40B4-BE49-F238E27FC236}">
                <a16:creationId xmlns:a16="http://schemas.microsoft.com/office/drawing/2014/main" id="{0CFFFF9A-8F81-14C1-63A1-97EFB992D768}"/>
              </a:ext>
            </a:extLst>
          </p:cNvPr>
          <p:cNvPicPr>
            <a:picLocks noChangeAspect="1"/>
          </p:cNvPicPr>
          <p:nvPr/>
        </p:nvPicPr>
        <p:blipFill rotWithShape="1">
          <a:blip r:embed="rId3"/>
          <a:srcRect l="583" r="10291"/>
          <a:stretch/>
        </p:blipFill>
        <p:spPr>
          <a:xfrm>
            <a:off x="488432" y="1248216"/>
            <a:ext cx="10866268" cy="5784715"/>
          </a:xfrm>
          <a:prstGeom prst="rect">
            <a:avLst/>
          </a:prstGeom>
        </p:spPr>
      </p:pic>
    </p:spTree>
    <p:extLst>
      <p:ext uri="{BB962C8B-B14F-4D97-AF65-F5344CB8AC3E}">
        <p14:creationId xmlns:p14="http://schemas.microsoft.com/office/powerpoint/2010/main" val="19240778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Voluntary Sector</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95</a:t>
            </a:fld>
            <a:endParaRPr lang="en-GB"/>
          </a:p>
        </p:txBody>
      </p:sp>
    </p:spTree>
    <p:extLst>
      <p:ext uri="{BB962C8B-B14F-4D97-AF65-F5344CB8AC3E}">
        <p14:creationId xmlns:p14="http://schemas.microsoft.com/office/powerpoint/2010/main" val="8730939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E81EBF-83FC-552B-6A04-0ACDCD85E296}"/>
              </a:ext>
            </a:extLst>
          </p:cNvPr>
          <p:cNvSpPr>
            <a:spLocks noGrp="1"/>
          </p:cNvSpPr>
          <p:nvPr>
            <p:ph type="sldNum" sz="quarter" idx="15"/>
          </p:nvPr>
        </p:nvSpPr>
        <p:spPr/>
        <p:txBody>
          <a:bodyPr/>
          <a:lstStyle/>
          <a:p>
            <a:pPr>
              <a:defRPr/>
            </a:pPr>
            <a:fld id="{9C23DAE3-29EA-6B48-8B9F-DAC09DE37D5A}" type="slidenum">
              <a:rPr lang="en-US" smtClean="0"/>
              <a:pPr>
                <a:defRPr/>
              </a:pPr>
              <a:t>96</a:t>
            </a:fld>
            <a:endParaRPr lang="en-US"/>
          </a:p>
        </p:txBody>
      </p:sp>
      <p:sp>
        <p:nvSpPr>
          <p:cNvPr id="4" name="Title 3">
            <a:extLst>
              <a:ext uri="{FF2B5EF4-FFF2-40B4-BE49-F238E27FC236}">
                <a16:creationId xmlns:a16="http://schemas.microsoft.com/office/drawing/2014/main" id="{B97CC694-E7DF-03B0-26E7-5A92FAF0B39F}"/>
              </a:ext>
            </a:extLst>
          </p:cNvPr>
          <p:cNvSpPr>
            <a:spLocks noGrp="1"/>
          </p:cNvSpPr>
          <p:nvPr>
            <p:ph type="title"/>
          </p:nvPr>
        </p:nvSpPr>
        <p:spPr/>
        <p:txBody>
          <a:bodyPr>
            <a:normAutofit fontScale="90000"/>
          </a:bodyPr>
          <a:lstStyle/>
          <a:p>
            <a:r>
              <a:rPr lang="en-GB" dirty="0"/>
              <a:t>Greenwich Community Services &amp; Social Prescribing Portal</a:t>
            </a:r>
          </a:p>
        </p:txBody>
      </p:sp>
      <p:pic>
        <p:nvPicPr>
          <p:cNvPr id="8" name="Content Placeholder 7">
            <a:extLst>
              <a:ext uri="{FF2B5EF4-FFF2-40B4-BE49-F238E27FC236}">
                <a16:creationId xmlns:a16="http://schemas.microsoft.com/office/drawing/2014/main" id="{CFA197CD-217C-A32D-B5F1-D24AF911A5B3}"/>
              </a:ext>
            </a:extLst>
          </p:cNvPr>
          <p:cNvPicPr>
            <a:picLocks noGrp="1" noChangeAspect="1"/>
          </p:cNvPicPr>
          <p:nvPr>
            <p:ph sz="quarter" idx="14"/>
          </p:nvPr>
        </p:nvPicPr>
        <p:blipFill>
          <a:blip r:embed="rId2"/>
          <a:stretch>
            <a:fillRect/>
          </a:stretch>
        </p:blipFill>
        <p:spPr>
          <a:xfrm>
            <a:off x="1701587" y="1248216"/>
            <a:ext cx="7982240" cy="4899025"/>
          </a:xfrm>
        </p:spPr>
      </p:pic>
    </p:spTree>
    <p:extLst>
      <p:ext uri="{BB962C8B-B14F-4D97-AF65-F5344CB8AC3E}">
        <p14:creationId xmlns:p14="http://schemas.microsoft.com/office/powerpoint/2010/main" val="654181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E26EF0-F8CC-5414-EBD7-ECCDBB1229FF}"/>
              </a:ext>
            </a:extLst>
          </p:cNvPr>
          <p:cNvPicPr>
            <a:picLocks noGrp="1" noChangeAspect="1"/>
          </p:cNvPicPr>
          <p:nvPr>
            <p:ph sz="quarter" idx="14"/>
          </p:nvPr>
        </p:nvPicPr>
        <p:blipFill>
          <a:blip r:embed="rId2"/>
          <a:stretch>
            <a:fillRect/>
          </a:stretch>
        </p:blipFill>
        <p:spPr>
          <a:xfrm>
            <a:off x="1919139" y="1373541"/>
            <a:ext cx="8581050" cy="4899025"/>
          </a:xfrm>
        </p:spPr>
      </p:pic>
      <p:sp>
        <p:nvSpPr>
          <p:cNvPr id="3" name="Slide Number Placeholder 2">
            <a:extLst>
              <a:ext uri="{FF2B5EF4-FFF2-40B4-BE49-F238E27FC236}">
                <a16:creationId xmlns:a16="http://schemas.microsoft.com/office/drawing/2014/main" id="{02967699-58CD-B589-5C83-28249BFBF30B}"/>
              </a:ext>
            </a:extLst>
          </p:cNvPr>
          <p:cNvSpPr>
            <a:spLocks noGrp="1"/>
          </p:cNvSpPr>
          <p:nvPr>
            <p:ph type="sldNum" sz="quarter" idx="15"/>
          </p:nvPr>
        </p:nvSpPr>
        <p:spPr/>
        <p:txBody>
          <a:bodyPr/>
          <a:lstStyle/>
          <a:p>
            <a:pPr>
              <a:defRPr/>
            </a:pPr>
            <a:fld id="{9C23DAE3-29EA-6B48-8B9F-DAC09DE37D5A}" type="slidenum">
              <a:rPr lang="en-US" smtClean="0"/>
              <a:pPr>
                <a:defRPr/>
              </a:pPr>
              <a:t>97</a:t>
            </a:fld>
            <a:endParaRPr lang="en-US"/>
          </a:p>
        </p:txBody>
      </p:sp>
      <p:sp>
        <p:nvSpPr>
          <p:cNvPr id="4" name="Title 3">
            <a:extLst>
              <a:ext uri="{FF2B5EF4-FFF2-40B4-BE49-F238E27FC236}">
                <a16:creationId xmlns:a16="http://schemas.microsoft.com/office/drawing/2014/main" id="{55959492-2382-CEAA-A424-A79A5B4D3440}"/>
              </a:ext>
            </a:extLst>
          </p:cNvPr>
          <p:cNvSpPr>
            <a:spLocks noGrp="1"/>
          </p:cNvSpPr>
          <p:nvPr>
            <p:ph type="title"/>
          </p:nvPr>
        </p:nvSpPr>
        <p:spPr/>
        <p:txBody>
          <a:bodyPr/>
          <a:lstStyle/>
          <a:p>
            <a:r>
              <a:rPr lang="en-GB" dirty="0">
                <a:hlinkClick r:id="rId3"/>
              </a:rPr>
              <a:t>Greenwich Community Directory</a:t>
            </a:r>
            <a:endParaRPr lang="en-GB" dirty="0"/>
          </a:p>
        </p:txBody>
      </p:sp>
    </p:spTree>
    <p:extLst>
      <p:ext uri="{BB962C8B-B14F-4D97-AF65-F5344CB8AC3E}">
        <p14:creationId xmlns:p14="http://schemas.microsoft.com/office/powerpoint/2010/main" val="13231710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30A6F-1053-8807-8B93-BD1B817C6A03}"/>
              </a:ext>
            </a:extLst>
          </p:cNvPr>
          <p:cNvSpPr>
            <a:spLocks noGrp="1"/>
          </p:cNvSpPr>
          <p:nvPr>
            <p:ph type="body" sz="quarter" idx="13"/>
          </p:nvPr>
        </p:nvSpPr>
        <p:spPr/>
        <p:txBody>
          <a:bodyPr>
            <a:noAutofit/>
          </a:bodyPr>
          <a:lstStyle/>
          <a:p>
            <a:pPr marL="0" indent="0" algn="ctr">
              <a:buNone/>
            </a:pPr>
            <a:r>
              <a:rPr lang="en-GB" dirty="0"/>
              <a:t>Greenwich Supports </a:t>
            </a:r>
          </a:p>
        </p:txBody>
      </p:sp>
      <p:sp>
        <p:nvSpPr>
          <p:cNvPr id="4" name="Slide Number Placeholder 3">
            <a:extLst>
              <a:ext uri="{FF2B5EF4-FFF2-40B4-BE49-F238E27FC236}">
                <a16:creationId xmlns:a16="http://schemas.microsoft.com/office/drawing/2014/main" id="{357735B9-B19F-1B99-68B2-93233C5FA2E9}"/>
              </a:ext>
            </a:extLst>
          </p:cNvPr>
          <p:cNvSpPr>
            <a:spLocks noGrp="1"/>
          </p:cNvSpPr>
          <p:nvPr>
            <p:ph type="sldNum" sz="quarter" idx="4294967295"/>
          </p:nvPr>
        </p:nvSpPr>
        <p:spPr>
          <a:xfrm>
            <a:off x="9448800" y="6356350"/>
            <a:ext cx="2743200" cy="365125"/>
          </a:xfrm>
        </p:spPr>
        <p:txBody>
          <a:bodyPr/>
          <a:lstStyle/>
          <a:p>
            <a:fld id="{6A893BE7-B333-4AD8-9E43-FD4CE5986B36}" type="slidenum">
              <a:rPr lang="en-GB" smtClean="0"/>
              <a:t>98</a:t>
            </a:fld>
            <a:endParaRPr lang="en-GB"/>
          </a:p>
        </p:txBody>
      </p:sp>
    </p:spTree>
    <p:extLst>
      <p:ext uri="{BB962C8B-B14F-4D97-AF65-F5344CB8AC3E}">
        <p14:creationId xmlns:p14="http://schemas.microsoft.com/office/powerpoint/2010/main" val="28893640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E691F-925E-DA17-18F5-BC1AF8EBA4AD}"/>
              </a:ext>
            </a:extLst>
          </p:cNvPr>
          <p:cNvSpPr>
            <a:spLocks noGrp="1"/>
          </p:cNvSpPr>
          <p:nvPr>
            <p:ph type="title"/>
          </p:nvPr>
        </p:nvSpPr>
        <p:spPr>
          <a:xfrm>
            <a:off x="2159306" y="585434"/>
            <a:ext cx="7524521" cy="916195"/>
          </a:xfrm>
        </p:spPr>
        <p:txBody>
          <a:bodyPr>
            <a:normAutofit/>
          </a:bodyPr>
          <a:lstStyle/>
          <a:p>
            <a:r>
              <a:rPr lang="en-GB" sz="1800" dirty="0"/>
              <a:t>Greenwich Supports </a:t>
            </a:r>
          </a:p>
        </p:txBody>
      </p:sp>
      <p:sp>
        <p:nvSpPr>
          <p:cNvPr id="4" name="Slide Number Placeholder 3">
            <a:extLst>
              <a:ext uri="{FF2B5EF4-FFF2-40B4-BE49-F238E27FC236}">
                <a16:creationId xmlns:a16="http://schemas.microsoft.com/office/drawing/2014/main" id="{2F0511A3-E1BC-5D2B-8FB4-57CA2F17D87C}"/>
              </a:ext>
            </a:extLst>
          </p:cNvPr>
          <p:cNvSpPr>
            <a:spLocks noGrp="1"/>
          </p:cNvSpPr>
          <p:nvPr>
            <p:ph type="sldNum" sz="quarter" idx="15"/>
          </p:nvPr>
        </p:nvSpPr>
        <p:spPr/>
        <p:txBody>
          <a:bodyPr/>
          <a:lstStyle/>
          <a:p>
            <a:pPr>
              <a:defRPr/>
            </a:pPr>
            <a:fld id="{9C23DAE3-29EA-6B48-8B9F-DAC09DE37D5A}" type="slidenum">
              <a:rPr lang="en-US" smtClean="0"/>
              <a:pPr>
                <a:defRPr/>
              </a:pPr>
              <a:t>99</a:t>
            </a:fld>
            <a:endParaRPr lang="en-US"/>
          </a:p>
        </p:txBody>
      </p:sp>
      <p:pic>
        <p:nvPicPr>
          <p:cNvPr id="8" name="Picture 7">
            <a:extLst>
              <a:ext uri="{FF2B5EF4-FFF2-40B4-BE49-F238E27FC236}">
                <a16:creationId xmlns:a16="http://schemas.microsoft.com/office/drawing/2014/main" id="{35CEF70A-5D24-8594-4A42-70185D9801E7}"/>
              </a:ext>
            </a:extLst>
          </p:cNvPr>
          <p:cNvPicPr>
            <a:picLocks noChangeAspect="1"/>
          </p:cNvPicPr>
          <p:nvPr/>
        </p:nvPicPr>
        <p:blipFill rotWithShape="1">
          <a:blip r:embed="rId2"/>
          <a:srcRect l="72841" t="5941" r="15014" b="50416"/>
          <a:stretch/>
        </p:blipFill>
        <p:spPr>
          <a:xfrm>
            <a:off x="1041862" y="1307869"/>
            <a:ext cx="3668684" cy="5164369"/>
          </a:xfrm>
          <a:prstGeom prst="rect">
            <a:avLst/>
          </a:prstGeom>
        </p:spPr>
      </p:pic>
      <p:sp>
        <p:nvSpPr>
          <p:cNvPr id="9" name="TextBox 8">
            <a:extLst>
              <a:ext uri="{FF2B5EF4-FFF2-40B4-BE49-F238E27FC236}">
                <a16:creationId xmlns:a16="http://schemas.microsoft.com/office/drawing/2014/main" id="{DF6369BB-7F92-7BE5-A999-D06243491138}"/>
              </a:ext>
            </a:extLst>
          </p:cNvPr>
          <p:cNvSpPr txBox="1"/>
          <p:nvPr/>
        </p:nvSpPr>
        <p:spPr>
          <a:xfrm>
            <a:off x="5425439" y="3429000"/>
            <a:ext cx="6096000" cy="646331"/>
          </a:xfrm>
          <a:prstGeom prst="rect">
            <a:avLst/>
          </a:prstGeom>
          <a:noFill/>
        </p:spPr>
        <p:txBody>
          <a:bodyPr wrap="square">
            <a:spAutoFit/>
          </a:bodyPr>
          <a:lstStyle/>
          <a:p>
            <a:r>
              <a:rPr lang="en-GB" dirty="0">
                <a:hlinkClick r:id="rId3"/>
              </a:rPr>
              <a:t>Supporting you | Royal Borough of Greenwich (royalgreenwich.gov.uk)</a:t>
            </a:r>
            <a:endParaRPr lang="en-GB" dirty="0"/>
          </a:p>
        </p:txBody>
      </p:sp>
      <p:sp>
        <p:nvSpPr>
          <p:cNvPr id="10" name="TextBox 9">
            <a:extLst>
              <a:ext uri="{FF2B5EF4-FFF2-40B4-BE49-F238E27FC236}">
                <a16:creationId xmlns:a16="http://schemas.microsoft.com/office/drawing/2014/main" id="{40D86CE3-1C96-8B09-0249-D8FD3B99A6BE}"/>
              </a:ext>
            </a:extLst>
          </p:cNvPr>
          <p:cNvSpPr txBox="1"/>
          <p:nvPr/>
        </p:nvSpPr>
        <p:spPr>
          <a:xfrm>
            <a:off x="5278581" y="1495818"/>
            <a:ext cx="6096000" cy="1477328"/>
          </a:xfrm>
          <a:prstGeom prst="rect">
            <a:avLst/>
          </a:prstGeom>
          <a:noFill/>
        </p:spPr>
        <p:txBody>
          <a:bodyPr wrap="square">
            <a:spAutoFit/>
          </a:bodyPr>
          <a:lstStyle/>
          <a:p>
            <a:r>
              <a:rPr lang="en-GB" dirty="0"/>
              <a:t>Lots of information and support about: </a:t>
            </a:r>
          </a:p>
          <a:p>
            <a:pPr marL="285750" indent="-285750">
              <a:buFont typeface="Arial" panose="020B0604020202020204" pitchFamily="34" charset="0"/>
              <a:buChar char="•"/>
            </a:pPr>
            <a:r>
              <a:rPr lang="en-GB" dirty="0"/>
              <a:t>Money, housing and bills </a:t>
            </a:r>
          </a:p>
          <a:p>
            <a:pPr marL="285750" indent="-285750">
              <a:buFont typeface="Arial" panose="020B0604020202020204" pitchFamily="34" charset="0"/>
              <a:buChar char="•"/>
            </a:pPr>
            <a:r>
              <a:rPr lang="en-GB" dirty="0"/>
              <a:t>Everyday costs, healthcare and families </a:t>
            </a:r>
          </a:p>
          <a:p>
            <a:pPr marL="285750" indent="-285750">
              <a:buFont typeface="Arial" panose="020B0604020202020204" pitchFamily="34" charset="0"/>
              <a:buChar char="•"/>
            </a:pPr>
            <a:r>
              <a:rPr lang="en-GB" dirty="0"/>
              <a:t>Activities, reducing food waste and home improvements </a:t>
            </a:r>
          </a:p>
          <a:p>
            <a:endParaRPr lang="en-GB" dirty="0"/>
          </a:p>
        </p:txBody>
      </p:sp>
    </p:spTree>
    <p:extLst>
      <p:ext uri="{BB962C8B-B14F-4D97-AF65-F5344CB8AC3E}">
        <p14:creationId xmlns:p14="http://schemas.microsoft.com/office/powerpoint/2010/main" val="2277895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c65629fe-fa3b-4d8f-b0ac-4a13011ce303" ContentTypeId="0x0101009CEB1DA2CC907747900298E7F35D742E" PreviousValue="false"/>
</file>

<file path=customXml/item2.xml><?xml version="1.0" encoding="utf-8"?>
<ct:contentTypeSchema xmlns:ct="http://schemas.microsoft.com/office/2006/metadata/contentType" xmlns:ma="http://schemas.microsoft.com/office/2006/metadata/properties/metaAttributes" ct:_="" ma:_="" ma:contentTypeName="SEL CCG Document" ma:contentTypeID="0x0101009CEB1DA2CC907747900298E7F35D742E00BD996DB3D747634DB9BE6EA951C5AF8D" ma:contentTypeVersion="3" ma:contentTypeDescription="" ma:contentTypeScope="" ma:versionID="69a9031c9576068fa74bdd23bb702dcb">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AEB38-EBA1-4075-9A62-C75D24B9A9D6}">
  <ds:schemaRefs>
    <ds:schemaRef ds:uri="Microsoft.SharePoint.Taxonomy.ContentTypeSync"/>
  </ds:schemaRefs>
</ds:datastoreItem>
</file>

<file path=customXml/itemProps2.xml><?xml version="1.0" encoding="utf-8"?>
<ds:datastoreItem xmlns:ds="http://schemas.openxmlformats.org/officeDocument/2006/customXml" ds:itemID="{8DEA5CA6-3A9C-49C2-BC69-82D3AA556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A88A17E-6736-436F-8342-9E0FF00BB8D0}">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D31568E2-C1D9-4C84-B92E-DACB992357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527</TotalTime>
  <Words>11501</Words>
  <Application>Microsoft Office PowerPoint</Application>
  <PresentationFormat>Widescreen</PresentationFormat>
  <Paragraphs>1306</Paragraphs>
  <Slides>99</Slides>
  <Notes>9</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2</vt:i4>
      </vt:variant>
      <vt:variant>
        <vt:lpstr>Slide Titles</vt:lpstr>
      </vt:variant>
      <vt:variant>
        <vt:i4>99</vt:i4>
      </vt:variant>
    </vt:vector>
  </HeadingPairs>
  <TitlesOfParts>
    <vt:vector size="118" baseType="lpstr">
      <vt:lpstr>Aleo</vt:lpstr>
      <vt:lpstr>Aptos</vt:lpstr>
      <vt:lpstr>Arial</vt:lpstr>
      <vt:lpstr>Arial,Sans-Serif</vt:lpstr>
      <vt:lpstr>Calibri</vt:lpstr>
      <vt:lpstr>Calibri Light</vt:lpstr>
      <vt:lpstr>Courier New</vt:lpstr>
      <vt:lpstr>Frutiger</vt:lpstr>
      <vt:lpstr>Google Sans</vt:lpstr>
      <vt:lpstr>Lato</vt:lpstr>
      <vt:lpstr>Symbol</vt:lpstr>
      <vt:lpstr>Times New Roman</vt:lpstr>
      <vt:lpstr>Tw Cen MT</vt:lpstr>
      <vt:lpstr>Wingdings</vt:lpstr>
      <vt:lpstr>Office Theme</vt:lpstr>
      <vt:lpstr>1_Office Theme</vt:lpstr>
      <vt:lpstr>2_Office Theme</vt:lpstr>
      <vt:lpstr>think-cell Slide</vt:lpstr>
      <vt:lpstr>Document</vt:lpstr>
      <vt:lpstr>PowerPoint Presentation</vt:lpstr>
      <vt:lpstr>Greenwich CVD &amp; Diabetes Resource Pack Index (click the link to the relevant section)</vt:lpstr>
      <vt:lpstr>PowerPoint Presentation</vt:lpstr>
      <vt:lpstr>PowerPoint Presentation</vt:lpstr>
      <vt:lpstr>SEL ICS Joint Forward Plan-Cardiovascular disease (CVD)</vt:lpstr>
      <vt:lpstr>PowerPoint Presentation</vt:lpstr>
      <vt:lpstr>Queen Elizabeth Hospital – Cardiology Services</vt:lpstr>
      <vt:lpstr>Oxleas NHS Foundation Trust: Cardiac Service </vt:lpstr>
      <vt:lpstr>Greenwich Cardiac Service</vt:lpstr>
      <vt:lpstr>PowerPoint Presentation</vt:lpstr>
      <vt:lpstr>Opportunities for Blood Pressure Readings</vt:lpstr>
      <vt:lpstr> CESEL Resources</vt:lpstr>
      <vt:lpstr>PowerPoint Presentation</vt:lpstr>
      <vt:lpstr>Unmet CVD needs: lipid management</vt:lpstr>
      <vt:lpstr>Action Plan for Lipid Management</vt:lpstr>
      <vt:lpstr>Lipid management priorities and clinical settings proposal</vt:lpstr>
      <vt:lpstr>Examples of successful lipid transformation pilots</vt:lpstr>
      <vt:lpstr>PowerPoint Presentation</vt:lpstr>
      <vt:lpstr>NHSE Diabetes Outcomes &amp; Improvement Programme</vt:lpstr>
      <vt:lpstr>SIGN UP TO ACCESS THE SELICB BUSINESS INTELLIGENCE DASHBOARD TO MONITOR YOUR DIABETES 8 CPs / 3TTs</vt:lpstr>
      <vt:lpstr>Opportunities for 8 CPs</vt:lpstr>
      <vt:lpstr>PowerPoint Presentation</vt:lpstr>
      <vt:lpstr>Non-Diabetic Hyperglycaemia Health Innovation Project</vt:lpstr>
      <vt:lpstr>Project Overview</vt:lpstr>
      <vt:lpstr>Project Aim</vt:lpstr>
      <vt:lpstr>Project Model</vt:lpstr>
      <vt:lpstr>Operational Model</vt:lpstr>
      <vt:lpstr>New Cases of NDH Identified Against HBA1C Done</vt:lpstr>
      <vt:lpstr>Demographic Data For New Cases of NDH Identified</vt:lpstr>
      <vt:lpstr>Patients Referred to NDPP Against New Cases of NDH Identified</vt:lpstr>
      <vt:lpstr>NDH Program Challenges</vt:lpstr>
      <vt:lpstr>NDH Project- Working On The Innovation Ideas  </vt:lpstr>
      <vt:lpstr>PowerPoint Presentation</vt:lpstr>
      <vt:lpstr>Live Well Greenwich | Healthy living activities around Greenwich, London</vt:lpstr>
      <vt:lpstr>PowerPoint Presentation</vt:lpstr>
      <vt:lpstr>Our Programme</vt:lpstr>
      <vt:lpstr>Our Programmes</vt:lpstr>
      <vt:lpstr>Our Programmes</vt:lpstr>
      <vt:lpstr>Our Programmes</vt:lpstr>
      <vt:lpstr>Our Programme – Group Programme</vt:lpstr>
      <vt:lpstr>Our Programme – Digital Programme</vt:lpstr>
      <vt:lpstr>Our Programme – Specialist Remote</vt:lpstr>
      <vt:lpstr>Thank you​</vt:lpstr>
      <vt:lpstr>PowerPoint Presentation</vt:lpstr>
      <vt:lpstr>Diabetes Book &amp; Learn</vt:lpstr>
      <vt:lpstr>HEAL-D</vt:lpstr>
      <vt:lpstr>PowerPoint Presentation</vt:lpstr>
      <vt:lpstr>Patient Call &amp; Recall Example – with  excellent results</vt:lpstr>
      <vt:lpstr>PowerPoint Presentation</vt:lpstr>
      <vt:lpstr>Greenwich Adult weight management pathway (18 years +)  </vt:lpstr>
      <vt:lpstr>Greenwich Adult weight management pathway (18 years +)  </vt:lpstr>
      <vt:lpstr>PowerPoint Presentation</vt:lpstr>
      <vt:lpstr>PowerPoint Presentation</vt:lpstr>
      <vt:lpstr>PowerPoint Presentation</vt:lpstr>
      <vt:lpstr>PowerPoint Presentation</vt:lpstr>
      <vt:lpstr>PowerPoint Presentation</vt:lpstr>
      <vt:lpstr>NHSE Digital Weight Management Programme</vt:lpstr>
      <vt:lpstr>NHSE Digital Weight Management Programme</vt:lpstr>
      <vt:lpstr>NHSE Digital Weight Management Programme</vt:lpstr>
      <vt:lpstr>PowerPoint Presentation</vt:lpstr>
      <vt:lpstr>Xplore | Healthy Lifestyle Programme in Greenwich | Better</vt:lpstr>
      <vt:lpstr>PowerPoint Presentation</vt:lpstr>
      <vt:lpstr>PowerPoint Presentation</vt:lpstr>
      <vt:lpstr>Diabetes Information Pack - Greenwich</vt:lpstr>
      <vt:lpstr>Diabetes Information Pack - Greenwich</vt:lpstr>
      <vt:lpstr>Diabetes Information Pack - Greenwich</vt:lpstr>
      <vt:lpstr>Healthy io</vt:lpstr>
      <vt:lpstr>Healthy io</vt:lpstr>
      <vt:lpstr>Eating Well and T2 Diabetes Training</vt:lpstr>
      <vt:lpstr>Delivery of an Injectables Therapies’ Initiation Service in Primary Care for Patients with Type 2 Diabetes (Greenwich funded programme) </vt:lpstr>
      <vt:lpstr>PowerPoint Presentation</vt:lpstr>
      <vt:lpstr>PowerPoint Presentation</vt:lpstr>
      <vt:lpstr>Community cookery clubs </vt:lpstr>
      <vt:lpstr>Roots4Life</vt:lpstr>
      <vt:lpstr>PowerPoint Presentation</vt:lpstr>
      <vt:lpstr>Healthwise Physical Activity Referral | Better UK</vt:lpstr>
      <vt:lpstr>Greenwich Get Active</vt:lpstr>
      <vt:lpstr>Community Sport Activities | Greenwich Sport Development | Better</vt:lpstr>
      <vt:lpstr>PowerPoint Presentation</vt:lpstr>
      <vt:lpstr>Smoking Cessation</vt:lpstr>
      <vt:lpstr>Smoking Cessation</vt:lpstr>
      <vt:lpstr>Smoking Cessation</vt:lpstr>
      <vt:lpstr>Smoking Cessation Get in touch on line</vt:lpstr>
      <vt:lpstr>PowerPoint Presentation</vt:lpstr>
      <vt:lpstr>PowerPoint Presentation</vt:lpstr>
      <vt:lpstr>PowerPoint Presentation</vt:lpstr>
      <vt:lpstr>Alcohol interventions (prevention and signposting)</vt:lpstr>
      <vt:lpstr>Alcohol interventions (prevention and signposting)</vt:lpstr>
      <vt:lpstr>Alcohol and Drugs</vt:lpstr>
      <vt:lpstr>Alcohol and Drugs</vt:lpstr>
      <vt:lpstr>PowerPoint Presentation</vt:lpstr>
      <vt:lpstr>Talking Therapies https://oxleas.nhs.uk/greenwich-time-to-talk  </vt:lpstr>
      <vt:lpstr>Talking Therapies</vt:lpstr>
      <vt:lpstr>https://oxleas.nhs.uk/gttt-ltc/ </vt:lpstr>
      <vt:lpstr>PowerPoint Presentation</vt:lpstr>
      <vt:lpstr>Greenwich Community Services &amp; Social Prescribing Portal</vt:lpstr>
      <vt:lpstr>Greenwich Community Directory</vt:lpstr>
      <vt:lpstr>PowerPoint Presentation</vt:lpstr>
      <vt:lpstr>Greenwich Supports </vt:lpstr>
    </vt:vector>
  </TitlesOfParts>
  <Company>South East London CCG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Barber (NHS South East London ICB)</dc:creator>
  <cp:lastModifiedBy>Joanne Hare (NHS South East London ICB)</cp:lastModifiedBy>
  <cp:revision>15</cp:revision>
  <dcterms:created xsi:type="dcterms:W3CDTF">2023-04-19T13:10:29Z</dcterms:created>
  <dcterms:modified xsi:type="dcterms:W3CDTF">2024-01-24T10:24:29Z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0x0101009CEB1DA2CC907747900298E7F35D742E00BD996DB3D747634DB9BE6EA951C5AF8D</vt:lpwstr>
  </property>
</Properties>
</file>