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85" r:id="rId2"/>
    <p:sldId id="256" r:id="rId3"/>
    <p:sldId id="257" r:id="rId4"/>
    <p:sldId id="258" r:id="rId5"/>
    <p:sldId id="259" r:id="rId6"/>
    <p:sldId id="260" r:id="rId7"/>
    <p:sldId id="261" r:id="rId8"/>
    <p:sldId id="262" r:id="rId9"/>
    <p:sldId id="263" r:id="rId10"/>
    <p:sldId id="264" r:id="rId11"/>
    <p:sldId id="265" r:id="rId12"/>
    <p:sldId id="266" r:id="rId13"/>
    <p:sldId id="28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3221400000000006E-2"/>
          <c:y val="0.15135000000000001"/>
          <c:w val="0.86493600000000004"/>
          <c:h val="0.74134299999999997"/>
        </c:manualLayout>
      </c:layout>
      <c:lineChart>
        <c:grouping val="standard"/>
        <c:varyColors val="0"/>
        <c:ser>
          <c:idx val="0"/>
          <c:order val="0"/>
          <c:tx>
            <c:strRef>
              <c:f>Sheet1!$A$2</c:f>
              <c:strCache>
                <c:ptCount val="1"/>
                <c:pt idx="0">
                  <c:v>Cough</c:v>
                </c:pt>
              </c:strCache>
            </c:strRef>
          </c:tx>
          <c:spPr>
            <a:ln w="76200" cap="flat">
              <a:solidFill>
                <a:srgbClr val="F8BA00"/>
              </a:solidFill>
              <a:prstDash val="solid"/>
              <a:miter lim="400000"/>
            </a:ln>
            <a:effectLst/>
          </c:spPr>
          <c:marker>
            <c:symbol val="none"/>
          </c:marker>
          <c:cat>
            <c:strRef>
              <c:f>Sheet1!$B$1:$F$1</c:f>
              <c:strCache>
                <c:ptCount val="5"/>
                <c:pt idx="0">
                  <c:v>Day 0</c:v>
                </c:pt>
                <c:pt idx="1">
                  <c:v>Day 3</c:v>
                </c:pt>
                <c:pt idx="2">
                  <c:v>Day 6</c:v>
                </c:pt>
                <c:pt idx="3">
                  <c:v>Day 9</c:v>
                </c:pt>
                <c:pt idx="4">
                  <c:v>Day 12</c:v>
                </c:pt>
              </c:strCache>
            </c:strRef>
          </c:cat>
          <c:val>
            <c:numRef>
              <c:f>Sheet1!$B$2:$F$2</c:f>
              <c:numCache>
                <c:formatCode>General</c:formatCode>
                <c:ptCount val="5"/>
                <c:pt idx="0">
                  <c:v>0</c:v>
                </c:pt>
                <c:pt idx="1">
                  <c:v>5</c:v>
                </c:pt>
                <c:pt idx="2">
                  <c:v>9</c:v>
                </c:pt>
                <c:pt idx="3">
                  <c:v>3</c:v>
                </c:pt>
                <c:pt idx="4">
                  <c:v>0</c:v>
                </c:pt>
              </c:numCache>
            </c:numRef>
          </c:val>
          <c:smooth val="0"/>
          <c:extLst>
            <c:ext xmlns:c16="http://schemas.microsoft.com/office/drawing/2014/chart" uri="{C3380CC4-5D6E-409C-BE32-E72D297353CC}">
              <c16:uniqueId val="{00000000-CF29-42C3-83A0-FF08E4ED1FE6}"/>
            </c:ext>
          </c:extLst>
        </c:ser>
        <c:ser>
          <c:idx val="1"/>
          <c:order val="1"/>
          <c:tx>
            <c:strRef>
              <c:f>Sheet1!$A$3</c:f>
              <c:strCache>
                <c:ptCount val="1"/>
                <c:pt idx="0">
                  <c:v>Other symtpoms</c:v>
                </c:pt>
              </c:strCache>
            </c:strRef>
          </c:tx>
          <c:spPr>
            <a:ln w="76200" cap="flat">
              <a:solidFill>
                <a:srgbClr val="8EFA00"/>
              </a:solidFill>
              <a:prstDash val="solid"/>
              <a:miter lim="400000"/>
            </a:ln>
            <a:effectLst/>
          </c:spPr>
          <c:marker>
            <c:symbol val="none"/>
          </c:marker>
          <c:cat>
            <c:strRef>
              <c:f>Sheet1!$B$1:$F$1</c:f>
              <c:strCache>
                <c:ptCount val="5"/>
                <c:pt idx="0">
                  <c:v>Day 0</c:v>
                </c:pt>
                <c:pt idx="1">
                  <c:v>Day 3</c:v>
                </c:pt>
                <c:pt idx="2">
                  <c:v>Day 6</c:v>
                </c:pt>
                <c:pt idx="3">
                  <c:v>Day 9</c:v>
                </c:pt>
                <c:pt idx="4">
                  <c:v>Day 12</c:v>
                </c:pt>
              </c:strCache>
            </c:strRef>
          </c:cat>
          <c:val>
            <c:numRef>
              <c:f>Sheet1!$B$3:$F$3</c:f>
              <c:numCache>
                <c:formatCode>General</c:formatCode>
                <c:ptCount val="5"/>
                <c:pt idx="0">
                  <c:v>0</c:v>
                </c:pt>
                <c:pt idx="1">
                  <c:v>11</c:v>
                </c:pt>
                <c:pt idx="2">
                  <c:v>0</c:v>
                </c:pt>
                <c:pt idx="3">
                  <c:v>0</c:v>
                </c:pt>
                <c:pt idx="4">
                  <c:v>0</c:v>
                </c:pt>
              </c:numCache>
            </c:numRef>
          </c:val>
          <c:smooth val="0"/>
          <c:extLst>
            <c:ext xmlns:c16="http://schemas.microsoft.com/office/drawing/2014/chart" uri="{C3380CC4-5D6E-409C-BE32-E72D297353CC}">
              <c16:uniqueId val="{00000001-CF29-42C3-83A0-FF08E4ED1FE6}"/>
            </c:ext>
          </c:extLst>
        </c:ser>
        <c:ser>
          <c:idx val="2"/>
          <c:order val="2"/>
          <c:tx>
            <c:strRef>
              <c:f>Sheet1!$A$4</c:f>
              <c:strCache>
                <c:ptCount val="1"/>
                <c:pt idx="0">
                  <c:v>Nasal secretions</c:v>
                </c:pt>
              </c:strCache>
            </c:strRef>
          </c:tx>
          <c:spPr>
            <a:ln w="76200" cap="flat">
              <a:solidFill>
                <a:srgbClr val="FF5400"/>
              </a:solidFill>
              <a:prstDash val="solid"/>
              <a:miter lim="400000"/>
            </a:ln>
            <a:effectLst/>
          </c:spPr>
          <c:marker>
            <c:symbol val="none"/>
          </c:marker>
          <c:cat>
            <c:strRef>
              <c:f>Sheet1!$B$1:$F$1</c:f>
              <c:strCache>
                <c:ptCount val="5"/>
                <c:pt idx="0">
                  <c:v>Day 0</c:v>
                </c:pt>
                <c:pt idx="1">
                  <c:v>Day 3</c:v>
                </c:pt>
                <c:pt idx="2">
                  <c:v>Day 6</c:v>
                </c:pt>
                <c:pt idx="3">
                  <c:v>Day 9</c:v>
                </c:pt>
                <c:pt idx="4">
                  <c:v>Day 12</c:v>
                </c:pt>
              </c:strCache>
            </c:strRef>
          </c:cat>
          <c:val>
            <c:numRef>
              <c:f>Sheet1!$B$4:$F$4</c:f>
              <c:numCache>
                <c:formatCode>General</c:formatCode>
                <c:ptCount val="5"/>
                <c:pt idx="0">
                  <c:v>0</c:v>
                </c:pt>
                <c:pt idx="1">
                  <c:v>8</c:v>
                </c:pt>
                <c:pt idx="2">
                  <c:v>4</c:v>
                </c:pt>
                <c:pt idx="3">
                  <c:v>0</c:v>
                </c:pt>
                <c:pt idx="4">
                  <c:v>0</c:v>
                </c:pt>
              </c:numCache>
            </c:numRef>
          </c:val>
          <c:smooth val="0"/>
          <c:extLst>
            <c:ext xmlns:c16="http://schemas.microsoft.com/office/drawing/2014/chart" uri="{C3380CC4-5D6E-409C-BE32-E72D297353CC}">
              <c16:uniqueId val="{00000002-CF29-42C3-83A0-FF08E4ED1FE6}"/>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400" b="0" i="0" u="none" strike="noStrike">
                <a:solidFill>
                  <a:srgbClr val="000000"/>
                </a:solidFill>
                <a:latin typeface="Helvetica Neue"/>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3400" b="0" i="0" u="none" strike="noStrike">
                <a:solidFill>
                  <a:srgbClr val="000000"/>
                </a:solidFill>
                <a:latin typeface="Helvetica Neue"/>
              </a:defRPr>
            </a:pPr>
            <a:endParaRPr lang="en-US"/>
          </a:p>
        </c:txPr>
        <c:crossAx val="2094734552"/>
        <c:crosses val="autoZero"/>
        <c:crossBetween val="midCat"/>
        <c:majorUnit val="3"/>
        <c:minorUnit val="1.5"/>
      </c:valAx>
      <c:spPr>
        <a:noFill/>
        <a:ln w="12700" cap="flat">
          <a:noFill/>
          <a:miter lim="400000"/>
        </a:ln>
        <a:effectLst/>
      </c:spPr>
    </c:plotArea>
    <c:legend>
      <c:legendPos val="t"/>
      <c:layout>
        <c:manualLayout>
          <c:xMode val="edge"/>
          <c:yMode val="edge"/>
          <c:x val="2.4282499999999999E-2"/>
          <c:y val="0"/>
          <c:w val="0.90357200000000004"/>
          <c:h val="0.15409700000000001"/>
        </c:manualLayout>
      </c:layout>
      <c:overlay val="1"/>
      <c:spPr>
        <a:noFill/>
        <a:ln w="12700" cap="flat">
          <a:noFill/>
          <a:miter lim="400000"/>
        </a:ln>
        <a:effectLst/>
      </c:spPr>
      <c:txPr>
        <a:bodyPr rot="0"/>
        <a:lstStyle/>
        <a:p>
          <a:pPr>
            <a:defRPr sz="34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difficult group</a:t>
            </a:r>
          </a:p>
          <a:p>
            <a:r>
              <a:t>wheeze is very common in under 5s</a:t>
            </a:r>
          </a:p>
          <a:p>
            <a:r>
              <a:t>no specific tests - therapy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381000" y="685800"/>
            <a:ext cx="6096000" cy="3429000"/>
          </a:xfrm>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r>
              <a:t>poor response to asthma medications</a:t>
            </a:r>
          </a:p>
          <a:p>
            <a:r>
              <a:t>At the review - rethinking diagnosis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r>
              <a:t>Primary ciliary dyskinesia - recurrent ear infections and persistent nasal discharge, situs inverses in 50%, neonatal RDS, cough</a:t>
            </a:r>
          </a:p>
          <a:p>
            <a:r>
              <a:t>Vascular ring - persistently noisy breathing, recurrent croup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First symptoms usually fever and coryza</a:t>
            </a:r>
          </a:p>
          <a:p>
            <a:r>
              <a:t>cough not always on day one</a:t>
            </a:r>
          </a:p>
          <a:p>
            <a:r>
              <a:t>nasal secretions prolific thin, dry tickle cough then other symptoms subside, nasal secretions thick an green and subside then cough becomes thick and wet sounding then often very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t>Large longitudinal study birth -7yrs 12,000 childnre</a:t>
            </a:r>
          </a:p>
          <a:p>
            <a:r>
              <a:t>40% had wheezing at some point in the 1st 6 years of life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intermediate v persistent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dirty="0"/>
              <a:t>Identify end-types</a:t>
            </a:r>
          </a:p>
          <a:p>
            <a:pPr defTabSz="914400">
              <a:lnSpc>
                <a:spcPct val="100000"/>
              </a:lnSpc>
              <a:defRPr sz="1200">
                <a:latin typeface="Calibri"/>
                <a:ea typeface="Calibri"/>
                <a:cs typeface="Calibri"/>
                <a:sym typeface="Calibri"/>
              </a:defRPr>
            </a:pPr>
            <a:r>
              <a:rPr dirty="0"/>
              <a:t>-1-5yrs under bronchoscopy, blood eosinophils, BAL, specific </a:t>
            </a:r>
            <a:r>
              <a:rPr dirty="0" err="1"/>
              <a:t>iGE</a:t>
            </a:r>
            <a:br>
              <a:rPr dirty="0"/>
            </a:br>
            <a:r>
              <a:rPr dirty="0"/>
              <a:t>more rhinovirus in recurrent severe wheeze, 50% had positive bacterial culture, eosinophils higher </a:t>
            </a:r>
            <a:r>
              <a:rPr dirty="0" err="1"/>
              <a:t>ir</a:t>
            </a:r>
            <a:r>
              <a:rPr dirty="0"/>
              <a:t> </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Control group Non wheezing respiratory disease</a:t>
            </a:r>
          </a:p>
          <a:p>
            <a:pPr defTabSz="914400">
              <a:lnSpc>
                <a:spcPct val="100000"/>
              </a:lnSpc>
              <a:defRPr sz="1200">
                <a:latin typeface="Calibri"/>
                <a:ea typeface="Calibri"/>
                <a:cs typeface="Calibri"/>
                <a:sym typeface="Calibri"/>
              </a:defRPr>
            </a:pPr>
            <a:r>
              <a:rPr dirty="0"/>
              <a:t>Croup, recurrent LRTI without wheeze, tracheal compression</a:t>
            </a:r>
          </a:p>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r>
              <a:rPr dirty="0"/>
              <a:t>Group at </a:t>
            </a:r>
            <a:r>
              <a:rPr dirty="0" err="1"/>
              <a:t>roaly</a:t>
            </a:r>
            <a:r>
              <a:rPr dirty="0"/>
              <a:t> </a:t>
            </a:r>
            <a:r>
              <a:rPr dirty="0" err="1"/>
              <a:t>Brompton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t>intermittent ICS fluticasone 44 mcg 2 puffs BD (used as daily ICS too) started at symptoms and continued until resolution or 7 days</a:t>
            </a:r>
          </a:p>
          <a:p>
            <a:r>
              <a:t>INFANT trial - 300 children GED 1-4</a:t>
            </a:r>
          </a:p>
          <a:p>
            <a:r>
              <a:t>DAILY ICS&lt; INTERMITTENT ICS and daily montelukast</a:t>
            </a:r>
          </a:p>
          <a:p>
            <a:r>
              <a:t>If no respond to initial treatment, try alternative before escalating </a:t>
            </a:r>
          </a:p>
          <a:p>
            <a:r>
              <a:t>Aeroallergen sensitisations or eosinophilia responded better to daily ICS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r>
              <a:t>mAPI have external validatiy but none are great, not for diagnosis</a:t>
            </a:r>
          </a:p>
          <a:p>
            <a:r>
              <a:t>MAY HAVE NOTICED MORE azithromycin being prescribed by secondary care - this is why</a:t>
            </a:r>
          </a:p>
          <a:p>
            <a:r>
              <a:t>boys have smaller lungs than girls </a:t>
            </a:r>
          </a:p>
          <a:p>
            <a:r>
              <a:t>at age 10 around the same</a:t>
            </a:r>
          </a:p>
          <a:p>
            <a:r>
              <a:t>after puberty boys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daytime symptoms less than once a week, no limitation on activity, not needing SABA mora than once a week, no night coughing or waking due to asthma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These tools only identify risk of developing persistent asthma</a:t>
            </a:r>
          </a:p>
          <a:p>
            <a:r>
              <a:t>interva symptoms - include not joining in with play, exercise, laughing, coughing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1676400" y="730250"/>
            <a:ext cx="21031200" cy="2651126"/>
          </a:xfrm>
          <a:prstGeom prst="rect">
            <a:avLst/>
          </a:prstGeom>
        </p:spPr>
        <p:txBody>
          <a:bodyPr lIns="91439" tIns="91439" rIns="91439" bIns="91439" anchor="ctr"/>
          <a:lstStyle>
            <a:lvl1pPr defTabSz="1828800">
              <a:lnSpc>
                <a:spcPct val="90000"/>
              </a:lnSpc>
              <a:defRPr sz="8800" b="0" spc="0">
                <a:latin typeface="Calibri Light"/>
                <a:ea typeface="Calibri Light"/>
                <a:cs typeface="Calibri Light"/>
                <a:sym typeface="Calibri Light"/>
              </a:defRPr>
            </a:lvl1pPr>
          </a:lstStyle>
          <a:p>
            <a:r>
              <a:t>Title Text</a:t>
            </a:r>
          </a:p>
        </p:txBody>
      </p:sp>
      <p:sp>
        <p:nvSpPr>
          <p:cNvPr id="150" name="Body Level One…"/>
          <p:cNvSpPr txBox="1">
            <a:spLocks noGrp="1"/>
          </p:cNvSpPr>
          <p:nvPr>
            <p:ph type="body" idx="1"/>
          </p:nvPr>
        </p:nvSpPr>
        <p:spPr>
          <a:xfrm>
            <a:off x="1676400" y="3651250"/>
            <a:ext cx="21031200" cy="8702676"/>
          </a:xfrm>
          <a:prstGeom prst="rect">
            <a:avLst/>
          </a:prstGeom>
        </p:spPr>
        <p:txBody>
          <a:bodyPr lIns="91439" tIns="91439" rIns="91439" bIns="91439"/>
          <a:lstStyle>
            <a:lvl1pPr marL="457200" indent="-457200" defTabSz="1828800">
              <a:spcBef>
                <a:spcPts val="2000"/>
              </a:spcBef>
              <a:buSzPct val="100000"/>
              <a:buFont typeface="Arial"/>
              <a:defRPr sz="5600">
                <a:latin typeface="Calibri"/>
                <a:ea typeface="Calibri"/>
                <a:cs typeface="Calibri"/>
                <a:sym typeface="Calibri"/>
              </a:defRPr>
            </a:lvl1pPr>
            <a:lvl2pPr marL="990600" indent="-533400" defTabSz="1828800">
              <a:spcBef>
                <a:spcPts val="2000"/>
              </a:spcBef>
              <a:buSzPct val="100000"/>
              <a:buFont typeface="Arial"/>
              <a:defRPr sz="5600">
                <a:latin typeface="Calibri"/>
                <a:ea typeface="Calibri"/>
                <a:cs typeface="Calibri"/>
                <a:sym typeface="Calibri"/>
              </a:defRPr>
            </a:lvl2pPr>
            <a:lvl3pPr marL="1554479" indent="-640079" defTabSz="1828800">
              <a:spcBef>
                <a:spcPts val="2000"/>
              </a:spcBef>
              <a:buSzPct val="100000"/>
              <a:buFont typeface="Arial"/>
              <a:defRPr sz="5600">
                <a:latin typeface="Calibri"/>
                <a:ea typeface="Calibri"/>
                <a:cs typeface="Calibri"/>
                <a:sym typeface="Calibri"/>
              </a:defRPr>
            </a:lvl3pPr>
            <a:lvl4pPr marL="2082800" indent="-711200" defTabSz="1828800">
              <a:spcBef>
                <a:spcPts val="2000"/>
              </a:spcBef>
              <a:buSzPct val="100000"/>
              <a:buFont typeface="Arial"/>
              <a:defRPr sz="5600">
                <a:latin typeface="Calibri"/>
                <a:ea typeface="Calibri"/>
                <a:cs typeface="Calibri"/>
                <a:sym typeface="Calibri"/>
              </a:defRPr>
            </a:lvl4pPr>
            <a:lvl5pPr marL="2540000" indent="-711200" defTabSz="1828800">
              <a:spcBef>
                <a:spcPts val="2000"/>
              </a:spcBef>
              <a:buSzPct val="100000"/>
              <a:buFont typeface="Arial"/>
              <a:defRPr sz="56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22203052" y="12835870"/>
            <a:ext cx="504548"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3048000" y="2244725"/>
            <a:ext cx="18288000" cy="4775201"/>
          </a:xfrm>
          <a:prstGeom prst="rect">
            <a:avLst/>
          </a:prstGeom>
        </p:spPr>
        <p:txBody>
          <a:bodyPr lIns="91439" tIns="91439" rIns="91439" bIns="91439" anchor="b"/>
          <a:lstStyle>
            <a:lvl1pPr algn="ctr" defTabSz="1828800">
              <a:lnSpc>
                <a:spcPct val="90000"/>
              </a:lnSpc>
              <a:defRPr sz="12000" b="0" spc="0">
                <a:latin typeface="Calibri Light"/>
                <a:ea typeface="Calibri Light"/>
                <a:cs typeface="Calibri Light"/>
                <a:sym typeface="Calibri Light"/>
              </a:defRPr>
            </a:lvl1pPr>
          </a:lstStyle>
          <a:p>
            <a:r>
              <a:t>Title Text</a:t>
            </a:r>
          </a:p>
        </p:txBody>
      </p:sp>
      <p:sp>
        <p:nvSpPr>
          <p:cNvPr id="159" name="Body Level One…"/>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1828800">
              <a:spcBef>
                <a:spcPts val="2000"/>
              </a:spcBef>
              <a:buSzTx/>
              <a:buNone/>
              <a:defRPr>
                <a:latin typeface="Calibri"/>
                <a:ea typeface="Calibri"/>
                <a:cs typeface="Calibri"/>
                <a:sym typeface="Calibri"/>
              </a:defRPr>
            </a:lvl1pPr>
            <a:lvl2pPr marL="0" indent="457200" algn="ctr" defTabSz="1828800">
              <a:spcBef>
                <a:spcPts val="2000"/>
              </a:spcBef>
              <a:buSzTx/>
              <a:buNone/>
              <a:defRPr>
                <a:latin typeface="Calibri"/>
                <a:ea typeface="Calibri"/>
                <a:cs typeface="Calibri"/>
                <a:sym typeface="Calibri"/>
              </a:defRPr>
            </a:lvl2pPr>
            <a:lvl3pPr marL="0" indent="914400" algn="ctr" defTabSz="1828800">
              <a:spcBef>
                <a:spcPts val="2000"/>
              </a:spcBef>
              <a:buSzTx/>
              <a:buNone/>
              <a:defRPr>
                <a:latin typeface="Calibri"/>
                <a:ea typeface="Calibri"/>
                <a:cs typeface="Calibri"/>
                <a:sym typeface="Calibri"/>
              </a:defRPr>
            </a:lvl3pPr>
            <a:lvl4pPr marL="0" indent="1371600" algn="ctr" defTabSz="1828800">
              <a:spcBef>
                <a:spcPts val="2000"/>
              </a:spcBef>
              <a:buSzTx/>
              <a:buNone/>
              <a:defRPr>
                <a:latin typeface="Calibri"/>
                <a:ea typeface="Calibri"/>
                <a:cs typeface="Calibri"/>
                <a:sym typeface="Calibri"/>
              </a:defRPr>
            </a:lvl4pPr>
            <a:lvl5pPr marL="0" indent="1828800" algn="ctr" defTabSz="1828800">
              <a:spcBef>
                <a:spcPts val="2000"/>
              </a:spcBef>
              <a:buSzTx/>
              <a:buNone/>
              <a:defRPr>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xfrm>
            <a:off x="22203052" y="12835870"/>
            <a:ext cx="504548"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t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4.xml"/><Relationship Id="rId5" Type="http://schemas.openxmlformats.org/officeDocument/2006/relationships/image" Target="../media/image10.tif"/><Relationship Id="rId4" Type="http://schemas.openxmlformats.org/officeDocument/2006/relationships/image" Target="../media/image9.t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4CEECA-7DA9-44F0-8B22-2086EE77DCB1}"/>
              </a:ext>
            </a:extLst>
          </p:cNvPr>
          <p:cNvSpPr>
            <a:spLocks noGrp="1"/>
          </p:cNvSpPr>
          <p:nvPr>
            <p:ph type="body" sz="quarter" idx="21"/>
          </p:nvPr>
        </p:nvSpPr>
        <p:spPr/>
        <p:txBody>
          <a:bodyPr>
            <a:normAutofit lnSpcReduction="10000"/>
          </a:bodyPr>
          <a:lstStyle/>
          <a:p>
            <a:r>
              <a:rPr lang="en-GB" dirty="0"/>
              <a:t>Dr Amy Moran </a:t>
            </a:r>
          </a:p>
        </p:txBody>
      </p:sp>
      <p:sp>
        <p:nvSpPr>
          <p:cNvPr id="3" name="Title 2">
            <a:extLst>
              <a:ext uri="{FF2B5EF4-FFF2-40B4-BE49-F238E27FC236}">
                <a16:creationId xmlns:a16="http://schemas.microsoft.com/office/drawing/2014/main" id="{35AD10C2-DECB-4E1C-BA64-804D0F764190}"/>
              </a:ext>
            </a:extLst>
          </p:cNvPr>
          <p:cNvSpPr>
            <a:spLocks noGrp="1"/>
          </p:cNvSpPr>
          <p:nvPr>
            <p:ph type="title"/>
          </p:nvPr>
        </p:nvSpPr>
        <p:spPr/>
        <p:txBody>
          <a:bodyPr/>
          <a:lstStyle/>
          <a:p>
            <a:r>
              <a:rPr lang="en-GB" dirty="0"/>
              <a:t>Asthma</a:t>
            </a:r>
          </a:p>
        </p:txBody>
      </p:sp>
      <p:sp>
        <p:nvSpPr>
          <p:cNvPr id="4" name="Text Placeholder 3">
            <a:extLst>
              <a:ext uri="{FF2B5EF4-FFF2-40B4-BE49-F238E27FC236}">
                <a16:creationId xmlns:a16="http://schemas.microsoft.com/office/drawing/2014/main" id="{B23D25F8-50B4-4D0D-8594-0DB23B2CC3C9}"/>
              </a:ext>
            </a:extLst>
          </p:cNvPr>
          <p:cNvSpPr>
            <a:spLocks noGrp="1"/>
          </p:cNvSpPr>
          <p:nvPr>
            <p:ph type="body" sz="quarter" idx="1"/>
          </p:nvPr>
        </p:nvSpPr>
        <p:spPr/>
        <p:txBody>
          <a:bodyPr/>
          <a:lstStyle/>
          <a:p>
            <a:endParaRPr lang="en-GB"/>
          </a:p>
        </p:txBody>
      </p:sp>
    </p:spTree>
    <p:extLst>
      <p:ext uri="{BB962C8B-B14F-4D97-AF65-F5344CB8AC3E}">
        <p14:creationId xmlns:p14="http://schemas.microsoft.com/office/powerpoint/2010/main" val="300169877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Late onset wheeze"/>
          <p:cNvSpPr txBox="1">
            <a:spLocks noGrp="1"/>
          </p:cNvSpPr>
          <p:nvPr>
            <p:ph type="title"/>
          </p:nvPr>
        </p:nvSpPr>
        <p:spPr>
          <a:prstGeom prst="rect">
            <a:avLst/>
          </a:prstGeom>
        </p:spPr>
        <p:txBody>
          <a:bodyPr/>
          <a:lstStyle/>
          <a:p>
            <a:r>
              <a:t>Late onset wheeze</a:t>
            </a:r>
          </a:p>
        </p:txBody>
      </p:sp>
      <p:sp>
        <p:nvSpPr>
          <p:cNvPr id="211" name="Slide Subtitle"/>
          <p:cNvSpPr txBox="1">
            <a:spLocks noGrp="1"/>
          </p:cNvSpPr>
          <p:nvPr>
            <p:ph type="body" idx="21"/>
          </p:nvPr>
        </p:nvSpPr>
        <p:spPr>
          <a:prstGeom prst="rect">
            <a:avLst/>
          </a:prstGeom>
        </p:spPr>
        <p:txBody>
          <a:bodyPr/>
          <a:lstStyle/>
          <a:p>
            <a:endParaRPr/>
          </a:p>
        </p:txBody>
      </p:sp>
      <p:sp>
        <p:nvSpPr>
          <p:cNvPr id="212" name="atopic…"/>
          <p:cNvSpPr txBox="1">
            <a:spLocks noGrp="1"/>
          </p:cNvSpPr>
          <p:nvPr>
            <p:ph type="body" idx="1"/>
          </p:nvPr>
        </p:nvSpPr>
        <p:spPr>
          <a:prstGeom prst="rect">
            <a:avLst/>
          </a:prstGeom>
        </p:spPr>
        <p:txBody>
          <a:bodyPr/>
          <a:lstStyle/>
          <a:p>
            <a:r>
              <a:t>atopic</a:t>
            </a:r>
          </a:p>
          <a:p>
            <a:r>
              <a:t>smoke exposure</a:t>
            </a:r>
          </a:p>
          <a:p>
            <a:r>
              <a:t>persist &gt;6yrs</a:t>
            </a:r>
          </a:p>
        </p:txBody>
      </p:sp>
      <p:pic>
        <p:nvPicPr>
          <p:cNvPr id="213" name="Image" descr="Image"/>
          <p:cNvPicPr>
            <a:picLocks noChangeAspect="1"/>
          </p:cNvPicPr>
          <p:nvPr/>
        </p:nvPicPr>
        <p:blipFill>
          <a:blip r:embed="rId2"/>
          <a:stretch>
            <a:fillRect/>
          </a:stretch>
        </p:blipFill>
        <p:spPr>
          <a:xfrm>
            <a:off x="9191900" y="3911546"/>
            <a:ext cx="12062185" cy="778559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rolonged early wheezers"/>
          <p:cNvSpPr txBox="1">
            <a:spLocks noGrp="1"/>
          </p:cNvSpPr>
          <p:nvPr>
            <p:ph type="title"/>
          </p:nvPr>
        </p:nvSpPr>
        <p:spPr>
          <a:prstGeom prst="rect">
            <a:avLst/>
          </a:prstGeom>
        </p:spPr>
        <p:txBody>
          <a:bodyPr/>
          <a:lstStyle/>
          <a:p>
            <a:r>
              <a:t>Prolonged early wheezers</a:t>
            </a:r>
          </a:p>
        </p:txBody>
      </p:sp>
      <p:sp>
        <p:nvSpPr>
          <p:cNvPr id="216" name="Slide Subtitle"/>
          <p:cNvSpPr txBox="1">
            <a:spLocks noGrp="1"/>
          </p:cNvSpPr>
          <p:nvPr>
            <p:ph type="body" idx="21"/>
          </p:nvPr>
        </p:nvSpPr>
        <p:spPr>
          <a:prstGeom prst="rect">
            <a:avLst/>
          </a:prstGeom>
        </p:spPr>
        <p:txBody>
          <a:bodyPr/>
          <a:lstStyle/>
          <a:p>
            <a:endParaRPr/>
          </a:p>
        </p:txBody>
      </p:sp>
      <p:sp>
        <p:nvSpPr>
          <p:cNvPr id="217" name="Non atopic - episodic viral wheeze…"/>
          <p:cNvSpPr txBox="1">
            <a:spLocks noGrp="1"/>
          </p:cNvSpPr>
          <p:nvPr>
            <p:ph type="body" sz="half" idx="1"/>
          </p:nvPr>
        </p:nvSpPr>
        <p:spPr>
          <a:xfrm>
            <a:off x="1206500" y="4248504"/>
            <a:ext cx="8234341" cy="8256011"/>
          </a:xfrm>
          <a:prstGeom prst="rect">
            <a:avLst/>
          </a:prstGeom>
        </p:spPr>
        <p:txBody>
          <a:bodyPr/>
          <a:lstStyle/>
          <a:p>
            <a:pPr marL="524255" indent="-524255" defTabSz="2096971">
              <a:spcBef>
                <a:spcPts val="3800"/>
              </a:spcBef>
              <a:defRPr sz="4128"/>
            </a:pPr>
            <a:endParaRPr/>
          </a:p>
          <a:p>
            <a:pPr marL="524255" indent="-524255" defTabSz="2096971">
              <a:spcBef>
                <a:spcPts val="3800"/>
              </a:spcBef>
              <a:defRPr sz="4128"/>
            </a:pPr>
            <a:r>
              <a:t>Non atopic - episodic viral wheeze</a:t>
            </a:r>
          </a:p>
          <a:p>
            <a:pPr marL="524255" indent="-524255" defTabSz="2096971">
              <a:spcBef>
                <a:spcPts val="3800"/>
              </a:spcBef>
              <a:defRPr sz="4128"/>
            </a:pPr>
            <a:endParaRPr/>
          </a:p>
          <a:p>
            <a:pPr marL="524255" indent="-524255" defTabSz="2096971">
              <a:spcBef>
                <a:spcPts val="3800"/>
              </a:spcBef>
              <a:defRPr sz="4128"/>
            </a:pPr>
            <a:r>
              <a:t>Persistent disease</a:t>
            </a:r>
          </a:p>
          <a:p>
            <a:pPr marL="1048511" lvl="1" indent="-524255" defTabSz="2096971">
              <a:spcBef>
                <a:spcPts val="3800"/>
              </a:spcBef>
              <a:defRPr sz="4128"/>
            </a:pPr>
            <a:r>
              <a:t>&gt;2 days/week, 1-2 nights/months, limits normal activities</a:t>
            </a:r>
          </a:p>
          <a:p>
            <a:pPr marL="1048511" lvl="1" indent="-524255" defTabSz="2096971">
              <a:spcBef>
                <a:spcPts val="3800"/>
              </a:spcBef>
              <a:defRPr sz="4128"/>
            </a:pPr>
            <a:r>
              <a:t>+/- more severe wheeze exacerbations</a:t>
            </a:r>
          </a:p>
        </p:txBody>
      </p:sp>
      <p:pic>
        <p:nvPicPr>
          <p:cNvPr id="218" name="Image" descr="Image"/>
          <p:cNvPicPr>
            <a:picLocks noChangeAspect="1"/>
          </p:cNvPicPr>
          <p:nvPr/>
        </p:nvPicPr>
        <p:blipFill>
          <a:blip r:embed="rId2"/>
          <a:stretch>
            <a:fillRect/>
          </a:stretch>
        </p:blipFill>
        <p:spPr>
          <a:xfrm>
            <a:off x="10920116" y="3966410"/>
            <a:ext cx="12062185" cy="778559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Intermediate"/>
          <p:cNvSpPr txBox="1">
            <a:spLocks noGrp="1"/>
          </p:cNvSpPr>
          <p:nvPr>
            <p:ph type="title"/>
          </p:nvPr>
        </p:nvSpPr>
        <p:spPr>
          <a:prstGeom prst="rect">
            <a:avLst/>
          </a:prstGeom>
        </p:spPr>
        <p:txBody>
          <a:bodyPr/>
          <a:lstStyle/>
          <a:p>
            <a:r>
              <a:t>Intermediate</a:t>
            </a:r>
          </a:p>
        </p:txBody>
      </p:sp>
      <p:sp>
        <p:nvSpPr>
          <p:cNvPr id="221" name="Slide Subtitle"/>
          <p:cNvSpPr txBox="1">
            <a:spLocks noGrp="1"/>
          </p:cNvSpPr>
          <p:nvPr>
            <p:ph type="body" idx="21"/>
          </p:nvPr>
        </p:nvSpPr>
        <p:spPr>
          <a:prstGeom prst="rect">
            <a:avLst/>
          </a:prstGeom>
        </p:spPr>
        <p:txBody>
          <a:bodyPr/>
          <a:lstStyle/>
          <a:p>
            <a:endParaRPr/>
          </a:p>
        </p:txBody>
      </p:sp>
      <p:sp>
        <p:nvSpPr>
          <p:cNvPr id="222" name="18-42 months persist into later child…"/>
          <p:cNvSpPr txBox="1">
            <a:spLocks noGrp="1"/>
          </p:cNvSpPr>
          <p:nvPr>
            <p:ph type="body" sz="half" idx="1"/>
          </p:nvPr>
        </p:nvSpPr>
        <p:spPr>
          <a:xfrm>
            <a:off x="1206500" y="4248504"/>
            <a:ext cx="7670488" cy="9473126"/>
          </a:xfrm>
          <a:prstGeom prst="rect">
            <a:avLst/>
          </a:prstGeom>
        </p:spPr>
        <p:txBody>
          <a:bodyPr/>
          <a:lstStyle/>
          <a:p>
            <a:pPr marL="560831" indent="-560831" defTabSz="2243271">
              <a:spcBef>
                <a:spcPts val="4100"/>
              </a:spcBef>
              <a:defRPr sz="4416"/>
            </a:pPr>
            <a:r>
              <a:t>18-42 months persist into later child</a:t>
            </a:r>
          </a:p>
          <a:p>
            <a:pPr marL="560831" indent="-560831" defTabSz="2243271">
              <a:spcBef>
                <a:spcPts val="4100"/>
              </a:spcBef>
              <a:defRPr sz="4416"/>
            </a:pPr>
            <a:r>
              <a:t>recurrent flares of wheeze but healthy in between with minimal day to day symptoms</a:t>
            </a:r>
          </a:p>
          <a:p>
            <a:pPr marL="560831" indent="-560831" defTabSz="2243271">
              <a:spcBef>
                <a:spcPts val="4100"/>
              </a:spcBef>
              <a:defRPr sz="4416"/>
            </a:pPr>
            <a:r>
              <a:t>frequent ED visits</a:t>
            </a:r>
          </a:p>
          <a:p>
            <a:pPr marL="560831" indent="-560831" defTabSz="2243271">
              <a:spcBef>
                <a:spcPts val="4100"/>
              </a:spcBef>
              <a:defRPr sz="4416"/>
            </a:pPr>
            <a:r>
              <a:t>atopy</a:t>
            </a:r>
          </a:p>
          <a:p>
            <a:pPr marL="560831" indent="-560831" defTabSz="2243271">
              <a:spcBef>
                <a:spcPts val="4100"/>
              </a:spcBef>
              <a:defRPr sz="4416"/>
            </a:pPr>
            <a:r>
              <a:t>allergic sensitisation</a:t>
            </a:r>
          </a:p>
          <a:p>
            <a:pPr marL="560831" indent="-560831" defTabSz="2243271">
              <a:spcBef>
                <a:spcPts val="4100"/>
              </a:spcBef>
              <a:defRPr sz="4416"/>
            </a:pPr>
            <a:r>
              <a:t>more at risk of developing asthma</a:t>
            </a:r>
          </a:p>
        </p:txBody>
      </p:sp>
      <p:pic>
        <p:nvPicPr>
          <p:cNvPr id="223" name="Image" descr="Image"/>
          <p:cNvPicPr>
            <a:picLocks noChangeAspect="1"/>
          </p:cNvPicPr>
          <p:nvPr/>
        </p:nvPicPr>
        <p:blipFill>
          <a:blip r:embed="rId3"/>
          <a:stretch>
            <a:fillRect/>
          </a:stretch>
        </p:blipFill>
        <p:spPr>
          <a:xfrm>
            <a:off x="9301628" y="3664658"/>
            <a:ext cx="12062185" cy="778559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892D32-90DB-4B1E-B128-CD2EBD66AD66}"/>
              </a:ext>
            </a:extLst>
          </p:cNvPr>
          <p:cNvSpPr>
            <a:spLocks noGrp="1"/>
          </p:cNvSpPr>
          <p:nvPr>
            <p:ph type="title"/>
          </p:nvPr>
        </p:nvSpPr>
        <p:spPr/>
        <p:txBody>
          <a:bodyPr/>
          <a:lstStyle/>
          <a:p>
            <a:endParaRPr lang="en-GB"/>
          </a:p>
        </p:txBody>
      </p:sp>
      <p:sp>
        <p:nvSpPr>
          <p:cNvPr id="8" name="Text Placeholder 7">
            <a:extLst>
              <a:ext uri="{FF2B5EF4-FFF2-40B4-BE49-F238E27FC236}">
                <a16:creationId xmlns:a16="http://schemas.microsoft.com/office/drawing/2014/main" id="{62D6459E-93F4-422D-BE67-E3A25F760A84}"/>
              </a:ext>
            </a:extLst>
          </p:cNvPr>
          <p:cNvSpPr>
            <a:spLocks noGrp="1"/>
          </p:cNvSpPr>
          <p:nvPr>
            <p:ph type="body" sz="quarter" idx="21"/>
          </p:nvPr>
        </p:nvSpPr>
        <p:spPr/>
        <p:txBody>
          <a:bodyPr/>
          <a:lstStyle/>
          <a:p>
            <a:endParaRPr lang="en-GB"/>
          </a:p>
        </p:txBody>
      </p:sp>
      <p:sp>
        <p:nvSpPr>
          <p:cNvPr id="7" name="Text Placeholder 6">
            <a:extLst>
              <a:ext uri="{FF2B5EF4-FFF2-40B4-BE49-F238E27FC236}">
                <a16:creationId xmlns:a16="http://schemas.microsoft.com/office/drawing/2014/main" id="{29356D2E-F6DD-43FB-8873-63AA1DF341F0}"/>
              </a:ext>
            </a:extLst>
          </p:cNvPr>
          <p:cNvSpPr>
            <a:spLocks noGrp="1"/>
          </p:cNvSpPr>
          <p:nvPr>
            <p:ph type="body" idx="1"/>
          </p:nvPr>
        </p:nvSpPr>
        <p:spPr/>
        <p:txBody>
          <a:bodyPr/>
          <a:lstStyle/>
          <a:p>
            <a:r>
              <a:rPr lang="en-GB" dirty="0"/>
              <a:t>Phenotypes can help determine risk </a:t>
            </a:r>
          </a:p>
          <a:p>
            <a:r>
              <a:rPr lang="en-GB" dirty="0"/>
              <a:t>Difficult to place a child in one at a specific point in time</a:t>
            </a:r>
          </a:p>
          <a:p>
            <a:r>
              <a:rPr lang="en-GB" dirty="0"/>
              <a:t>Symptoms can change</a:t>
            </a:r>
          </a:p>
          <a:p>
            <a:r>
              <a:rPr lang="en-GB" dirty="0"/>
              <a:t>Overlap between groups</a:t>
            </a:r>
          </a:p>
          <a:p>
            <a:r>
              <a:rPr lang="en-GB" dirty="0"/>
              <a:t>Not all respond the same</a:t>
            </a:r>
          </a:p>
        </p:txBody>
      </p:sp>
    </p:spTree>
    <p:extLst>
      <p:ext uri="{BB962C8B-B14F-4D97-AF65-F5344CB8AC3E}">
        <p14:creationId xmlns:p14="http://schemas.microsoft.com/office/powerpoint/2010/main" val="16309828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prstGeom prst="rect">
            <a:avLst/>
          </a:prstGeom>
        </p:spPr>
        <p:txBody>
          <a:bodyPr/>
          <a:lstStyle/>
          <a:p>
            <a:r>
              <a:t>What’s going on in the lungs?</a:t>
            </a:r>
          </a:p>
        </p:txBody>
      </p:sp>
      <p:graphicFrame>
        <p:nvGraphicFramePr>
          <p:cNvPr id="228" name="Table 4"/>
          <p:cNvGraphicFramePr/>
          <p:nvPr/>
        </p:nvGraphicFramePr>
        <p:xfrm>
          <a:off x="1676400" y="3651250"/>
          <a:ext cx="19169844" cy="7031414"/>
        </p:xfrm>
        <a:graphic>
          <a:graphicData uri="http://schemas.openxmlformats.org/drawingml/2006/table">
            <a:tbl>
              <a:tblPr firstRow="1" bandRow="1">
                <a:tableStyleId>{4C3C2611-4C71-4FC5-86AE-919BDF0F9419}</a:tableStyleId>
              </a:tblPr>
              <a:tblGrid>
                <a:gridCol w="4792461">
                  <a:extLst>
                    <a:ext uri="{9D8B030D-6E8A-4147-A177-3AD203B41FA5}">
                      <a16:colId xmlns:a16="http://schemas.microsoft.com/office/drawing/2014/main" val="20000"/>
                    </a:ext>
                  </a:extLst>
                </a:gridCol>
                <a:gridCol w="4792461">
                  <a:extLst>
                    <a:ext uri="{9D8B030D-6E8A-4147-A177-3AD203B41FA5}">
                      <a16:colId xmlns:a16="http://schemas.microsoft.com/office/drawing/2014/main" val="20001"/>
                    </a:ext>
                  </a:extLst>
                </a:gridCol>
                <a:gridCol w="4792461">
                  <a:extLst>
                    <a:ext uri="{9D8B030D-6E8A-4147-A177-3AD203B41FA5}">
                      <a16:colId xmlns:a16="http://schemas.microsoft.com/office/drawing/2014/main" val="20002"/>
                    </a:ext>
                  </a:extLst>
                </a:gridCol>
                <a:gridCol w="4792461">
                  <a:extLst>
                    <a:ext uri="{9D8B030D-6E8A-4147-A177-3AD203B41FA5}">
                      <a16:colId xmlns:a16="http://schemas.microsoft.com/office/drawing/2014/main" val="20003"/>
                    </a:ext>
                  </a:extLst>
                </a:gridCol>
              </a:tblGrid>
              <a:tr h="2276534">
                <a:tc>
                  <a:txBody>
                    <a:bodyPr/>
                    <a:lstStyle/>
                    <a:p>
                      <a:pPr algn="l" defTabSz="1828800">
                        <a:defRPr b="0"/>
                      </a:pPr>
                      <a:r>
                        <a:rPr sz="3600" b="1">
                          <a:solidFill>
                            <a:srgbClr val="FFFFFF"/>
                          </a:solidFill>
                          <a:latin typeface="Calibri"/>
                          <a:ea typeface="Calibri"/>
                          <a:cs typeface="Calibri"/>
                          <a:sym typeface="Calibri"/>
                        </a:rPr>
                        <a:t>Atopic, high use ICS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tc>
                  <a:txBody>
                    <a:bodyPr/>
                    <a:lstStyle/>
                    <a:p>
                      <a:pPr algn="l" defTabSz="1828800">
                        <a:defRPr b="0"/>
                      </a:pPr>
                      <a:r>
                        <a:rPr sz="3600" b="1">
                          <a:solidFill>
                            <a:srgbClr val="FFFFFF"/>
                          </a:solidFill>
                          <a:latin typeface="Calibri"/>
                          <a:ea typeface="Calibri"/>
                          <a:cs typeface="Calibri"/>
                          <a:sym typeface="Calibri"/>
                        </a:rPr>
                        <a:t>Non atopic with low infection rate, high use ICS</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tc>
                  <a:txBody>
                    <a:bodyPr/>
                    <a:lstStyle/>
                    <a:p>
                      <a:pPr algn="l" defTabSz="1828800">
                        <a:defRPr b="0"/>
                      </a:pPr>
                      <a:r>
                        <a:rPr sz="3600" b="1">
                          <a:solidFill>
                            <a:srgbClr val="FFFFFF"/>
                          </a:solidFill>
                          <a:latin typeface="Calibri"/>
                          <a:ea typeface="Calibri"/>
                          <a:cs typeface="Calibri"/>
                          <a:sym typeface="Calibri"/>
                        </a:rPr>
                        <a:t>Non atopic, high infection rate</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tc>
                  <a:txBody>
                    <a:bodyPr/>
                    <a:lstStyle/>
                    <a:p>
                      <a:pPr algn="l" defTabSz="1828800">
                        <a:defRPr sz="3600">
                          <a:solidFill>
                            <a:srgbClr val="FFFFFF"/>
                          </a:solidFill>
                          <a:latin typeface="Calibri"/>
                          <a:ea typeface="Calibri"/>
                          <a:cs typeface="Calibri"/>
                          <a:sym typeface="Calibri"/>
                        </a:defRPr>
                      </a:pPr>
                      <a:r>
                        <a:t>Non atopic, low infection rate, no ICS (control)</a:t>
                      </a:r>
                    </a:p>
                  </a:txBody>
                  <a:tcPr marL="45720" marR="45720" horzOverflow="overflow">
                    <a:lnL w="25400">
                      <a:solidFill>
                        <a:srgbClr val="FFFFFF"/>
                      </a:solidFill>
                    </a:lnL>
                    <a:lnR w="25400">
                      <a:solidFill>
                        <a:srgbClr val="FFFFFF"/>
                      </a:solidFill>
                    </a:lnR>
                    <a:lnT w="25400">
                      <a:solidFill>
                        <a:srgbClr val="FFFFFF"/>
                      </a:solidFill>
                    </a:lnT>
                    <a:lnB w="76200">
                      <a:solidFill>
                        <a:srgbClr val="FFFFFF"/>
                      </a:solidFill>
                    </a:lnB>
                    <a:solidFill>
                      <a:srgbClr val="4472C4"/>
                    </a:solidFill>
                  </a:tcPr>
                </a:tc>
                <a:extLst>
                  <a:ext uri="{0D108BD9-81ED-4DB2-BD59-A6C34878D82A}">
                    <a16:rowId xmlns:a16="http://schemas.microsoft.com/office/drawing/2014/main" val="10000"/>
                  </a:ext>
                </a:extLst>
              </a:tr>
              <a:tr h="1158934">
                <a:tc>
                  <a:txBody>
                    <a:bodyPr/>
                    <a:lstStyle/>
                    <a:p>
                      <a:pPr algn="l" defTabSz="1828800"/>
                      <a:r>
                        <a:rPr sz="3600">
                          <a:latin typeface="Calibri"/>
                          <a:ea typeface="Calibri"/>
                          <a:cs typeface="Calibri"/>
                          <a:sym typeface="Calibri"/>
                        </a:rPr>
                        <a:t>Sensitised</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CDD4EA"/>
                    </a:solidFill>
                  </a:tcPr>
                </a:tc>
                <a:tc>
                  <a:txBody>
                    <a:bodyPr/>
                    <a:lstStyle/>
                    <a:p>
                      <a:pPr algn="l" defTabSz="1828800"/>
                      <a:r>
                        <a:rPr sz="3600">
                          <a:latin typeface="Calibri"/>
                          <a:ea typeface="Calibri"/>
                          <a:cs typeface="Calibri"/>
                          <a:sym typeface="Calibri"/>
                        </a:rPr>
                        <a:t>Low BAL neutrophils</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CDD4EA"/>
                    </a:solidFill>
                  </a:tcPr>
                </a:tc>
                <a:tc>
                  <a:txBody>
                    <a:bodyPr/>
                    <a:lstStyle/>
                    <a:p>
                      <a:pPr algn="l" defTabSz="1828800"/>
                      <a:r>
                        <a:rPr sz="3600">
                          <a:latin typeface="Calibri"/>
                          <a:ea typeface="Calibri"/>
                          <a:cs typeface="Calibri"/>
                          <a:sym typeface="Calibri"/>
                        </a:rPr>
                        <a:t>High rates of bacterial &amp; viral infection </a:t>
                      </a: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CDD4EA"/>
                    </a:solidFill>
                  </a:tcPr>
                </a:tc>
                <a:tc>
                  <a:txBody>
                    <a:bodyPr/>
                    <a:lstStyle/>
                    <a:p>
                      <a:pPr algn="l" defTabSz="1828800">
                        <a:defRPr sz="3600">
                          <a:latin typeface="Calibri"/>
                          <a:ea typeface="Calibri"/>
                          <a:cs typeface="Calibri"/>
                          <a:sym typeface="Calibri"/>
                        </a:defRPr>
                      </a:pPr>
                      <a:endParaRPr/>
                    </a:p>
                  </a:txBody>
                  <a:tcPr marL="45720" marR="45720" horzOverflow="overflow">
                    <a:lnL w="25400">
                      <a:solidFill>
                        <a:srgbClr val="FFFFFF"/>
                      </a:solidFill>
                    </a:lnL>
                    <a:lnR w="25400">
                      <a:solidFill>
                        <a:srgbClr val="FFFFFF"/>
                      </a:solidFill>
                    </a:lnR>
                    <a:lnT w="76200">
                      <a:solidFill>
                        <a:srgbClr val="FFFFFF"/>
                      </a:solidFill>
                    </a:lnT>
                    <a:lnB w="25400">
                      <a:solidFill>
                        <a:srgbClr val="FFFFFF"/>
                      </a:solidFill>
                    </a:lnB>
                    <a:solidFill>
                      <a:srgbClr val="CDD4EA"/>
                    </a:solidFill>
                  </a:tcPr>
                </a:tc>
                <a:extLst>
                  <a:ext uri="{0D108BD9-81ED-4DB2-BD59-A6C34878D82A}">
                    <a16:rowId xmlns:a16="http://schemas.microsoft.com/office/drawing/2014/main" val="10001"/>
                  </a:ext>
                </a:extLst>
              </a:tr>
              <a:tr h="1133534">
                <a:tc>
                  <a:txBody>
                    <a:bodyPr/>
                    <a:lstStyle/>
                    <a:p>
                      <a:pPr algn="l" defTabSz="1828800"/>
                      <a:r>
                        <a:rPr sz="3600">
                          <a:latin typeface="Calibri"/>
                          <a:ea typeface="Calibri"/>
                          <a:cs typeface="Calibri"/>
                          <a:sym typeface="Calibri"/>
                        </a:rPr>
                        <a:t>High blood eosinophils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tc>
                  <a:txBody>
                    <a:bodyPr/>
                    <a:lstStyle/>
                    <a:p>
                      <a:pPr algn="l" defTabSz="1828800">
                        <a:defRPr sz="3600">
                          <a:latin typeface="Calibri"/>
                          <a:ea typeface="Calibri"/>
                          <a:cs typeface="Calibri"/>
                          <a:sym typeface="Calibri"/>
                        </a:defRPr>
                      </a:pPr>
                      <a:endParaRP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tc>
                  <a:txBody>
                    <a:bodyPr/>
                    <a:lstStyle/>
                    <a:p>
                      <a:pPr algn="l" defTabSz="1828800"/>
                      <a:r>
                        <a:rPr sz="3600">
                          <a:latin typeface="Calibri"/>
                          <a:ea typeface="Calibri"/>
                          <a:cs typeface="Calibri"/>
                          <a:sym typeface="Calibri"/>
                        </a:rPr>
                        <a:t>Neutrophil predominant BAL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tc>
                  <a:txBody>
                    <a:bodyPr/>
                    <a:lstStyle/>
                    <a:p>
                      <a:pPr algn="l" defTabSz="1828800"/>
                      <a:r>
                        <a:rPr sz="3600">
                          <a:latin typeface="Calibri"/>
                          <a:ea typeface="Calibri"/>
                          <a:cs typeface="Calibri"/>
                          <a:sym typeface="Calibri"/>
                        </a:rPr>
                        <a:t>No atopy</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extLst>
                  <a:ext uri="{0D108BD9-81ED-4DB2-BD59-A6C34878D82A}">
                    <a16:rowId xmlns:a16="http://schemas.microsoft.com/office/drawing/2014/main" val="10002"/>
                  </a:ext>
                </a:extLst>
              </a:tr>
              <a:tr h="1692334">
                <a:tc>
                  <a:txBody>
                    <a:bodyPr/>
                    <a:lstStyle/>
                    <a:p>
                      <a:pPr algn="l" defTabSz="1828800">
                        <a:defRPr sz="3600" i="1">
                          <a:latin typeface="Calibri"/>
                          <a:ea typeface="Calibri"/>
                          <a:cs typeface="Calibri"/>
                          <a:sym typeface="Calibri"/>
                        </a:defRPr>
                      </a:pPr>
                      <a:r>
                        <a:t>Moraxella</a:t>
                      </a:r>
                      <a:r>
                        <a:rPr i="0"/>
                        <a:t> predominant BAL</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CDD4EA"/>
                    </a:solidFill>
                  </a:tcPr>
                </a:tc>
                <a:tc>
                  <a:txBody>
                    <a:bodyPr/>
                    <a:lstStyle/>
                    <a:p>
                      <a:pPr algn="l" defTabSz="1828800">
                        <a:defRPr sz="3600">
                          <a:latin typeface="Calibri"/>
                          <a:ea typeface="Calibri"/>
                          <a:cs typeface="Calibri"/>
                          <a:sym typeface="Calibri"/>
                        </a:defRPr>
                      </a:pPr>
                      <a:endParaRP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CDD4EA"/>
                    </a:solidFill>
                  </a:tcPr>
                </a:tc>
                <a:tc>
                  <a:txBody>
                    <a:bodyPr/>
                    <a:lstStyle/>
                    <a:p>
                      <a:pPr algn="l" defTabSz="1828800"/>
                      <a:r>
                        <a:rPr sz="3600" i="1">
                          <a:latin typeface="Calibri"/>
                          <a:ea typeface="Calibri"/>
                          <a:cs typeface="Calibri"/>
                          <a:sym typeface="Calibri"/>
                        </a:rPr>
                        <a:t>Haemophilus, Streptococcus and Staphylococcus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CDD4EA"/>
                    </a:solidFill>
                  </a:tcPr>
                </a:tc>
                <a:tc>
                  <a:txBody>
                    <a:bodyPr/>
                    <a:lstStyle/>
                    <a:p>
                      <a:pPr algn="l" defTabSz="1828800">
                        <a:defRPr sz="3600">
                          <a:latin typeface="Calibri"/>
                          <a:ea typeface="Calibri"/>
                          <a:cs typeface="Calibri"/>
                          <a:sym typeface="Calibri"/>
                        </a:defRPr>
                      </a:pPr>
                      <a:endParaRP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CDD4EA"/>
                    </a:solidFill>
                  </a:tcPr>
                </a:tc>
                <a:extLst>
                  <a:ext uri="{0D108BD9-81ED-4DB2-BD59-A6C34878D82A}">
                    <a16:rowId xmlns:a16="http://schemas.microsoft.com/office/drawing/2014/main" val="10003"/>
                  </a:ext>
                </a:extLst>
              </a:tr>
              <a:tr h="574734">
                <a:tc>
                  <a:txBody>
                    <a:bodyPr/>
                    <a:lstStyle/>
                    <a:p>
                      <a:pPr algn="l" defTabSz="1828800"/>
                      <a:r>
                        <a:rPr sz="3600">
                          <a:solidFill>
                            <a:srgbClr val="00B050"/>
                          </a:solidFill>
                          <a:latin typeface="Calibri"/>
                          <a:ea typeface="Calibri"/>
                          <a:cs typeface="Calibri"/>
                          <a:sym typeface="Calibri"/>
                        </a:rPr>
                        <a:t>High use of ICS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tc>
                  <a:txBody>
                    <a:bodyPr/>
                    <a:lstStyle/>
                    <a:p>
                      <a:pPr algn="l" defTabSz="1828800"/>
                      <a:r>
                        <a:rPr sz="3600">
                          <a:latin typeface="Calibri"/>
                          <a:ea typeface="Calibri"/>
                          <a:cs typeface="Calibri"/>
                          <a:sym typeface="Calibri"/>
                        </a:rPr>
                        <a:t>Use of ICS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tc>
                  <a:txBody>
                    <a:bodyPr/>
                    <a:lstStyle/>
                    <a:p>
                      <a:pPr algn="l" defTabSz="1828800"/>
                      <a:r>
                        <a:rPr sz="3600">
                          <a:latin typeface="Calibri"/>
                          <a:ea typeface="Calibri"/>
                          <a:cs typeface="Calibri"/>
                          <a:sym typeface="Calibri"/>
                        </a:rPr>
                        <a:t>2/3 used ICS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tc>
                  <a:txBody>
                    <a:bodyPr/>
                    <a:lstStyle/>
                    <a:p>
                      <a:pPr algn="l" defTabSz="1828800"/>
                      <a:r>
                        <a:rPr sz="3600">
                          <a:latin typeface="Calibri"/>
                          <a:ea typeface="Calibri"/>
                          <a:cs typeface="Calibri"/>
                          <a:sym typeface="Calibri"/>
                        </a:rPr>
                        <a:t>No ICS</a:t>
                      </a:r>
                    </a:p>
                  </a:txBody>
                  <a:tcPr marL="45720" marR="45720" horzOverflow="overflow">
                    <a:lnL w="25400">
                      <a:solidFill>
                        <a:srgbClr val="FFFFFF"/>
                      </a:solidFill>
                    </a:lnL>
                    <a:lnR w="25400">
                      <a:solidFill>
                        <a:srgbClr val="FFFFFF"/>
                      </a:solidFill>
                    </a:lnR>
                    <a:lnT w="25400">
                      <a:solidFill>
                        <a:srgbClr val="FFFFFF"/>
                      </a:solidFill>
                    </a:lnT>
                    <a:lnB w="25400">
                      <a:solidFill>
                        <a:srgbClr val="FFFFFF"/>
                      </a:solidFill>
                    </a:lnB>
                    <a:solidFill>
                      <a:srgbClr val="E8EBF5"/>
                    </a:solidFill>
                  </a:tcPr>
                </a:tc>
                <a:extLst>
                  <a:ext uri="{0D108BD9-81ED-4DB2-BD59-A6C34878D82A}">
                    <a16:rowId xmlns:a16="http://schemas.microsoft.com/office/drawing/2014/main" val="10004"/>
                  </a:ext>
                </a:extLst>
              </a:tr>
            </a:tbl>
          </a:graphicData>
        </a:graphic>
      </p:graphicFrame>
      <p:sp>
        <p:nvSpPr>
          <p:cNvPr id="229" name="TextBox 5"/>
          <p:cNvSpPr txBox="1"/>
          <p:nvPr/>
        </p:nvSpPr>
        <p:spPr>
          <a:xfrm>
            <a:off x="14637949" y="12247085"/>
            <a:ext cx="8659117" cy="640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a:solidFill>
                  <a:srgbClr val="000000"/>
                </a:solidFill>
                <a:latin typeface="Calibri"/>
                <a:ea typeface="Calibri"/>
                <a:cs typeface="Calibri"/>
                <a:sym typeface="Calibri"/>
              </a:defRPr>
            </a:lvl1pPr>
          </a:lstStyle>
          <a:p>
            <a:r>
              <a:t>Robinson et al 2020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ontent Placeholder 2"/>
          <p:cNvSpPr txBox="1">
            <a:spLocks noGrp="1"/>
          </p:cNvSpPr>
          <p:nvPr>
            <p:ph type="body" idx="1"/>
          </p:nvPr>
        </p:nvSpPr>
        <p:spPr>
          <a:xfrm>
            <a:off x="1354015" y="1107831"/>
            <a:ext cx="21353585" cy="11246095"/>
          </a:xfrm>
          <a:prstGeom prst="rect">
            <a:avLst/>
          </a:prstGeom>
        </p:spPr>
        <p:txBody>
          <a:bodyPr>
            <a:normAutofit/>
          </a:bodyPr>
          <a:lstStyle/>
          <a:p>
            <a:r>
              <a:rPr dirty="0"/>
              <a:t>R</a:t>
            </a:r>
            <a:r>
              <a:rPr lang="en-GB" dirty="0" err="1"/>
              <a:t>ecurrent</a:t>
            </a:r>
            <a:r>
              <a:rPr lang="en-GB" dirty="0"/>
              <a:t> Severe Wheeze </a:t>
            </a:r>
            <a:r>
              <a:rPr dirty="0"/>
              <a:t>– median 6 </a:t>
            </a:r>
            <a:r>
              <a:rPr dirty="0" err="1"/>
              <a:t>hospitalisations</a:t>
            </a:r>
            <a:r>
              <a:rPr dirty="0"/>
              <a:t> &amp; 4 steroid courses</a:t>
            </a:r>
          </a:p>
          <a:p>
            <a:r>
              <a:rPr dirty="0"/>
              <a:t>More rhinovirus in RSW group</a:t>
            </a:r>
          </a:p>
          <a:p>
            <a:pPr>
              <a:defRPr>
                <a:solidFill>
                  <a:srgbClr val="00B050"/>
                </a:solidFill>
              </a:defRPr>
            </a:pPr>
            <a:r>
              <a:rPr dirty="0"/>
              <a:t>Majority of children with RSW are non atopic, neutrophilic, steroid-refractory </a:t>
            </a:r>
          </a:p>
          <a:p>
            <a:r>
              <a:rPr dirty="0"/>
              <a:t>M</a:t>
            </a:r>
            <a:r>
              <a:rPr lang="en-GB" dirty="0" err="1"/>
              <a:t>ulti</a:t>
            </a:r>
            <a:r>
              <a:rPr lang="en-GB" dirty="0"/>
              <a:t>-trigger wheeze</a:t>
            </a:r>
            <a:r>
              <a:rPr dirty="0"/>
              <a:t> and E</a:t>
            </a:r>
            <a:r>
              <a:rPr lang="en-GB" dirty="0" err="1"/>
              <a:t>pisodic</a:t>
            </a:r>
            <a:r>
              <a:rPr lang="en-GB" dirty="0"/>
              <a:t> viral wheeze</a:t>
            </a:r>
            <a:r>
              <a:rPr dirty="0"/>
              <a:t> did not have differing airway pathology</a:t>
            </a:r>
          </a:p>
          <a:p>
            <a:r>
              <a:rPr dirty="0"/>
              <a:t>1/3 of MTW and EVW were </a:t>
            </a:r>
            <a:r>
              <a:rPr dirty="0" err="1"/>
              <a:t>sensitised</a:t>
            </a:r>
            <a:endParaRPr dirty="0"/>
          </a:p>
          <a:p>
            <a:pPr>
              <a:defRPr>
                <a:solidFill>
                  <a:srgbClr val="00B050"/>
                </a:solidFill>
              </a:defRPr>
            </a:pPr>
            <a:r>
              <a:rPr dirty="0"/>
              <a:t>More likely to have parents as smoker in MTW group</a:t>
            </a:r>
            <a:endParaRPr lang="en-GB" dirty="0"/>
          </a:p>
          <a:p>
            <a:pPr>
              <a:defRPr>
                <a:solidFill>
                  <a:srgbClr val="00B050"/>
                </a:solidFill>
              </a:defRPr>
            </a:pPr>
            <a:r>
              <a:rPr lang="en-GB" dirty="0">
                <a:solidFill>
                  <a:schemeClr val="bg2">
                    <a:lumMod val="10000"/>
                  </a:schemeClr>
                </a:solidFill>
              </a:rPr>
              <a:t>Subgroup of individuals susceptible to specific pathogens e.g. Moraxella = chronic infection &amp; neutrophilia not resolving with ICS</a:t>
            </a:r>
          </a:p>
          <a:p>
            <a:pPr>
              <a:defRPr>
                <a:solidFill>
                  <a:srgbClr val="00B050"/>
                </a:solidFill>
              </a:defRPr>
            </a:pPr>
            <a:r>
              <a:rPr lang="en-GB" dirty="0">
                <a:solidFill>
                  <a:schemeClr val="bg2">
                    <a:lumMod val="10000"/>
                  </a:schemeClr>
                </a:solidFill>
              </a:rPr>
              <a:t>Early life bacterial colonisation may be primary driver of wheeze</a:t>
            </a:r>
          </a:p>
          <a:p>
            <a:pPr>
              <a:defRPr>
                <a:solidFill>
                  <a:srgbClr val="00B050"/>
                </a:solidFill>
              </a:defRPr>
            </a:pP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le 3"/>
          <p:cNvSpPr txBox="1">
            <a:spLocks noGrp="1"/>
          </p:cNvSpPr>
          <p:nvPr>
            <p:ph type="title"/>
          </p:nvPr>
        </p:nvSpPr>
        <p:spPr>
          <a:xfrm>
            <a:off x="2766646" y="3686663"/>
            <a:ext cx="18288000" cy="4775201"/>
          </a:xfrm>
          <a:prstGeom prst="rect">
            <a:avLst/>
          </a:prstGeom>
        </p:spPr>
        <p:txBody>
          <a:bodyPr>
            <a:normAutofit fontScale="90000"/>
          </a:bodyPr>
          <a:lstStyle/>
          <a:p>
            <a:pPr defTabSz="1700783">
              <a:defRPr sz="5208"/>
            </a:pPr>
            <a:r>
              <a:rPr dirty="0"/>
              <a:t>Phenotypes aren’t that useful for predicting treatment response</a:t>
            </a:r>
            <a:br>
              <a:rPr lang="en-GB" dirty="0"/>
            </a:br>
            <a:br>
              <a:rPr lang="en-GB" dirty="0"/>
            </a:br>
            <a:r>
              <a:rPr lang="en-GB" dirty="0"/>
              <a:t>Symptoms change with time</a:t>
            </a:r>
            <a:endParaRPr dirty="0"/>
          </a:p>
          <a:p>
            <a:pPr defTabSz="1700783">
              <a:defRPr sz="5208">
                <a:solidFill>
                  <a:srgbClr val="00B050"/>
                </a:solidFill>
              </a:defRPr>
            </a:pPr>
            <a:endParaRPr dirty="0"/>
          </a:p>
          <a:p>
            <a:pPr defTabSz="1700783">
              <a:defRPr sz="5208">
                <a:solidFill>
                  <a:srgbClr val="00B050"/>
                </a:solidFill>
              </a:defRPr>
            </a:pPr>
            <a:r>
              <a:rPr dirty="0"/>
              <a:t>Clinically it can be hard to tell what is going on at the lower airways</a:t>
            </a:r>
          </a:p>
          <a:p>
            <a:pPr defTabSz="1700783">
              <a:defRPr sz="5208">
                <a:solidFill>
                  <a:srgbClr val="00B050"/>
                </a:solidFill>
              </a:defRPr>
            </a:pPr>
            <a:br>
              <a:rPr dirty="0"/>
            </a:br>
            <a:r>
              <a:rPr dirty="0">
                <a:solidFill>
                  <a:srgbClr val="000000"/>
                </a:solidFill>
              </a:rPr>
              <a:t>No </a:t>
            </a:r>
            <a:r>
              <a:rPr dirty="0" err="1">
                <a:solidFill>
                  <a:srgbClr val="000000"/>
                </a:solidFill>
              </a:rPr>
              <a:t>personalised</a:t>
            </a:r>
            <a:r>
              <a:rPr dirty="0">
                <a:solidFill>
                  <a:srgbClr val="000000"/>
                </a:solidFill>
              </a:rPr>
              <a:t> treatments at this stage</a:t>
            </a:r>
            <a:br>
              <a:rPr dirty="0">
                <a:solidFill>
                  <a:srgbClr val="000000"/>
                </a:solidFill>
              </a:rPr>
            </a:br>
            <a:endParaRPr dirty="0">
              <a:solidFill>
                <a:srgbClr val="000000"/>
              </a:solidFill>
            </a:endParaRPr>
          </a:p>
        </p:txBody>
      </p:sp>
      <p:sp>
        <p:nvSpPr>
          <p:cNvPr id="240" name="Subtitle 4"/>
          <p:cNvSpPr txBox="1">
            <a:spLocks noGrp="1"/>
          </p:cNvSpPr>
          <p:nvPr>
            <p:ph type="body" sz="quarter" idx="1"/>
          </p:nvPr>
        </p:nvSpPr>
        <p:spPr>
          <a:xfrm>
            <a:off x="3048000" y="8681182"/>
            <a:ext cx="18288000" cy="3311523"/>
          </a:xfrm>
          <a:prstGeom prst="rect">
            <a:avLst/>
          </a:prstGeom>
        </p:spPr>
        <p:txBody>
          <a:bodyPr/>
          <a:lstStyle>
            <a:lvl1pPr>
              <a:defRPr sz="6400"/>
            </a:lvl1pPr>
          </a:lstStyle>
          <a:p>
            <a:r>
              <a:rPr dirty="0"/>
              <a:t>All we have are bronchodilators &amp; steroids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Acute management of pre school wheeze"/>
          <p:cNvSpPr txBox="1">
            <a:spLocks noGrp="1"/>
          </p:cNvSpPr>
          <p:nvPr>
            <p:ph type="title"/>
          </p:nvPr>
        </p:nvSpPr>
        <p:spPr>
          <a:prstGeom prst="rect">
            <a:avLst/>
          </a:prstGeom>
        </p:spPr>
        <p:txBody>
          <a:bodyPr/>
          <a:lstStyle/>
          <a:p>
            <a:r>
              <a:t>Acute management of pre school wheeze</a:t>
            </a:r>
          </a:p>
        </p:txBody>
      </p:sp>
      <p:sp>
        <p:nvSpPr>
          <p:cNvPr id="243" name="Slide Subtitle"/>
          <p:cNvSpPr txBox="1">
            <a:spLocks noGrp="1"/>
          </p:cNvSpPr>
          <p:nvPr>
            <p:ph type="body" idx="21"/>
          </p:nvPr>
        </p:nvSpPr>
        <p:spPr>
          <a:prstGeom prst="rect">
            <a:avLst/>
          </a:prstGeom>
        </p:spPr>
        <p:txBody>
          <a:bodyPr/>
          <a:lstStyle/>
          <a:p>
            <a:endParaRPr/>
          </a:p>
        </p:txBody>
      </p:sp>
      <p:sp>
        <p:nvSpPr>
          <p:cNvPr id="244" name="as needed SABA…"/>
          <p:cNvSpPr txBox="1">
            <a:spLocks noGrp="1"/>
          </p:cNvSpPr>
          <p:nvPr>
            <p:ph type="body" idx="1"/>
          </p:nvPr>
        </p:nvSpPr>
        <p:spPr>
          <a:prstGeom prst="rect">
            <a:avLst/>
          </a:prstGeom>
        </p:spPr>
        <p:txBody>
          <a:bodyPr/>
          <a:lstStyle/>
          <a:p>
            <a:r>
              <a:t>as needed SABA</a:t>
            </a:r>
          </a:p>
          <a:p>
            <a:r>
              <a:t>2 puffs, one at a time, wait 2 minutes, repeat if necessary, up to 6 puffs</a:t>
            </a:r>
          </a:p>
          <a:p>
            <a:r>
              <a:t>Relief should last 4 hours</a:t>
            </a:r>
          </a:p>
          <a:p>
            <a:r>
              <a:t>No role for OCS if well enough to be at home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ICS first line in pre school wheeze…"/>
          <p:cNvSpPr txBox="1">
            <a:spLocks noGrp="1"/>
          </p:cNvSpPr>
          <p:nvPr>
            <p:ph type="body" sz="half" idx="1"/>
          </p:nvPr>
        </p:nvSpPr>
        <p:spPr>
          <a:xfrm>
            <a:off x="1252674" y="3041496"/>
            <a:ext cx="11500891" cy="8256012"/>
          </a:xfrm>
          <a:prstGeom prst="rect">
            <a:avLst/>
          </a:prstGeom>
        </p:spPr>
        <p:txBody>
          <a:bodyPr/>
          <a:lstStyle/>
          <a:p>
            <a:pPr marL="603504" indent="-603504" defTabSz="2413955">
              <a:spcBef>
                <a:spcPts val="4400"/>
              </a:spcBef>
              <a:defRPr sz="4752"/>
            </a:pPr>
            <a:r>
              <a:t>ICS first line in pre school wheeze</a:t>
            </a:r>
          </a:p>
          <a:p>
            <a:pPr marL="603504" indent="-603504" defTabSz="2413955">
              <a:spcBef>
                <a:spcPts val="4400"/>
              </a:spcBef>
              <a:defRPr sz="4752"/>
            </a:pPr>
            <a:r>
              <a:t>Daily ICS is preferred option and definitely if persistent disease</a:t>
            </a:r>
          </a:p>
          <a:p>
            <a:pPr marL="603504" indent="-603504" defTabSz="2413955">
              <a:spcBef>
                <a:spcPts val="4400"/>
              </a:spcBef>
              <a:defRPr sz="4752"/>
            </a:pPr>
            <a:r>
              <a:t>Intermittent ICS (pre-emptive high dose) is reasonable if intermittent disease</a:t>
            </a:r>
          </a:p>
          <a:p>
            <a:pPr marL="603504" indent="-603504" defTabSz="2413955">
              <a:spcBef>
                <a:spcPts val="4400"/>
              </a:spcBef>
              <a:defRPr sz="4752"/>
            </a:pPr>
            <a:r>
              <a:t>Neither will stop all exacerbations</a:t>
            </a:r>
          </a:p>
          <a:p>
            <a:pPr marL="603504" indent="-603504" defTabSz="2413955">
              <a:spcBef>
                <a:spcPts val="4400"/>
              </a:spcBef>
              <a:defRPr sz="4752"/>
            </a:pPr>
            <a:r>
              <a:t>Sub-optimal adherence well documented</a:t>
            </a:r>
          </a:p>
        </p:txBody>
      </p:sp>
      <p:pic>
        <p:nvPicPr>
          <p:cNvPr id="247" name="Image" descr="Image"/>
          <p:cNvPicPr>
            <a:picLocks noChangeAspect="1"/>
          </p:cNvPicPr>
          <p:nvPr/>
        </p:nvPicPr>
        <p:blipFill>
          <a:blip r:embed="rId3"/>
          <a:stretch>
            <a:fillRect/>
          </a:stretch>
        </p:blipFill>
        <p:spPr>
          <a:xfrm>
            <a:off x="13238426" y="3388216"/>
            <a:ext cx="9892900" cy="756257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Image" descr="Image"/>
          <p:cNvPicPr>
            <a:picLocks noChangeAspect="1"/>
          </p:cNvPicPr>
          <p:nvPr/>
        </p:nvPicPr>
        <p:blipFill>
          <a:blip r:embed="rId3"/>
          <a:stretch>
            <a:fillRect/>
          </a:stretch>
        </p:blipFill>
        <p:spPr>
          <a:xfrm>
            <a:off x="711259" y="2449392"/>
            <a:ext cx="14391499" cy="8257123"/>
          </a:xfrm>
          <a:prstGeom prst="rect">
            <a:avLst/>
          </a:prstGeom>
          <a:ln w="12700">
            <a:miter lim="400000"/>
          </a:ln>
        </p:spPr>
      </p:pic>
      <p:pic>
        <p:nvPicPr>
          <p:cNvPr id="252" name="Image" descr="Image"/>
          <p:cNvPicPr>
            <a:picLocks noChangeAspect="1"/>
          </p:cNvPicPr>
          <p:nvPr/>
        </p:nvPicPr>
        <p:blipFill>
          <a:blip r:embed="rId4"/>
          <a:stretch>
            <a:fillRect/>
          </a:stretch>
        </p:blipFill>
        <p:spPr>
          <a:xfrm>
            <a:off x="15650619" y="4426442"/>
            <a:ext cx="8444683" cy="4303023"/>
          </a:xfrm>
          <a:prstGeom prst="rect">
            <a:avLst/>
          </a:prstGeom>
          <a:ln w="12700">
            <a:miter lim="400000"/>
          </a:ln>
        </p:spPr>
      </p:pic>
      <p:sp>
        <p:nvSpPr>
          <p:cNvPr id="253" name="Beigelman 2018, Curr Opin Allergy Clin Immunolo"/>
          <p:cNvSpPr txBox="1"/>
          <p:nvPr/>
        </p:nvSpPr>
        <p:spPr>
          <a:xfrm>
            <a:off x="3163823" y="11839397"/>
            <a:ext cx="6864097"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Beigelman 2018, Curr Opin Allergy Clin Immunolo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Author and Date"/>
          <p:cNvSpPr txBox="1">
            <a:spLocks noGrp="1"/>
          </p:cNvSpPr>
          <p:nvPr>
            <p:ph type="body" idx="21"/>
          </p:nvPr>
        </p:nvSpPr>
        <p:spPr>
          <a:prstGeom prst="rect">
            <a:avLst/>
          </a:prstGeom>
        </p:spPr>
        <p:txBody>
          <a:bodyPr>
            <a:normAutofit lnSpcReduction="10000"/>
          </a:bodyPr>
          <a:lstStyle/>
          <a:p>
            <a:endParaRPr/>
          </a:p>
        </p:txBody>
      </p:sp>
      <p:sp>
        <p:nvSpPr>
          <p:cNvPr id="170" name="Pre school wheezers"/>
          <p:cNvSpPr txBox="1">
            <a:spLocks noGrp="1"/>
          </p:cNvSpPr>
          <p:nvPr>
            <p:ph type="ctrTitle"/>
          </p:nvPr>
        </p:nvSpPr>
        <p:spPr>
          <a:prstGeom prst="rect">
            <a:avLst/>
          </a:prstGeom>
        </p:spPr>
        <p:txBody>
          <a:bodyPr/>
          <a:lstStyle/>
          <a:p>
            <a:r>
              <a:t>Pre school wheezers</a:t>
            </a:r>
          </a:p>
        </p:txBody>
      </p:sp>
      <p:sp>
        <p:nvSpPr>
          <p:cNvPr id="171" name="Presentation Subtitle"/>
          <p:cNvSpPr txBox="1">
            <a:spLocks noGrp="1"/>
          </p:cNvSpPr>
          <p:nvPr>
            <p:ph type="subTitle" sz="quarter" idx="1"/>
          </p:nvPr>
        </p:nvSpPr>
        <p:spPr>
          <a:prstGeom prst="rect">
            <a:avLst/>
          </a:prstGeom>
        </p:spPr>
        <p:txBody>
          <a:bodyPr/>
          <a:lstStyle/>
          <a:p>
            <a:r>
              <a:rPr lang="en-GB" dirty="0"/>
              <a:t>Very common </a:t>
            </a:r>
          </a:p>
          <a:p>
            <a:r>
              <a:rPr lang="en-GB" dirty="0"/>
              <a:t>Can be difficult to manage!</a:t>
            </a:r>
          </a:p>
          <a:p>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When &amp; what to start"/>
          <p:cNvSpPr txBox="1">
            <a:spLocks noGrp="1"/>
          </p:cNvSpPr>
          <p:nvPr>
            <p:ph type="title"/>
          </p:nvPr>
        </p:nvSpPr>
        <p:spPr>
          <a:prstGeom prst="rect">
            <a:avLst/>
          </a:prstGeom>
        </p:spPr>
        <p:txBody>
          <a:bodyPr/>
          <a:lstStyle/>
          <a:p>
            <a:r>
              <a:t>When &amp; what to start</a:t>
            </a:r>
          </a:p>
        </p:txBody>
      </p:sp>
      <p:sp>
        <p:nvSpPr>
          <p:cNvPr id="258" name="Interval symptoms - 2/3 times per week, nocturnal symptoms once a week…"/>
          <p:cNvSpPr txBox="1">
            <a:spLocks noGrp="1"/>
          </p:cNvSpPr>
          <p:nvPr>
            <p:ph type="body" idx="1"/>
          </p:nvPr>
        </p:nvSpPr>
        <p:spPr>
          <a:xfrm>
            <a:off x="906205" y="2935248"/>
            <a:ext cx="22271295" cy="9569268"/>
          </a:xfrm>
          <a:prstGeom prst="rect">
            <a:avLst/>
          </a:prstGeom>
        </p:spPr>
        <p:txBody>
          <a:bodyPr/>
          <a:lstStyle/>
          <a:p>
            <a:pPr marL="579119" indent="-579119" defTabSz="2316421">
              <a:spcBef>
                <a:spcPts val="4200"/>
              </a:spcBef>
              <a:defRPr sz="4560"/>
            </a:pPr>
            <a:r>
              <a:rPr dirty="0"/>
              <a:t>Interval symptoms - 2/3 times per week, nocturnal symptoms once a week</a:t>
            </a:r>
          </a:p>
          <a:p>
            <a:pPr marL="579119" indent="-579119" defTabSz="2316421">
              <a:spcBef>
                <a:spcPts val="4200"/>
              </a:spcBef>
              <a:defRPr sz="4560"/>
            </a:pPr>
            <a:r>
              <a:rPr dirty="0"/>
              <a:t>Frequent attacks - 3 attacks a season</a:t>
            </a:r>
          </a:p>
          <a:p>
            <a:pPr marL="579119" indent="-579119" defTabSz="2316421">
              <a:spcBef>
                <a:spcPts val="4200"/>
              </a:spcBef>
              <a:defRPr sz="4560"/>
            </a:pPr>
            <a:r>
              <a:rPr dirty="0"/>
              <a:t>Severity of attack - severe</a:t>
            </a:r>
          </a:p>
          <a:p>
            <a:pPr marL="579119" indent="-579119" defTabSz="2316421">
              <a:spcBef>
                <a:spcPts val="4200"/>
              </a:spcBef>
              <a:defRPr sz="4560"/>
            </a:pPr>
            <a:endParaRPr dirty="0"/>
          </a:p>
          <a:p>
            <a:pPr marL="579119" indent="-579119" defTabSz="2316421">
              <a:spcBef>
                <a:spcPts val="4200"/>
              </a:spcBef>
              <a:defRPr sz="4560"/>
            </a:pPr>
            <a:r>
              <a:rPr dirty="0"/>
              <a:t>Low dose to start and assess response 2-3 month trial ICS &amp; SABA</a:t>
            </a:r>
          </a:p>
          <a:p>
            <a:pPr marL="1158239" lvl="1" indent="-579119" defTabSz="2316421">
              <a:spcBef>
                <a:spcPts val="4200"/>
              </a:spcBef>
              <a:defRPr sz="4560"/>
            </a:pPr>
            <a:r>
              <a:rPr dirty="0"/>
              <a:t>very low dose </a:t>
            </a:r>
            <a:r>
              <a:rPr dirty="0" err="1"/>
              <a:t>Clenil</a:t>
            </a:r>
            <a:r>
              <a:rPr dirty="0"/>
              <a:t> 50mcg, 2 puffs BD</a:t>
            </a:r>
          </a:p>
          <a:p>
            <a:pPr marL="1158239" lvl="1" indent="-579119" defTabSz="2316421">
              <a:spcBef>
                <a:spcPts val="4200"/>
              </a:spcBef>
              <a:defRPr sz="4560"/>
            </a:pPr>
            <a:r>
              <a:rPr dirty="0"/>
              <a:t>low dose </a:t>
            </a:r>
            <a:r>
              <a:rPr dirty="0" err="1"/>
              <a:t>Clenil</a:t>
            </a:r>
            <a:r>
              <a:rPr dirty="0"/>
              <a:t> 100 mcg, 2 puffs BD</a:t>
            </a:r>
          </a:p>
          <a:p>
            <a:pPr marL="579119" indent="-579119" defTabSz="2316421">
              <a:spcBef>
                <a:spcPts val="4200"/>
              </a:spcBef>
              <a:defRPr sz="4560"/>
            </a:pPr>
            <a:r>
              <a:rPr dirty="0"/>
              <a:t>systemic side effects at low dose minimal (growth failure/adrenal insufficiency/bone density)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rial of ICS"/>
          <p:cNvSpPr txBox="1">
            <a:spLocks noGrp="1"/>
          </p:cNvSpPr>
          <p:nvPr>
            <p:ph type="title"/>
          </p:nvPr>
        </p:nvSpPr>
        <p:spPr>
          <a:prstGeom prst="rect">
            <a:avLst/>
          </a:prstGeom>
        </p:spPr>
        <p:txBody>
          <a:bodyPr/>
          <a:lstStyle/>
          <a:p>
            <a:r>
              <a:t>Trial of ICS</a:t>
            </a:r>
          </a:p>
        </p:txBody>
      </p:sp>
      <p:sp>
        <p:nvSpPr>
          <p:cNvPr id="261" name="2-3 months…"/>
          <p:cNvSpPr txBox="1">
            <a:spLocks noGrp="1"/>
          </p:cNvSpPr>
          <p:nvPr>
            <p:ph type="body" idx="1"/>
          </p:nvPr>
        </p:nvSpPr>
        <p:spPr>
          <a:prstGeom prst="rect">
            <a:avLst/>
          </a:prstGeom>
        </p:spPr>
        <p:txBody>
          <a:bodyPr/>
          <a:lstStyle/>
          <a:p>
            <a:r>
              <a:t>2-3 months </a:t>
            </a:r>
          </a:p>
          <a:p>
            <a:r>
              <a:t>Stop and see if symptoms recur</a:t>
            </a:r>
          </a:p>
          <a:p>
            <a:r>
              <a:t>Therapeutic trial may need to be repeated due to the variable nature of asthma in young children</a:t>
            </a:r>
          </a:p>
          <a:p>
            <a:r>
              <a:t>Symptom pattern tends to change over time</a:t>
            </a:r>
          </a:p>
          <a:p>
            <a:r>
              <a:t>Checking technique, adherence and exposure to smoking</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Is is asthma?"/>
          <p:cNvSpPr txBox="1">
            <a:spLocks noGrp="1"/>
          </p:cNvSpPr>
          <p:nvPr>
            <p:ph type="title"/>
          </p:nvPr>
        </p:nvSpPr>
        <p:spPr>
          <a:prstGeom prst="rect">
            <a:avLst/>
          </a:prstGeom>
        </p:spPr>
        <p:txBody>
          <a:bodyPr/>
          <a:lstStyle/>
          <a:p>
            <a:r>
              <a:t>Is is asthma?</a:t>
            </a:r>
          </a:p>
        </p:txBody>
      </p:sp>
      <p:sp>
        <p:nvSpPr>
          <p:cNvPr id="266" name="Slide Subtitle"/>
          <p:cNvSpPr txBox="1">
            <a:spLocks noGrp="1"/>
          </p:cNvSpPr>
          <p:nvPr>
            <p:ph type="body" idx="21"/>
          </p:nvPr>
        </p:nvSpPr>
        <p:spPr>
          <a:prstGeom prst="rect">
            <a:avLst/>
          </a:prstGeom>
        </p:spPr>
        <p:txBody>
          <a:bodyPr/>
          <a:lstStyle/>
          <a:p>
            <a:endParaRPr/>
          </a:p>
        </p:txBody>
      </p:sp>
      <p:sp>
        <p:nvSpPr>
          <p:cNvPr id="267" name="No specific tests…"/>
          <p:cNvSpPr txBox="1">
            <a:spLocks noGrp="1"/>
          </p:cNvSpPr>
          <p:nvPr>
            <p:ph type="body" idx="1"/>
          </p:nvPr>
        </p:nvSpPr>
        <p:spPr>
          <a:prstGeom prst="rect">
            <a:avLst/>
          </a:prstGeom>
        </p:spPr>
        <p:txBody>
          <a:bodyPr/>
          <a:lstStyle/>
          <a:p>
            <a:r>
              <a:t>No specific tests</a:t>
            </a:r>
          </a:p>
          <a:p>
            <a:r>
              <a:t>Therapeutic trial is itself a test</a:t>
            </a:r>
          </a:p>
          <a:p>
            <a:r>
              <a:t>Can look at risk profiles</a:t>
            </a:r>
          </a:p>
          <a:p>
            <a:r>
              <a:t>Consider differentials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 name="Table 1"/>
          <p:cNvGraphicFramePr/>
          <p:nvPr/>
        </p:nvGraphicFramePr>
        <p:xfrm>
          <a:off x="3523488" y="1140649"/>
          <a:ext cx="16986359" cy="11447402"/>
        </p:xfrm>
        <a:graphic>
          <a:graphicData uri="http://schemas.openxmlformats.org/drawingml/2006/table">
            <a:tbl>
              <a:tblPr>
                <a:tableStyleId>{2708684C-4D16-4618-839F-0558EEFCDFE6}</a:tableStyleId>
              </a:tblPr>
              <a:tblGrid>
                <a:gridCol w="5657886">
                  <a:extLst>
                    <a:ext uri="{9D8B030D-6E8A-4147-A177-3AD203B41FA5}">
                      <a16:colId xmlns:a16="http://schemas.microsoft.com/office/drawing/2014/main" val="20000"/>
                    </a:ext>
                  </a:extLst>
                </a:gridCol>
                <a:gridCol w="5657886">
                  <a:extLst>
                    <a:ext uri="{9D8B030D-6E8A-4147-A177-3AD203B41FA5}">
                      <a16:colId xmlns:a16="http://schemas.microsoft.com/office/drawing/2014/main" val="20001"/>
                    </a:ext>
                  </a:extLst>
                </a:gridCol>
                <a:gridCol w="5657886">
                  <a:extLst>
                    <a:ext uri="{9D8B030D-6E8A-4147-A177-3AD203B41FA5}">
                      <a16:colId xmlns:a16="http://schemas.microsoft.com/office/drawing/2014/main" val="20002"/>
                    </a:ext>
                  </a:extLst>
                </a:gridCol>
              </a:tblGrid>
              <a:tr h="1242115">
                <a:tc gridSpan="3">
                  <a:txBody>
                    <a:bodyPr/>
                    <a:lstStyle/>
                    <a:p>
                      <a:pPr defTabSz="914400"/>
                      <a:r>
                        <a:rPr sz="3200">
                          <a:solidFill>
                            <a:srgbClr val="0433FF"/>
                          </a:solidFill>
                        </a:rPr>
                        <a:t>SYMPTOM PATTERN
may change over time</a:t>
                      </a:r>
                    </a:p>
                  </a:txBody>
                  <a:tcPr marL="50800" marR="50800" marT="50800" marB="50800" anchor="ctr" horzOverflow="overflow">
                    <a:lnL w="12700">
                      <a:solidFill>
                        <a:srgbClr val="6C6C6C"/>
                      </a:solidFill>
                      <a:miter lim="400000"/>
                    </a:lnL>
                    <a:lnR w="12700">
                      <a:solidFill>
                        <a:srgbClr val="6C6C6C"/>
                      </a:solidFill>
                      <a:miter lim="400000"/>
                    </a:lnR>
                    <a:lnT w="12700">
                      <a:solidFill>
                        <a:srgbClr val="6C6C6C"/>
                      </a:solidFill>
                      <a:miter lim="400000"/>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69451">
                <a:tc>
                  <a:txBody>
                    <a:bodyPr/>
                    <a:lstStyle/>
                    <a:p>
                      <a:pPr defTabSz="914400"/>
                      <a:r>
                        <a:rPr sz="2500"/>
                        <a:t>Symptoms (cough, wheeze, heavy breathing) for &lt;10 days during2-3 episodes a  URTI</a:t>
                      </a:r>
                    </a:p>
                  </a:txBody>
                  <a:tcPr marL="50800" marR="50800" marT="50800" marB="50800" anchor="ctr" horzOverflow="overflow">
                    <a:lnL w="12700">
                      <a:solidFill>
                        <a:srgbClr val="6C6C6C"/>
                      </a:solidFill>
                      <a:miter lim="400000"/>
                    </a:lnL>
                  </a:tcPr>
                </a:tc>
                <a:tc>
                  <a:txBody>
                    <a:bodyPr/>
                    <a:lstStyle/>
                    <a:p>
                      <a:pPr defTabSz="914400"/>
                      <a:r>
                        <a:rPr sz="3200"/>
                        <a:t>Symptoms &gt;10 days during URTI</a:t>
                      </a:r>
                    </a:p>
                  </a:txBody>
                  <a:tcPr marL="50800" marR="50800" marT="50800" marB="50800" anchor="ctr" horzOverflow="overflow"/>
                </a:tc>
                <a:tc>
                  <a:txBody>
                    <a:bodyPr/>
                    <a:lstStyle/>
                    <a:p>
                      <a:pPr defTabSz="914400"/>
                      <a:r>
                        <a:rPr sz="3200"/>
                        <a:t>Symptoms &gt;10 days during URTI</a:t>
                      </a:r>
                    </a:p>
                  </a:txBody>
                  <a:tcPr marL="50800" marR="50800" marT="50800" marB="50800" anchor="ctr" horzOverflow="overflow">
                    <a:lnR w="12700">
                      <a:solidFill>
                        <a:srgbClr val="6C6C6C"/>
                      </a:solidFill>
                      <a:miter lim="400000"/>
                    </a:lnR>
                  </a:tcPr>
                </a:tc>
                <a:extLst>
                  <a:ext uri="{0D108BD9-81ED-4DB2-BD59-A6C34878D82A}">
                    <a16:rowId xmlns:a16="http://schemas.microsoft.com/office/drawing/2014/main" val="10001"/>
                  </a:ext>
                </a:extLst>
              </a:tr>
              <a:tr h="1905783">
                <a:tc>
                  <a:txBody>
                    <a:bodyPr/>
                    <a:lstStyle/>
                    <a:p>
                      <a:pPr defTabSz="914400"/>
                      <a:r>
                        <a:rPr sz="3200"/>
                        <a:t>2-3 episodes a year</a:t>
                      </a:r>
                    </a:p>
                  </a:txBody>
                  <a:tcPr marL="50800" marR="50800" marT="50800" marB="50800" anchor="ctr" horzOverflow="overflow">
                    <a:lnL w="12700">
                      <a:solidFill>
                        <a:srgbClr val="6C6C6C"/>
                      </a:solidFill>
                      <a:miter lim="400000"/>
                    </a:lnL>
                  </a:tcPr>
                </a:tc>
                <a:tc>
                  <a:txBody>
                    <a:bodyPr/>
                    <a:lstStyle/>
                    <a:p>
                      <a:pPr defTabSz="914400"/>
                      <a:r>
                        <a:rPr sz="3200"/>
                        <a:t>&gt;3 episodes a year or severe episodes and/or night worsening</a:t>
                      </a:r>
                    </a:p>
                  </a:txBody>
                  <a:tcPr marL="50800" marR="50800" marT="50800" marB="50800" anchor="ctr" horzOverflow="overflow"/>
                </a:tc>
                <a:tc>
                  <a:txBody>
                    <a:bodyPr/>
                    <a:lstStyle/>
                    <a:p>
                      <a:pPr defTabSz="914400"/>
                      <a:r>
                        <a:rPr sz="3200"/>
                        <a:t>&gt;3 episodes a year or severe episodes and/or night worsening</a:t>
                      </a:r>
                    </a:p>
                  </a:txBody>
                  <a:tcPr marL="50800" marR="50800" marT="50800" marB="50800" anchor="ctr" horzOverflow="overflow">
                    <a:lnR w="12700">
                      <a:solidFill>
                        <a:srgbClr val="6C6C6C"/>
                      </a:solidFill>
                      <a:miter lim="400000"/>
                    </a:lnR>
                  </a:tcPr>
                </a:tc>
                <a:extLst>
                  <a:ext uri="{0D108BD9-81ED-4DB2-BD59-A6C34878D82A}">
                    <a16:rowId xmlns:a16="http://schemas.microsoft.com/office/drawing/2014/main" val="10002"/>
                  </a:ext>
                </a:extLst>
              </a:tr>
              <a:tr h="1905783">
                <a:tc>
                  <a:txBody>
                    <a:bodyPr/>
                    <a:lstStyle/>
                    <a:p>
                      <a:pPr defTabSz="914400"/>
                      <a:r>
                        <a:rPr sz="3200"/>
                        <a:t>No symptoms between episodes</a:t>
                      </a:r>
                    </a:p>
                  </a:txBody>
                  <a:tcPr marL="50800" marR="50800" marT="50800" marB="50800" anchor="ctr" horzOverflow="overflow">
                    <a:lnL w="12700">
                      <a:solidFill>
                        <a:srgbClr val="6C6C6C"/>
                      </a:solidFill>
                      <a:miter lim="400000"/>
                    </a:lnL>
                  </a:tcPr>
                </a:tc>
                <a:tc>
                  <a:txBody>
                    <a:bodyPr/>
                    <a:lstStyle/>
                    <a:p>
                      <a:pPr defTabSz="914400"/>
                      <a:r>
                        <a:rPr sz="3200"/>
                        <a:t>May have occasional cough, wheeze or heavy breathing between episodes</a:t>
                      </a:r>
                    </a:p>
                  </a:txBody>
                  <a:tcPr marL="50800" marR="50800" marT="50800" marB="50800" anchor="ctr" horzOverflow="overflow"/>
                </a:tc>
                <a:tc>
                  <a:txBody>
                    <a:bodyPr/>
                    <a:lstStyle/>
                    <a:p>
                      <a:pPr defTabSz="914400"/>
                      <a:r>
                        <a:rPr sz="3200"/>
                        <a:t>Between episodes has cough, wheeze or heavy breathing during play or when laughing</a:t>
                      </a:r>
                    </a:p>
                  </a:txBody>
                  <a:tcPr marL="50800" marR="50800" marT="50800" marB="50800" anchor="ctr" horzOverflow="overflow">
                    <a:lnR w="12700">
                      <a:solidFill>
                        <a:srgbClr val="6C6C6C"/>
                      </a:solidFill>
                      <a:miter lim="400000"/>
                    </a:lnR>
                  </a:tcPr>
                </a:tc>
                <a:extLst>
                  <a:ext uri="{0D108BD9-81ED-4DB2-BD59-A6C34878D82A}">
                    <a16:rowId xmlns:a16="http://schemas.microsoft.com/office/drawing/2014/main" val="10003"/>
                  </a:ext>
                </a:extLst>
              </a:tr>
              <a:tr h="1905783">
                <a:tc gridSpan="2">
                  <a:txBody>
                    <a:bodyPr/>
                    <a:lstStyle/>
                    <a:p>
                      <a:pPr defTabSz="914400">
                        <a:defRPr sz="3200"/>
                      </a:pPr>
                      <a:endParaRPr/>
                    </a:p>
                  </a:txBody>
                  <a:tcPr marL="50800" marR="50800" marT="50800" marB="50800" anchor="ctr" horzOverflow="overflow">
                    <a:lnL w="12700">
                      <a:solidFill>
                        <a:srgbClr val="6C6C6C"/>
                      </a:solidFill>
                      <a:miter lim="400000"/>
                    </a:lnL>
                  </a:tcPr>
                </a:tc>
                <a:tc hMerge="1">
                  <a:txBody>
                    <a:bodyPr/>
                    <a:lstStyle/>
                    <a:p>
                      <a:endParaRPr lang="en-US"/>
                    </a:p>
                  </a:txBody>
                  <a:tcPr/>
                </a:tc>
                <a:tc>
                  <a:txBody>
                    <a:bodyPr/>
                    <a:lstStyle/>
                    <a:p>
                      <a:pPr defTabSz="914400"/>
                      <a:r>
                        <a:rPr sz="3200"/>
                        <a:t>Allergic sensitisation, atopic dermatitis, food allergy or family history of asthma</a:t>
                      </a:r>
                    </a:p>
                  </a:txBody>
                  <a:tcPr marL="50800" marR="50800" marT="50800" marB="50800" anchor="ctr" horzOverflow="overflow">
                    <a:lnR w="12700">
                      <a:solidFill>
                        <a:srgbClr val="6C6C6C"/>
                      </a:solidFill>
                      <a:miter lim="400000"/>
                    </a:lnR>
                  </a:tcPr>
                </a:tc>
                <a:extLst>
                  <a:ext uri="{0D108BD9-81ED-4DB2-BD59-A6C34878D82A}">
                    <a16:rowId xmlns:a16="http://schemas.microsoft.com/office/drawing/2014/main" val="10004"/>
                  </a:ext>
                </a:extLst>
              </a:tr>
              <a:tr h="1905783">
                <a:tc>
                  <a:txBody>
                    <a:bodyPr/>
                    <a:lstStyle/>
                    <a:p>
                      <a:pPr defTabSz="914400"/>
                      <a:r>
                        <a:rPr sz="3200">
                          <a:solidFill>
                            <a:srgbClr val="0433FF"/>
                          </a:solidFill>
                        </a:rPr>
                        <a:t>Few have asthma</a:t>
                      </a:r>
                    </a:p>
                  </a:txBody>
                  <a:tcPr marL="50800" marR="50800" marT="50800" marB="50800" anchor="ctr" horzOverflow="overflow">
                    <a:lnL w="12700">
                      <a:solidFill>
                        <a:srgbClr val="6C6C6C"/>
                      </a:solidFill>
                      <a:miter lim="400000"/>
                    </a:lnL>
                    <a:lnB w="12700">
                      <a:solidFill>
                        <a:srgbClr val="6C6C6C"/>
                      </a:solidFill>
                      <a:miter lim="400000"/>
                    </a:lnB>
                  </a:tcPr>
                </a:tc>
                <a:tc>
                  <a:txBody>
                    <a:bodyPr/>
                    <a:lstStyle/>
                    <a:p>
                      <a:pPr defTabSz="914400"/>
                      <a:r>
                        <a:rPr sz="3200">
                          <a:solidFill>
                            <a:srgbClr val="0433FF"/>
                          </a:solidFill>
                        </a:rPr>
                        <a:t>Some have asthma</a:t>
                      </a:r>
                    </a:p>
                  </a:txBody>
                  <a:tcPr marL="50800" marR="50800" marT="50800" marB="50800" anchor="ctr" horzOverflow="overflow">
                    <a:lnB w="12700">
                      <a:solidFill>
                        <a:srgbClr val="6C6C6C"/>
                      </a:solidFill>
                      <a:miter lim="400000"/>
                    </a:lnB>
                  </a:tcPr>
                </a:tc>
                <a:tc>
                  <a:txBody>
                    <a:bodyPr/>
                    <a:lstStyle/>
                    <a:p>
                      <a:pPr defTabSz="914400"/>
                      <a:r>
                        <a:rPr sz="3200">
                          <a:solidFill>
                            <a:srgbClr val="0433FF"/>
                          </a:solidFill>
                        </a:rPr>
                        <a:t>Most have asthma</a:t>
                      </a:r>
                    </a:p>
                  </a:txBody>
                  <a:tcPr marL="50800" marR="50800" marT="50800" marB="50800" anchor="ctr" horzOverflow="overflow">
                    <a:lnR w="12700">
                      <a:solidFill>
                        <a:srgbClr val="6C6C6C"/>
                      </a:solidFill>
                      <a:miter lim="400000"/>
                    </a:lnR>
                    <a:lnB w="12700">
                      <a:solidFill>
                        <a:srgbClr val="6C6C6C"/>
                      </a:solidFill>
                      <a:miter lim="400000"/>
                    </a:lnB>
                  </a:tcPr>
                </a:tc>
                <a:extLst>
                  <a:ext uri="{0D108BD9-81ED-4DB2-BD59-A6C34878D82A}">
                    <a16:rowId xmlns:a16="http://schemas.microsoft.com/office/drawing/2014/main" val="10005"/>
                  </a:ext>
                </a:extLst>
              </a:tr>
            </a:tbl>
          </a:graphicData>
        </a:graphic>
      </p:graphicFrame>
      <p:sp>
        <p:nvSpPr>
          <p:cNvPr id="270" name="Line"/>
          <p:cNvSpPr/>
          <p:nvPr/>
        </p:nvSpPr>
        <p:spPr>
          <a:xfrm>
            <a:off x="15644367" y="1704848"/>
            <a:ext cx="3785318" cy="1"/>
          </a:xfrm>
          <a:prstGeom prst="line">
            <a:avLst/>
          </a:prstGeom>
          <a:ln w="25400">
            <a:solidFill>
              <a:srgbClr val="000000"/>
            </a:solidFill>
            <a:miter lim="400000"/>
            <a:tailEnd type="triangle"/>
          </a:ln>
        </p:spPr>
        <p:txBody>
          <a:bodyPr lIns="50800" tIns="50800" rIns="50800" bIns="50800" anchor="ctr"/>
          <a:lstStyle/>
          <a:p>
            <a:endParaRPr/>
          </a:p>
        </p:txBody>
      </p:sp>
      <p:sp>
        <p:nvSpPr>
          <p:cNvPr id="271" name="Line"/>
          <p:cNvSpPr/>
          <p:nvPr/>
        </p:nvSpPr>
        <p:spPr>
          <a:xfrm flipH="1" flipV="1">
            <a:off x="5895847" y="1704848"/>
            <a:ext cx="3785318" cy="1"/>
          </a:xfrm>
          <a:prstGeom prst="line">
            <a:avLst/>
          </a:prstGeom>
          <a:ln w="25400">
            <a:solidFill>
              <a:srgbClr val="000000"/>
            </a:solidFill>
            <a:miter lim="400000"/>
            <a:tailEnd type="triangle"/>
          </a:ln>
        </p:spPr>
        <p:txBody>
          <a:bodyPr lIns="50800" tIns="50800" rIns="50800" bIns="50800" anchor="ctr"/>
          <a:lstStyle/>
          <a:p>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Is is asthma?"/>
          <p:cNvSpPr txBox="1">
            <a:spLocks noGrp="1"/>
          </p:cNvSpPr>
          <p:nvPr>
            <p:ph type="title"/>
          </p:nvPr>
        </p:nvSpPr>
        <p:spPr>
          <a:prstGeom prst="rect">
            <a:avLst/>
          </a:prstGeom>
        </p:spPr>
        <p:txBody>
          <a:bodyPr/>
          <a:lstStyle/>
          <a:p>
            <a:r>
              <a:t>Is is asthma? </a:t>
            </a:r>
          </a:p>
        </p:txBody>
      </p:sp>
      <p:pic>
        <p:nvPicPr>
          <p:cNvPr id="274" name="Image" descr="Image"/>
          <p:cNvPicPr>
            <a:picLocks noChangeAspect="1"/>
          </p:cNvPicPr>
          <p:nvPr/>
        </p:nvPicPr>
        <p:blipFill>
          <a:blip r:embed="rId3"/>
          <a:stretch>
            <a:fillRect/>
          </a:stretch>
        </p:blipFill>
        <p:spPr>
          <a:xfrm>
            <a:off x="4088638" y="2401593"/>
            <a:ext cx="16667157" cy="10969837"/>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teroid debate"/>
          <p:cNvSpPr txBox="1">
            <a:spLocks noGrp="1"/>
          </p:cNvSpPr>
          <p:nvPr>
            <p:ph type="title"/>
          </p:nvPr>
        </p:nvSpPr>
        <p:spPr>
          <a:prstGeom prst="rect">
            <a:avLst/>
          </a:prstGeom>
        </p:spPr>
        <p:txBody>
          <a:bodyPr/>
          <a:lstStyle/>
          <a:p>
            <a:r>
              <a:t>Steroid debate</a:t>
            </a:r>
          </a:p>
        </p:txBody>
      </p:sp>
      <p:sp>
        <p:nvSpPr>
          <p:cNvPr id="279" name="low dose minimal side effects on growth…"/>
          <p:cNvSpPr txBox="1">
            <a:spLocks noGrp="1"/>
          </p:cNvSpPr>
          <p:nvPr>
            <p:ph type="body" idx="1"/>
          </p:nvPr>
        </p:nvSpPr>
        <p:spPr>
          <a:prstGeom prst="rect">
            <a:avLst/>
          </a:prstGeom>
        </p:spPr>
        <p:txBody>
          <a:bodyPr/>
          <a:lstStyle/>
          <a:p>
            <a:r>
              <a:t>low dose minimal side effects on growth </a:t>
            </a:r>
          </a:p>
          <a:p>
            <a:r>
              <a:t>Growth velocity effects can be seen in first 1-2 years of treatment but not cumulative or progressive. One study showed a difference in 0.7% in adult height </a:t>
            </a:r>
          </a:p>
          <a:p>
            <a:r>
              <a:t>Important to maintain normal play/activity levels for social and physical development</a:t>
            </a:r>
          </a:p>
          <a:p>
            <a:r>
              <a:t>Poorly controlled asthma adversely affects adult height</a:t>
            </a:r>
          </a:p>
          <a:p>
            <a:r>
              <a:t>Poorly controlled asthma affects lung growth</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chnique…"/>
          <p:cNvSpPr txBox="1">
            <a:spLocks noGrp="1"/>
          </p:cNvSpPr>
          <p:nvPr>
            <p:ph type="body" idx="1"/>
          </p:nvPr>
        </p:nvSpPr>
        <p:spPr>
          <a:xfrm>
            <a:off x="15416276" y="5318352"/>
            <a:ext cx="21971001" cy="8256012"/>
          </a:xfrm>
          <a:prstGeom prst="rect">
            <a:avLst/>
          </a:prstGeom>
        </p:spPr>
        <p:txBody>
          <a:bodyPr/>
          <a:lstStyle/>
          <a:p>
            <a:r>
              <a:t>Technique</a:t>
            </a:r>
          </a:p>
          <a:p>
            <a:r>
              <a:t>Adherence</a:t>
            </a:r>
          </a:p>
        </p:txBody>
      </p:sp>
      <p:grpSp>
        <p:nvGrpSpPr>
          <p:cNvPr id="286" name="Group"/>
          <p:cNvGrpSpPr/>
          <p:nvPr/>
        </p:nvGrpSpPr>
        <p:grpSpPr>
          <a:xfrm>
            <a:off x="2843844" y="2704930"/>
            <a:ext cx="11381432" cy="6861390"/>
            <a:chOff x="0" y="0"/>
            <a:chExt cx="11381431" cy="6861388"/>
          </a:xfrm>
        </p:grpSpPr>
        <p:pic>
          <p:nvPicPr>
            <p:cNvPr id="282" name="Image" descr="Image"/>
            <p:cNvPicPr>
              <a:picLocks noChangeAspect="1"/>
            </p:cNvPicPr>
            <p:nvPr/>
          </p:nvPicPr>
          <p:blipFill>
            <a:blip r:embed="rId2"/>
            <a:stretch>
              <a:fillRect/>
            </a:stretch>
          </p:blipFill>
          <p:spPr>
            <a:xfrm>
              <a:off x="0" y="3451237"/>
              <a:ext cx="5096070" cy="3410152"/>
            </a:xfrm>
            <a:prstGeom prst="rect">
              <a:avLst/>
            </a:prstGeom>
            <a:ln w="12700" cap="flat">
              <a:noFill/>
              <a:miter lim="400000"/>
            </a:ln>
            <a:effectLst/>
          </p:spPr>
        </p:pic>
        <p:pic>
          <p:nvPicPr>
            <p:cNvPr id="283" name="Image" descr="Image"/>
            <p:cNvPicPr>
              <a:picLocks noChangeAspect="1"/>
            </p:cNvPicPr>
            <p:nvPr/>
          </p:nvPicPr>
          <p:blipFill>
            <a:blip r:embed="rId3"/>
            <a:stretch>
              <a:fillRect/>
            </a:stretch>
          </p:blipFill>
          <p:spPr>
            <a:xfrm>
              <a:off x="5877773" y="3914886"/>
              <a:ext cx="5503659" cy="2482854"/>
            </a:xfrm>
            <a:prstGeom prst="rect">
              <a:avLst/>
            </a:prstGeom>
            <a:ln w="12700" cap="flat">
              <a:noFill/>
              <a:miter lim="400000"/>
            </a:ln>
            <a:effectLst/>
          </p:spPr>
        </p:pic>
        <p:pic>
          <p:nvPicPr>
            <p:cNvPr id="284" name="Image" descr="Image"/>
            <p:cNvPicPr>
              <a:picLocks noChangeAspect="1"/>
            </p:cNvPicPr>
            <p:nvPr/>
          </p:nvPicPr>
          <p:blipFill>
            <a:blip r:embed="rId4"/>
            <a:stretch>
              <a:fillRect/>
            </a:stretch>
          </p:blipFill>
          <p:spPr>
            <a:xfrm>
              <a:off x="163261" y="0"/>
              <a:ext cx="4049859" cy="4049859"/>
            </a:xfrm>
            <a:prstGeom prst="rect">
              <a:avLst/>
            </a:prstGeom>
            <a:ln w="12700" cap="flat">
              <a:noFill/>
              <a:miter lim="400000"/>
            </a:ln>
            <a:effectLst/>
          </p:spPr>
        </p:pic>
        <p:pic>
          <p:nvPicPr>
            <p:cNvPr id="285" name="Image" descr="Image"/>
            <p:cNvPicPr>
              <a:picLocks noChangeAspect="1"/>
            </p:cNvPicPr>
            <p:nvPr/>
          </p:nvPicPr>
          <p:blipFill>
            <a:blip r:embed="rId5"/>
            <a:stretch>
              <a:fillRect/>
            </a:stretch>
          </p:blipFill>
          <p:spPr>
            <a:xfrm>
              <a:off x="6474272" y="783502"/>
              <a:ext cx="4848868" cy="2482854"/>
            </a:xfrm>
            <a:prstGeom prst="rect">
              <a:avLst/>
            </a:prstGeom>
            <a:ln w="12700" cap="flat">
              <a:noFill/>
              <a:miter lim="400000"/>
            </a:ln>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What else could it be?"/>
          <p:cNvSpPr txBox="1">
            <a:spLocks noGrp="1"/>
          </p:cNvSpPr>
          <p:nvPr>
            <p:ph type="title"/>
          </p:nvPr>
        </p:nvSpPr>
        <p:spPr>
          <a:prstGeom prst="rect">
            <a:avLst/>
          </a:prstGeom>
        </p:spPr>
        <p:txBody>
          <a:bodyPr/>
          <a:lstStyle/>
          <a:p>
            <a:r>
              <a:t>What else could it be?</a:t>
            </a:r>
          </a:p>
        </p:txBody>
      </p:sp>
      <p:sp>
        <p:nvSpPr>
          <p:cNvPr id="289" name="Recurrent viral respiratory tract infections…"/>
          <p:cNvSpPr txBox="1">
            <a:spLocks noGrp="1"/>
          </p:cNvSpPr>
          <p:nvPr>
            <p:ph type="body" idx="1"/>
          </p:nvPr>
        </p:nvSpPr>
        <p:spPr>
          <a:xfrm>
            <a:off x="1206500" y="2875184"/>
            <a:ext cx="21416182" cy="9629332"/>
          </a:xfrm>
          <a:prstGeom prst="rect">
            <a:avLst/>
          </a:prstGeom>
        </p:spPr>
        <p:txBody>
          <a:bodyPr/>
          <a:lstStyle/>
          <a:p>
            <a:pPr marL="493776" indent="-493776" defTabSz="1975054">
              <a:spcBef>
                <a:spcPts val="3600"/>
              </a:spcBef>
              <a:defRPr sz="3888"/>
            </a:pPr>
            <a:r>
              <a:rPr dirty="0"/>
              <a:t>Recurrent viral respiratory tract infections</a:t>
            </a:r>
          </a:p>
          <a:p>
            <a:pPr marL="493776" indent="-493776" defTabSz="1975054">
              <a:spcBef>
                <a:spcPts val="3600"/>
              </a:spcBef>
              <a:defRPr sz="3888"/>
            </a:pPr>
            <a:r>
              <a:rPr dirty="0"/>
              <a:t>Gastro-</a:t>
            </a:r>
            <a:r>
              <a:rPr dirty="0" err="1"/>
              <a:t>oesophageal</a:t>
            </a:r>
            <a:r>
              <a:rPr dirty="0"/>
              <a:t> reflux</a:t>
            </a:r>
            <a:r>
              <a:rPr lang="en-GB" dirty="0"/>
              <a:t> &amp; swallowing issues</a:t>
            </a:r>
            <a:endParaRPr dirty="0"/>
          </a:p>
          <a:p>
            <a:pPr marL="493776" indent="-493776" defTabSz="1975054">
              <a:spcBef>
                <a:spcPts val="3600"/>
              </a:spcBef>
              <a:defRPr sz="3888"/>
            </a:pPr>
            <a:r>
              <a:rPr dirty="0"/>
              <a:t>Persistent bacterial bronchitis</a:t>
            </a:r>
          </a:p>
          <a:p>
            <a:pPr marL="493776" indent="-493776" defTabSz="1975054">
              <a:spcBef>
                <a:spcPts val="3600"/>
              </a:spcBef>
              <a:defRPr sz="3888"/>
            </a:pPr>
            <a:r>
              <a:rPr dirty="0"/>
              <a:t>Tracheomalacia</a:t>
            </a:r>
          </a:p>
          <a:p>
            <a:pPr marL="493776" indent="-493776" defTabSz="1975054">
              <a:spcBef>
                <a:spcPts val="3600"/>
              </a:spcBef>
              <a:defRPr sz="3888"/>
            </a:pPr>
            <a:r>
              <a:rPr dirty="0"/>
              <a:t>CF or PCD</a:t>
            </a:r>
          </a:p>
          <a:p>
            <a:pPr marL="493776" indent="-493776" defTabSz="1975054">
              <a:spcBef>
                <a:spcPts val="3600"/>
              </a:spcBef>
              <a:defRPr sz="3888"/>
            </a:pPr>
            <a:r>
              <a:rPr dirty="0"/>
              <a:t>Vascular ring</a:t>
            </a:r>
          </a:p>
          <a:p>
            <a:pPr marL="493776" indent="-493776" defTabSz="1975054">
              <a:spcBef>
                <a:spcPts val="3600"/>
              </a:spcBef>
              <a:defRPr sz="3888"/>
            </a:pPr>
            <a:r>
              <a:rPr dirty="0"/>
              <a:t>BPD</a:t>
            </a:r>
          </a:p>
          <a:p>
            <a:pPr marL="493776" indent="-493776" defTabSz="1975054">
              <a:spcBef>
                <a:spcPts val="3600"/>
              </a:spcBef>
              <a:defRPr sz="3888"/>
            </a:pPr>
            <a:r>
              <a:rPr dirty="0"/>
              <a:t>Immune deficiency</a:t>
            </a:r>
          </a:p>
          <a:p>
            <a:pPr marL="493776" indent="-493776" defTabSz="1975054">
              <a:spcBef>
                <a:spcPts val="3600"/>
              </a:spcBef>
              <a:defRPr sz="3888"/>
            </a:pPr>
            <a:r>
              <a:rPr dirty="0"/>
              <a:t>Inhaled foreign body</a:t>
            </a:r>
          </a:p>
          <a:p>
            <a:pPr marL="493776" indent="-493776" defTabSz="1975054">
              <a:spcBef>
                <a:spcPts val="3600"/>
              </a:spcBef>
              <a:defRPr sz="3888"/>
            </a:pPr>
            <a:r>
              <a:rPr dirty="0"/>
              <a:t>TB</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lide Title"/>
          <p:cNvSpPr txBox="1">
            <a:spLocks noGrp="1"/>
          </p:cNvSpPr>
          <p:nvPr>
            <p:ph type="title"/>
          </p:nvPr>
        </p:nvSpPr>
        <p:spPr>
          <a:prstGeom prst="rect">
            <a:avLst/>
          </a:prstGeom>
        </p:spPr>
        <p:txBody>
          <a:bodyPr/>
          <a:lstStyle/>
          <a:p>
            <a:endParaRPr/>
          </a:p>
        </p:txBody>
      </p:sp>
      <p:sp>
        <p:nvSpPr>
          <p:cNvPr id="294" name="Slide Subtitle"/>
          <p:cNvSpPr txBox="1">
            <a:spLocks noGrp="1"/>
          </p:cNvSpPr>
          <p:nvPr>
            <p:ph type="body" idx="21"/>
          </p:nvPr>
        </p:nvSpPr>
        <p:spPr>
          <a:prstGeom prst="rect">
            <a:avLst/>
          </a:prstGeom>
        </p:spPr>
        <p:txBody>
          <a:bodyPr/>
          <a:lstStyle/>
          <a:p>
            <a:endParaRPr/>
          </a:p>
        </p:txBody>
      </p:sp>
      <p:sp>
        <p:nvSpPr>
          <p:cNvPr id="295" name="Chronic cough…"/>
          <p:cNvSpPr txBox="1">
            <a:spLocks noGrp="1"/>
          </p:cNvSpPr>
          <p:nvPr>
            <p:ph type="body" idx="1"/>
          </p:nvPr>
        </p:nvSpPr>
        <p:spPr>
          <a:prstGeom prst="rect">
            <a:avLst/>
          </a:prstGeom>
        </p:spPr>
        <p:txBody>
          <a:bodyPr/>
          <a:lstStyle/>
          <a:p>
            <a:r>
              <a:t>Chronic cough</a:t>
            </a:r>
          </a:p>
          <a:p>
            <a:r>
              <a:t>Acute exacerbations often wet cough </a:t>
            </a:r>
          </a:p>
          <a:p>
            <a:r>
              <a:t>Undertreated asthma can give you a wet cough (mucus)</a:t>
            </a:r>
          </a:p>
          <a:p>
            <a:r>
              <a:t>However a wet cough all the time or as only symptoms re think - chronic suppurative lung disease e.g PBB (low level chronic infection, difficult to tease out)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Rest of the child"/>
          <p:cNvSpPr txBox="1">
            <a:spLocks noGrp="1"/>
          </p:cNvSpPr>
          <p:nvPr>
            <p:ph type="title"/>
          </p:nvPr>
        </p:nvSpPr>
        <p:spPr>
          <a:prstGeom prst="rect">
            <a:avLst/>
          </a:prstGeom>
        </p:spPr>
        <p:txBody>
          <a:bodyPr/>
          <a:lstStyle/>
          <a:p>
            <a:r>
              <a:t>Rest of the child</a:t>
            </a:r>
          </a:p>
        </p:txBody>
      </p:sp>
      <p:sp>
        <p:nvSpPr>
          <p:cNvPr id="298" name="Slide Subtitle"/>
          <p:cNvSpPr txBox="1">
            <a:spLocks noGrp="1"/>
          </p:cNvSpPr>
          <p:nvPr>
            <p:ph type="body" idx="21"/>
          </p:nvPr>
        </p:nvSpPr>
        <p:spPr>
          <a:prstGeom prst="rect">
            <a:avLst/>
          </a:prstGeom>
        </p:spPr>
        <p:txBody>
          <a:bodyPr/>
          <a:lstStyle/>
          <a:p>
            <a:endParaRPr/>
          </a:p>
        </p:txBody>
      </p:sp>
      <p:sp>
        <p:nvSpPr>
          <p:cNvPr id="299" name="Is the child growing normally…"/>
          <p:cNvSpPr txBox="1">
            <a:spLocks noGrp="1"/>
          </p:cNvSpPr>
          <p:nvPr>
            <p:ph type="body" idx="1"/>
          </p:nvPr>
        </p:nvSpPr>
        <p:spPr>
          <a:prstGeom prst="rect">
            <a:avLst/>
          </a:prstGeom>
        </p:spPr>
        <p:txBody>
          <a:bodyPr/>
          <a:lstStyle/>
          <a:p>
            <a:r>
              <a:t>Is the child growing normally</a:t>
            </a:r>
          </a:p>
          <a:p>
            <a:r>
              <a:t>What does the chest shape look like</a:t>
            </a:r>
          </a:p>
          <a:p>
            <a:r>
              <a:t>Are there other illness - skin infections, diarrhoea, recurrent ear infections</a:t>
            </a:r>
          </a:p>
          <a:p>
            <a:r>
              <a:t>How does the child feed</a:t>
            </a:r>
          </a:p>
          <a:p>
            <a:r>
              <a:t>Finger clubbing </a:t>
            </a:r>
          </a:p>
          <a:p>
            <a:r>
              <a:t>Oxygen saturation - Rarer lung diseases e.g. interstitial lung disease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URTI"/>
          <p:cNvSpPr txBox="1">
            <a:spLocks noGrp="1"/>
          </p:cNvSpPr>
          <p:nvPr>
            <p:ph type="title"/>
          </p:nvPr>
        </p:nvSpPr>
        <p:spPr>
          <a:prstGeom prst="rect">
            <a:avLst/>
          </a:prstGeom>
        </p:spPr>
        <p:txBody>
          <a:bodyPr/>
          <a:lstStyle/>
          <a:p>
            <a:r>
              <a:t>URTI</a:t>
            </a:r>
          </a:p>
        </p:txBody>
      </p:sp>
      <p:graphicFrame>
        <p:nvGraphicFramePr>
          <p:cNvPr id="176" name="2D Line Chart"/>
          <p:cNvGraphicFramePr/>
          <p:nvPr/>
        </p:nvGraphicFramePr>
        <p:xfrm>
          <a:off x="5654797" y="3827500"/>
          <a:ext cx="11033432" cy="76827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Onward referral"/>
          <p:cNvSpPr txBox="1">
            <a:spLocks noGrp="1"/>
          </p:cNvSpPr>
          <p:nvPr>
            <p:ph type="title"/>
          </p:nvPr>
        </p:nvSpPr>
        <p:spPr>
          <a:prstGeom prst="rect">
            <a:avLst/>
          </a:prstGeom>
        </p:spPr>
        <p:txBody>
          <a:bodyPr/>
          <a:lstStyle/>
          <a:p>
            <a:r>
              <a:t>Onward referral</a:t>
            </a:r>
          </a:p>
        </p:txBody>
      </p:sp>
      <p:sp>
        <p:nvSpPr>
          <p:cNvPr id="304" name="Slide Subtitle"/>
          <p:cNvSpPr txBox="1">
            <a:spLocks noGrp="1"/>
          </p:cNvSpPr>
          <p:nvPr>
            <p:ph type="body" idx="21"/>
          </p:nvPr>
        </p:nvSpPr>
        <p:spPr>
          <a:prstGeom prst="rect">
            <a:avLst/>
          </a:prstGeom>
        </p:spPr>
        <p:txBody>
          <a:bodyPr/>
          <a:lstStyle/>
          <a:p>
            <a:endParaRPr/>
          </a:p>
        </p:txBody>
      </p:sp>
      <p:sp>
        <p:nvSpPr>
          <p:cNvPr id="305" name="No improvement despite good adherence, good inhaler technique…"/>
          <p:cNvSpPr txBox="1">
            <a:spLocks noGrp="1"/>
          </p:cNvSpPr>
          <p:nvPr>
            <p:ph type="body" idx="1"/>
          </p:nvPr>
        </p:nvSpPr>
        <p:spPr>
          <a:prstGeom prst="rect">
            <a:avLst/>
          </a:prstGeom>
        </p:spPr>
        <p:txBody>
          <a:bodyPr/>
          <a:lstStyle/>
          <a:p>
            <a:r>
              <a:t>No improvement despite good adherence, good inhaler technique</a:t>
            </a:r>
          </a:p>
          <a:p>
            <a:r>
              <a:t>Diagnosis is in doubt</a:t>
            </a:r>
          </a:p>
          <a:p>
            <a:r>
              <a:t>Lower threshold in under 2s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ymptoms"/>
          <p:cNvSpPr txBox="1">
            <a:spLocks noGrp="1"/>
          </p:cNvSpPr>
          <p:nvPr>
            <p:ph type="title"/>
          </p:nvPr>
        </p:nvSpPr>
        <p:spPr>
          <a:prstGeom prst="rect">
            <a:avLst/>
          </a:prstGeom>
        </p:spPr>
        <p:txBody>
          <a:bodyPr/>
          <a:lstStyle/>
          <a:p>
            <a:r>
              <a:t>Symptoms</a:t>
            </a:r>
          </a:p>
        </p:txBody>
      </p:sp>
      <p:sp>
        <p:nvSpPr>
          <p:cNvPr id="181" name="Recurrent viral infections…"/>
          <p:cNvSpPr txBox="1">
            <a:spLocks noGrp="1"/>
          </p:cNvSpPr>
          <p:nvPr>
            <p:ph type="body" idx="1"/>
          </p:nvPr>
        </p:nvSpPr>
        <p:spPr>
          <a:prstGeom prst="rect">
            <a:avLst/>
          </a:prstGeom>
        </p:spPr>
        <p:txBody>
          <a:bodyPr/>
          <a:lstStyle/>
          <a:p>
            <a:pPr marL="536447" indent="-536447" defTabSz="2145738">
              <a:spcBef>
                <a:spcPts val="3900"/>
              </a:spcBef>
              <a:defRPr sz="4224"/>
            </a:pPr>
            <a:r>
              <a:t>Recurrent viral infections</a:t>
            </a:r>
          </a:p>
          <a:p>
            <a:pPr marL="536447" indent="-536447" defTabSz="2145738">
              <a:spcBef>
                <a:spcPts val="3900"/>
              </a:spcBef>
              <a:defRPr sz="4224"/>
            </a:pPr>
            <a:r>
              <a:t>Pause in symptoms even of few days</a:t>
            </a:r>
          </a:p>
          <a:p>
            <a:pPr marL="536447" indent="-536447" defTabSz="2145738">
              <a:spcBef>
                <a:spcPts val="3900"/>
              </a:spcBef>
              <a:defRPr sz="4224"/>
            </a:pPr>
            <a:r>
              <a:t>In those days are there interval symptoms</a:t>
            </a:r>
          </a:p>
          <a:p>
            <a:pPr marL="1072895" lvl="1" indent="-536447" defTabSz="2145738">
              <a:spcBef>
                <a:spcPts val="3900"/>
              </a:spcBef>
              <a:defRPr sz="4224"/>
            </a:pPr>
            <a:r>
              <a:t>wheezing</a:t>
            </a:r>
          </a:p>
          <a:p>
            <a:pPr marL="1072895" lvl="1" indent="-536447" defTabSz="2145738">
              <a:spcBef>
                <a:spcPts val="3900"/>
              </a:spcBef>
              <a:defRPr sz="4224"/>
            </a:pPr>
            <a:r>
              <a:t>cough</a:t>
            </a:r>
          </a:p>
          <a:p>
            <a:pPr marL="1072895" lvl="1" indent="-536447" defTabSz="2145738">
              <a:spcBef>
                <a:spcPts val="3900"/>
              </a:spcBef>
              <a:defRPr sz="4224"/>
            </a:pPr>
            <a:r>
              <a:t>breathlessness (reduced play, on laughing)</a:t>
            </a:r>
          </a:p>
          <a:p>
            <a:pPr marL="1072895" lvl="1" indent="-536447" defTabSz="2145738">
              <a:spcBef>
                <a:spcPts val="3900"/>
              </a:spcBef>
              <a:defRPr sz="4224"/>
            </a:pPr>
            <a:r>
              <a:t>nocturnal symptoms and awakenings</a:t>
            </a:r>
          </a:p>
          <a:p>
            <a:pPr marL="1072895" lvl="1" indent="-536447" defTabSz="2145738">
              <a:spcBef>
                <a:spcPts val="3900"/>
              </a:spcBef>
              <a:defRPr sz="4224"/>
            </a:pPr>
            <a:r>
              <a:t>change in mood, irritable, tired</a:t>
            </a:r>
          </a:p>
        </p:txBody>
      </p:sp>
      <p:sp>
        <p:nvSpPr>
          <p:cNvPr id="182" name="Not all noise is wheeze…"/>
          <p:cNvSpPr txBox="1"/>
          <p:nvPr/>
        </p:nvSpPr>
        <p:spPr>
          <a:xfrm>
            <a:off x="16930420" y="4917033"/>
            <a:ext cx="5476449" cy="4595166"/>
          </a:xfrm>
          <a:prstGeom prst="rect">
            <a:avLst/>
          </a:prstGeom>
          <a:ln w="63500">
            <a:solidFill>
              <a:srgbClr val="FF26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200">
                <a:solidFill>
                  <a:srgbClr val="000000"/>
                </a:solidFill>
              </a:defRPr>
            </a:pPr>
            <a:r>
              <a:t>Not all noise is wheeze</a:t>
            </a:r>
          </a:p>
          <a:p>
            <a:pPr>
              <a:defRPr sz="4200">
                <a:solidFill>
                  <a:srgbClr val="000000"/>
                </a:solidFill>
              </a:defRPr>
            </a:pPr>
            <a:r>
              <a:t>Some cultures do not have a word for wheeze</a:t>
            </a:r>
          </a:p>
          <a:p>
            <a:pPr>
              <a:defRPr sz="4200">
                <a:solidFill>
                  <a:srgbClr val="000000"/>
                </a:solidFill>
              </a:defRPr>
            </a:pPr>
            <a:r>
              <a:t>Objective evidence of wheeze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2" descr="Picture 2"/>
          <p:cNvPicPr>
            <a:picLocks noChangeAspect="1"/>
          </p:cNvPicPr>
          <p:nvPr/>
        </p:nvPicPr>
        <p:blipFill>
          <a:blip r:embed="rId2"/>
          <a:stretch>
            <a:fillRect/>
          </a:stretch>
        </p:blipFill>
        <p:spPr>
          <a:xfrm>
            <a:off x="1881838" y="771863"/>
            <a:ext cx="17818755" cy="8702677"/>
          </a:xfrm>
          <a:prstGeom prst="rect">
            <a:avLst/>
          </a:prstGeom>
          <a:ln w="12700">
            <a:miter lim="400000"/>
          </a:ln>
        </p:spPr>
      </p:pic>
      <p:sp>
        <p:nvSpPr>
          <p:cNvPr id="185" name="TextBox 3"/>
          <p:cNvSpPr txBox="1"/>
          <p:nvPr/>
        </p:nvSpPr>
        <p:spPr>
          <a:xfrm>
            <a:off x="2899489" y="10486418"/>
            <a:ext cx="22832765" cy="1546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4800">
                <a:solidFill>
                  <a:srgbClr val="000000"/>
                </a:solidFill>
                <a:latin typeface="Calibri"/>
                <a:ea typeface="Calibri"/>
                <a:cs typeface="Calibri"/>
                <a:sym typeface="Calibri"/>
              </a:defRPr>
            </a:pPr>
            <a:r>
              <a:t>Lots of overlap</a:t>
            </a:r>
          </a:p>
          <a:p>
            <a:pPr algn="l" defTabSz="1828800">
              <a:defRPr sz="4800">
                <a:solidFill>
                  <a:srgbClr val="000000"/>
                </a:solidFill>
                <a:latin typeface="Calibri"/>
                <a:ea typeface="Calibri"/>
                <a:cs typeface="Calibri"/>
                <a:sym typeface="Calibri"/>
              </a:defRPr>
            </a:pPr>
            <a:r>
              <a:t>No good diagnostic system for infant and childhood wheeze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le 1"/>
          <p:cNvSpPr txBox="1">
            <a:spLocks noGrp="1"/>
          </p:cNvSpPr>
          <p:nvPr>
            <p:ph type="title"/>
          </p:nvPr>
        </p:nvSpPr>
        <p:spPr>
          <a:prstGeom prst="rect">
            <a:avLst/>
          </a:prstGeom>
        </p:spPr>
        <p:txBody>
          <a:bodyPr/>
          <a:lstStyle/>
          <a:p>
            <a:r>
              <a:t>Different phenotypes &amp; endotypes of preschool wheeze exist</a:t>
            </a:r>
          </a:p>
        </p:txBody>
      </p:sp>
      <p:sp>
        <p:nvSpPr>
          <p:cNvPr id="188" name="Oval 3"/>
          <p:cNvSpPr/>
          <p:nvPr/>
        </p:nvSpPr>
        <p:spPr>
          <a:xfrm>
            <a:off x="1742111" y="4764940"/>
            <a:ext cx="7568270" cy="6778305"/>
          </a:xfrm>
          <a:prstGeom prst="ellipse">
            <a:avLst/>
          </a:prstGeom>
          <a:solidFill>
            <a:srgbClr val="4472C4"/>
          </a:solidFill>
          <a:ln w="25400">
            <a:solidFill>
              <a:srgbClr val="32538F"/>
            </a:solidFill>
            <a:miter/>
          </a:ln>
        </p:spPr>
        <p:txBody>
          <a:bodyPr tIns="91439" bIns="91439" anchor="ctr"/>
          <a:lstStyle/>
          <a:p>
            <a:pPr defTabSz="1828800">
              <a:defRPr sz="3600">
                <a:solidFill>
                  <a:srgbClr val="FFFFFF"/>
                </a:solidFill>
                <a:latin typeface="Calibri"/>
                <a:ea typeface="Calibri"/>
                <a:cs typeface="Calibri"/>
                <a:sym typeface="Calibri"/>
              </a:defRPr>
            </a:pPr>
            <a:endParaRPr/>
          </a:p>
        </p:txBody>
      </p:sp>
      <p:sp>
        <p:nvSpPr>
          <p:cNvPr id="189" name="Oval 4"/>
          <p:cNvSpPr/>
          <p:nvPr/>
        </p:nvSpPr>
        <p:spPr>
          <a:xfrm>
            <a:off x="6813257" y="4764944"/>
            <a:ext cx="7568270" cy="6778305"/>
          </a:xfrm>
          <a:prstGeom prst="ellipse">
            <a:avLst/>
          </a:prstGeom>
          <a:ln w="25400">
            <a:solidFill>
              <a:srgbClr val="32538F"/>
            </a:solidFill>
            <a:miter/>
          </a:ln>
        </p:spPr>
        <p:txBody>
          <a:bodyPr tIns="91439" bIns="91439" anchor="ctr"/>
          <a:lstStyle/>
          <a:p>
            <a:pPr defTabSz="1828800">
              <a:defRPr sz="3600">
                <a:solidFill>
                  <a:srgbClr val="FFFFFF"/>
                </a:solidFill>
                <a:latin typeface="Calibri"/>
                <a:ea typeface="Calibri"/>
                <a:cs typeface="Calibri"/>
                <a:sym typeface="Calibri"/>
              </a:defRPr>
            </a:pPr>
            <a:endParaRPr/>
          </a:p>
        </p:txBody>
      </p:sp>
      <p:sp>
        <p:nvSpPr>
          <p:cNvPr id="190" name="Oval 5"/>
          <p:cNvSpPr/>
          <p:nvPr/>
        </p:nvSpPr>
        <p:spPr>
          <a:xfrm>
            <a:off x="12584883" y="4764942"/>
            <a:ext cx="7568270" cy="6778305"/>
          </a:xfrm>
          <a:prstGeom prst="ellipse">
            <a:avLst/>
          </a:prstGeom>
          <a:solidFill>
            <a:srgbClr val="4472C4"/>
          </a:solidFill>
          <a:ln w="25400">
            <a:solidFill>
              <a:srgbClr val="32538F"/>
            </a:solidFill>
            <a:miter/>
          </a:ln>
        </p:spPr>
        <p:txBody>
          <a:bodyPr tIns="91439" bIns="91439" anchor="ctr"/>
          <a:lstStyle/>
          <a:p>
            <a:pPr defTabSz="1828800">
              <a:defRPr sz="3600">
                <a:solidFill>
                  <a:srgbClr val="FFFFFF"/>
                </a:solidFill>
                <a:latin typeface="Calibri"/>
                <a:ea typeface="Calibri"/>
                <a:cs typeface="Calibri"/>
                <a:sym typeface="Calibri"/>
              </a:defRPr>
            </a:pPr>
            <a:endParaRPr/>
          </a:p>
        </p:txBody>
      </p:sp>
      <p:sp>
        <p:nvSpPr>
          <p:cNvPr id="191" name="TextBox 6"/>
          <p:cNvSpPr txBox="1"/>
          <p:nvPr/>
        </p:nvSpPr>
        <p:spPr>
          <a:xfrm>
            <a:off x="9638112" y="6375634"/>
            <a:ext cx="2233149" cy="1199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l" defTabSz="1828800">
              <a:defRPr sz="3600">
                <a:solidFill>
                  <a:srgbClr val="000000"/>
                </a:solidFill>
                <a:latin typeface="Calibri"/>
                <a:ea typeface="Calibri"/>
                <a:cs typeface="Calibri"/>
                <a:sym typeface="Calibri"/>
              </a:defRPr>
            </a:lvl1pPr>
          </a:lstStyle>
          <a:p>
            <a:r>
              <a:t>Preschool wheeze</a:t>
            </a:r>
          </a:p>
        </p:txBody>
      </p:sp>
      <p:sp>
        <p:nvSpPr>
          <p:cNvPr id="192" name="TextBox 9"/>
          <p:cNvSpPr txBox="1"/>
          <p:nvPr/>
        </p:nvSpPr>
        <p:spPr>
          <a:xfrm>
            <a:off x="2953486" y="7230761"/>
            <a:ext cx="3768333" cy="1758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3600">
                <a:solidFill>
                  <a:srgbClr val="000000"/>
                </a:solidFill>
                <a:latin typeface="Calibri"/>
                <a:ea typeface="Calibri"/>
                <a:cs typeface="Calibri"/>
                <a:sym typeface="Calibri"/>
              </a:defRPr>
            </a:pPr>
            <a:r>
              <a:t>Bronchiolitis</a:t>
            </a:r>
          </a:p>
          <a:p>
            <a:pPr algn="l" defTabSz="1828800">
              <a:defRPr sz="3600">
                <a:solidFill>
                  <a:srgbClr val="000000"/>
                </a:solidFill>
                <a:latin typeface="Calibri"/>
                <a:ea typeface="Calibri"/>
                <a:cs typeface="Calibri"/>
                <a:sym typeface="Calibri"/>
              </a:defRPr>
            </a:pPr>
            <a:r>
              <a:t>Mucus blocking small airways</a:t>
            </a:r>
          </a:p>
        </p:txBody>
      </p:sp>
      <p:sp>
        <p:nvSpPr>
          <p:cNvPr id="193" name="TextBox 10"/>
          <p:cNvSpPr txBox="1"/>
          <p:nvPr/>
        </p:nvSpPr>
        <p:spPr>
          <a:xfrm>
            <a:off x="15079767" y="6744965"/>
            <a:ext cx="4281463" cy="2317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l" defTabSz="1828800">
              <a:defRPr sz="3600">
                <a:solidFill>
                  <a:srgbClr val="000000"/>
                </a:solidFill>
                <a:latin typeface="Calibri"/>
                <a:ea typeface="Calibri"/>
                <a:cs typeface="Calibri"/>
                <a:sym typeface="Calibri"/>
              </a:defRPr>
            </a:pPr>
            <a:r>
              <a:t>Asthma</a:t>
            </a:r>
          </a:p>
          <a:p>
            <a:pPr algn="l" defTabSz="1828800">
              <a:defRPr sz="3600">
                <a:solidFill>
                  <a:srgbClr val="000000"/>
                </a:solidFill>
                <a:latin typeface="Calibri"/>
                <a:ea typeface="Calibri"/>
                <a:cs typeface="Calibri"/>
                <a:sym typeface="Calibri"/>
              </a:defRPr>
            </a:pPr>
            <a:r>
              <a:t>Chronic inflammation</a:t>
            </a:r>
          </a:p>
          <a:p>
            <a:pPr algn="l" defTabSz="1828800">
              <a:defRPr sz="3600">
                <a:solidFill>
                  <a:srgbClr val="000000"/>
                </a:solidFill>
                <a:latin typeface="Calibri"/>
                <a:ea typeface="Calibri"/>
                <a:cs typeface="Calibri"/>
                <a:sym typeface="Calibri"/>
              </a:defRPr>
            </a:pPr>
            <a:r>
              <a:t>Hyper-reactivity</a:t>
            </a:r>
          </a:p>
          <a:p>
            <a:pPr algn="l" defTabSz="1828800">
              <a:defRPr sz="3600">
                <a:solidFill>
                  <a:srgbClr val="000000"/>
                </a:solidFill>
                <a:latin typeface="Calibri"/>
                <a:ea typeface="Calibri"/>
                <a:cs typeface="Calibri"/>
                <a:sym typeface="Calibri"/>
              </a:defRPr>
            </a:pPr>
            <a:r>
              <a:t>Bronchoconstriction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What is wheeze"/>
          <p:cNvSpPr txBox="1">
            <a:spLocks noGrp="1"/>
          </p:cNvSpPr>
          <p:nvPr>
            <p:ph type="title"/>
          </p:nvPr>
        </p:nvSpPr>
        <p:spPr>
          <a:prstGeom prst="rect">
            <a:avLst/>
          </a:prstGeom>
        </p:spPr>
        <p:txBody>
          <a:bodyPr/>
          <a:lstStyle/>
          <a:p>
            <a:r>
              <a:t>What is wheeze</a:t>
            </a:r>
          </a:p>
        </p:txBody>
      </p:sp>
      <p:sp>
        <p:nvSpPr>
          <p:cNvPr id="196" name="Slide Subtitle"/>
          <p:cNvSpPr txBox="1">
            <a:spLocks noGrp="1"/>
          </p:cNvSpPr>
          <p:nvPr>
            <p:ph type="body" idx="21"/>
          </p:nvPr>
        </p:nvSpPr>
        <p:spPr>
          <a:prstGeom prst="rect">
            <a:avLst/>
          </a:prstGeom>
        </p:spPr>
        <p:txBody>
          <a:bodyPr/>
          <a:lstStyle/>
          <a:p>
            <a:endParaRPr/>
          </a:p>
        </p:txBody>
      </p:sp>
      <p:sp>
        <p:nvSpPr>
          <p:cNvPr id="197" name="high pitched musical expiratory wheeze…"/>
          <p:cNvSpPr txBox="1">
            <a:spLocks noGrp="1"/>
          </p:cNvSpPr>
          <p:nvPr>
            <p:ph type="body" idx="1"/>
          </p:nvPr>
        </p:nvSpPr>
        <p:spPr>
          <a:prstGeom prst="rect">
            <a:avLst/>
          </a:prstGeom>
        </p:spPr>
        <p:txBody>
          <a:bodyPr/>
          <a:lstStyle/>
          <a:p>
            <a:r>
              <a:t>high pitched musical expiratory wheeze</a:t>
            </a:r>
          </a:p>
          <a:p>
            <a:r>
              <a:t>inspiratory noise - severe uncontrolled asthma can have biphasic wheeze</a:t>
            </a:r>
          </a:p>
          <a:p>
            <a:r>
              <a:t>ruttle - often younger children, T21, “darth vader” mucus in upper airways, non specific</a:t>
            </a:r>
          </a:p>
          <a:p>
            <a:r>
              <a:t>Mouth breathers</a:t>
            </a:r>
          </a:p>
          <a:p>
            <a:r>
              <a:t>inspiratory noise upper airway - recurrent croup</a:t>
            </a:r>
          </a:p>
          <a:p>
            <a:r>
              <a:t>is wheeze just a catch all for noisy breathing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lower lung function compared to those who never/infrequent wheeze"/>
          <p:cNvSpPr txBox="1">
            <a:spLocks noGrp="1"/>
          </p:cNvSpPr>
          <p:nvPr>
            <p:ph type="body" sz="quarter" idx="1"/>
          </p:nvPr>
        </p:nvSpPr>
        <p:spPr>
          <a:xfrm>
            <a:off x="18556475" y="2153922"/>
            <a:ext cx="4538729" cy="3820822"/>
          </a:xfrm>
          <a:prstGeom prst="rect">
            <a:avLst/>
          </a:prstGeom>
        </p:spPr>
        <p:txBody>
          <a:bodyPr/>
          <a:lstStyle>
            <a:lvl1pPr marL="0" indent="0" defTabSz="2267655">
              <a:spcBef>
                <a:spcPts val="4100"/>
              </a:spcBef>
              <a:buSzTx/>
              <a:buNone/>
              <a:defRPr sz="4464">
                <a:solidFill>
                  <a:srgbClr val="FF2600"/>
                </a:solidFill>
              </a:defRPr>
            </a:lvl1pPr>
          </a:lstStyle>
          <a:p>
            <a:r>
              <a:t>lower lung function compared to those who never/infrequent wheeze</a:t>
            </a:r>
          </a:p>
        </p:txBody>
      </p:sp>
      <p:pic>
        <p:nvPicPr>
          <p:cNvPr id="200" name="Image" descr="Image"/>
          <p:cNvPicPr>
            <a:picLocks noChangeAspect="1"/>
          </p:cNvPicPr>
          <p:nvPr/>
        </p:nvPicPr>
        <p:blipFill>
          <a:blip r:embed="rId3"/>
          <a:stretch>
            <a:fillRect/>
          </a:stretch>
        </p:blipFill>
        <p:spPr>
          <a:xfrm>
            <a:off x="916121" y="1909010"/>
            <a:ext cx="16380444" cy="10572832"/>
          </a:xfrm>
          <a:prstGeom prst="rect">
            <a:avLst/>
          </a:prstGeom>
          <a:ln w="12700">
            <a:miter lim="400000"/>
          </a:ln>
        </p:spPr>
      </p:pic>
      <p:sp>
        <p:nvSpPr>
          <p:cNvPr id="201" name="RSV and Rhinovirus associated with recurrent wheezing in childhood"/>
          <p:cNvSpPr txBox="1"/>
          <p:nvPr/>
        </p:nvSpPr>
        <p:spPr>
          <a:xfrm>
            <a:off x="18301354" y="7443901"/>
            <a:ext cx="3712862" cy="3820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100">
                <a:solidFill>
                  <a:srgbClr val="000000"/>
                </a:solidFill>
              </a:defRPr>
            </a:lvl1pPr>
          </a:lstStyle>
          <a:p>
            <a:r>
              <a:t>RSV and Rhinovirus associated with recurrent wheezing in childhood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ransient early wheezers"/>
          <p:cNvSpPr txBox="1">
            <a:spLocks noGrp="1"/>
          </p:cNvSpPr>
          <p:nvPr>
            <p:ph type="title"/>
          </p:nvPr>
        </p:nvSpPr>
        <p:spPr>
          <a:prstGeom prst="rect">
            <a:avLst/>
          </a:prstGeom>
        </p:spPr>
        <p:txBody>
          <a:bodyPr/>
          <a:lstStyle/>
          <a:p>
            <a:r>
              <a:t>Transient early wheezers</a:t>
            </a:r>
          </a:p>
        </p:txBody>
      </p:sp>
      <p:sp>
        <p:nvSpPr>
          <p:cNvPr id="206" name="Slide Subtitle"/>
          <p:cNvSpPr txBox="1">
            <a:spLocks noGrp="1"/>
          </p:cNvSpPr>
          <p:nvPr>
            <p:ph type="body" idx="21"/>
          </p:nvPr>
        </p:nvSpPr>
        <p:spPr>
          <a:prstGeom prst="rect">
            <a:avLst/>
          </a:prstGeom>
        </p:spPr>
        <p:txBody>
          <a:bodyPr/>
          <a:lstStyle/>
          <a:p>
            <a:endParaRPr/>
          </a:p>
        </p:txBody>
      </p:sp>
      <p:sp>
        <p:nvSpPr>
          <p:cNvPr id="207" name="1st yr of life, resolved 4 yrs…"/>
          <p:cNvSpPr txBox="1">
            <a:spLocks noGrp="1"/>
          </p:cNvSpPr>
          <p:nvPr>
            <p:ph type="body" idx="1"/>
          </p:nvPr>
        </p:nvSpPr>
        <p:spPr>
          <a:prstGeom prst="rect">
            <a:avLst/>
          </a:prstGeom>
        </p:spPr>
        <p:txBody>
          <a:bodyPr/>
          <a:lstStyle/>
          <a:p>
            <a:pPr marL="536447" indent="-536447" defTabSz="2145738">
              <a:spcBef>
                <a:spcPts val="3900"/>
              </a:spcBef>
              <a:defRPr sz="4224"/>
            </a:pPr>
            <a:r>
              <a:t>1st yr of life, resolved 4 yrs</a:t>
            </a:r>
          </a:p>
          <a:p>
            <a:pPr marL="536447" indent="-536447" defTabSz="2145738">
              <a:spcBef>
                <a:spcPts val="3900"/>
              </a:spcBef>
              <a:defRPr sz="4224"/>
            </a:pPr>
            <a:r>
              <a:t>attending childcare at earlier age</a:t>
            </a:r>
          </a:p>
          <a:p>
            <a:pPr marL="536447" indent="-536447" defTabSz="2145738">
              <a:spcBef>
                <a:spcPts val="3900"/>
              </a:spcBef>
              <a:defRPr sz="4224"/>
            </a:pPr>
            <a:r>
              <a:t>low socioeconomic status</a:t>
            </a:r>
          </a:p>
          <a:p>
            <a:pPr marL="536447" indent="-536447" defTabSz="2145738">
              <a:spcBef>
                <a:spcPts val="3900"/>
              </a:spcBef>
              <a:defRPr sz="4224"/>
            </a:pPr>
            <a:r>
              <a:t>material smoking</a:t>
            </a:r>
          </a:p>
          <a:p>
            <a:pPr marL="536447" indent="-536447" defTabSz="2145738">
              <a:spcBef>
                <a:spcPts val="3900"/>
              </a:spcBef>
              <a:defRPr sz="4224"/>
            </a:pPr>
            <a:r>
              <a:t>low birthweight</a:t>
            </a:r>
          </a:p>
          <a:p>
            <a:pPr marL="536447" indent="-536447" defTabSz="2145738">
              <a:spcBef>
                <a:spcPts val="3900"/>
              </a:spcBef>
              <a:defRPr sz="4224"/>
            </a:pPr>
            <a:r>
              <a:t>prematurity</a:t>
            </a:r>
          </a:p>
          <a:p>
            <a:pPr marL="536447" indent="-536447" defTabSz="2145738">
              <a:spcBef>
                <a:spcPts val="3900"/>
              </a:spcBef>
              <a:defRPr sz="4224"/>
            </a:pPr>
            <a:r>
              <a:t>low maternal age</a:t>
            </a:r>
          </a:p>
          <a:p>
            <a:pPr marL="536447" indent="-536447" defTabSz="2145738">
              <a:spcBef>
                <a:spcPts val="3900"/>
              </a:spcBef>
              <a:defRPr sz="4224"/>
            </a:pPr>
            <a:r>
              <a:t>non atopic, no eosinophilia maternal smoking, low birthweight</a:t>
            </a:r>
          </a:p>
        </p:txBody>
      </p:sp>
      <p:pic>
        <p:nvPicPr>
          <p:cNvPr id="208" name="Image" descr="Image"/>
          <p:cNvPicPr>
            <a:picLocks noChangeAspect="1"/>
          </p:cNvPicPr>
          <p:nvPr/>
        </p:nvPicPr>
        <p:blipFill>
          <a:blip r:embed="rId2"/>
          <a:stretch>
            <a:fillRect/>
          </a:stretch>
        </p:blipFill>
        <p:spPr>
          <a:xfrm>
            <a:off x="10619517" y="4213298"/>
            <a:ext cx="10963752" cy="707660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1435</Words>
  <Application>Microsoft Office PowerPoint</Application>
  <PresentationFormat>Custom</PresentationFormat>
  <Paragraphs>213</Paragraphs>
  <Slides>30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Helvetica Neue</vt:lpstr>
      <vt:lpstr>Helvetica Neue Medium</vt:lpstr>
      <vt:lpstr>21_BasicWhite</vt:lpstr>
      <vt:lpstr>Asthma</vt:lpstr>
      <vt:lpstr>Pre school wheezers</vt:lpstr>
      <vt:lpstr>URTI</vt:lpstr>
      <vt:lpstr>Symptoms</vt:lpstr>
      <vt:lpstr>PowerPoint Presentation</vt:lpstr>
      <vt:lpstr>Different phenotypes &amp; endotypes of preschool wheeze exist</vt:lpstr>
      <vt:lpstr>What is wheeze</vt:lpstr>
      <vt:lpstr>PowerPoint Presentation</vt:lpstr>
      <vt:lpstr>Transient early wheezers</vt:lpstr>
      <vt:lpstr>Late onset wheeze</vt:lpstr>
      <vt:lpstr>Prolonged early wheezers</vt:lpstr>
      <vt:lpstr>Intermediate</vt:lpstr>
      <vt:lpstr>PowerPoint Presentation</vt:lpstr>
      <vt:lpstr>What’s going on in the lungs?</vt:lpstr>
      <vt:lpstr>PowerPoint Presentation</vt:lpstr>
      <vt:lpstr>Phenotypes aren’t that useful for predicting treatment response  Symptoms change with time  Clinically it can be hard to tell what is going on at the lower airways  No personalised treatments at this stage </vt:lpstr>
      <vt:lpstr>Acute management of pre school wheeze</vt:lpstr>
      <vt:lpstr>PowerPoint Presentation</vt:lpstr>
      <vt:lpstr>PowerPoint Presentation</vt:lpstr>
      <vt:lpstr>When &amp; what to start</vt:lpstr>
      <vt:lpstr>Trial of ICS</vt:lpstr>
      <vt:lpstr>Is is asthma?</vt:lpstr>
      <vt:lpstr>PowerPoint Presentation</vt:lpstr>
      <vt:lpstr>Is is asthma? </vt:lpstr>
      <vt:lpstr>Steroid debate</vt:lpstr>
      <vt:lpstr>PowerPoint Presentation</vt:lpstr>
      <vt:lpstr>What else could it be?</vt:lpstr>
      <vt:lpstr>PowerPoint Presentation</vt:lpstr>
      <vt:lpstr>Rest of the child</vt:lpstr>
      <vt:lpstr>Onward referral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Amy Moran</dc:creator>
  <cp:lastModifiedBy>Amy Moran</cp:lastModifiedBy>
  <cp:revision>7</cp:revision>
  <dcterms:modified xsi:type="dcterms:W3CDTF">2023-03-02T08:22:59Z</dcterms:modified>
</cp:coreProperties>
</file>