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3" r:id="rId4"/>
    <p:sldMasterId id="2147483731" r:id="rId5"/>
  </p:sldMasterIdLst>
  <p:notesMasterIdLst>
    <p:notesMasterId r:id="rId26"/>
  </p:notesMasterIdLst>
  <p:sldIdLst>
    <p:sldId id="376" r:id="rId6"/>
    <p:sldId id="396" r:id="rId7"/>
    <p:sldId id="645" r:id="rId8"/>
    <p:sldId id="621" r:id="rId9"/>
    <p:sldId id="648" r:id="rId10"/>
    <p:sldId id="637" r:id="rId11"/>
    <p:sldId id="616" r:id="rId12"/>
    <p:sldId id="657" r:id="rId13"/>
    <p:sldId id="661" r:id="rId14"/>
    <p:sldId id="662" r:id="rId15"/>
    <p:sldId id="663" r:id="rId16"/>
    <p:sldId id="665" r:id="rId17"/>
    <p:sldId id="666" r:id="rId18"/>
    <p:sldId id="667" r:id="rId19"/>
    <p:sldId id="655" r:id="rId20"/>
    <p:sldId id="643" r:id="rId21"/>
    <p:sldId id="638" r:id="rId22"/>
    <p:sldId id="647" r:id="rId23"/>
    <p:sldId id="654" r:id="rId24"/>
    <p:sldId id="398" r:id="rId25"/>
  </p:sldIdLst>
  <p:sldSz cx="12192000" cy="6858000"/>
  <p:notesSz cx="6858000" cy="9144000"/>
  <p:custDataLst>
    <p:tags r:id="rId27"/>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FF"/>
    <a:srgbClr val="D9FFEC"/>
    <a:srgbClr val="96FFB0"/>
    <a:srgbClr val="FFDCB9"/>
    <a:srgbClr val="FFCCFF"/>
    <a:srgbClr val="3333CC"/>
    <a:srgbClr val="7F1F9D"/>
    <a:srgbClr val="D19AFF"/>
    <a:srgbClr val="FFCC99"/>
    <a:srgbClr val="FF9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CD100A-56AD-B888-33F1-F8B7C546D627}" v="8" dt="2026-07-06T14:20:59.537"/>
    <p1510:client id="{4C236248-8785-972C-FA4E-2A3E52655E06}" v="1" dt="2026-07-06T14:18:33.8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6C2909-A1D4-9941-6C5D-11CB25560C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7512F19-6492-DA47-953D-143B592A786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E6E06791-CDBF-A647-8444-DF777B63999E}" type="datetimeFigureOut">
              <a:rPr lang="en-US"/>
              <a:pPr>
                <a:defRPr/>
              </a:pPr>
              <a:t>7/6/2026</a:t>
            </a:fld>
            <a:endParaRPr lang="en-US"/>
          </a:p>
        </p:txBody>
      </p:sp>
      <p:sp>
        <p:nvSpPr>
          <p:cNvPr id="4" name="Slide Image Placeholder 3">
            <a:extLst>
              <a:ext uri="{FF2B5EF4-FFF2-40B4-BE49-F238E27FC236}">
                <a16:creationId xmlns:a16="http://schemas.microsoft.com/office/drawing/2014/main" id="{E6C2EAD5-306E-5D6B-3A8C-A7EBFA142B0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8FADCA2-986A-8495-B1A1-055029DE9D2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8E455A8D-F194-1CEF-E639-BFD13897CF7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08768ED3-560E-1E75-C627-0F6EDF16403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B06726BC-5D2B-5E4B-962F-582EB5C0426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06726BC-5D2B-5E4B-962F-582EB5C04260}" type="slidenum">
              <a:rPr lang="en-US" smtClean="0"/>
              <a:pPr>
                <a:defRPr/>
              </a:pPr>
              <a:t>1</a:t>
            </a:fld>
            <a:endParaRPr lang="en-US"/>
          </a:p>
        </p:txBody>
      </p:sp>
    </p:spTree>
    <p:extLst>
      <p:ext uri="{BB962C8B-B14F-4D97-AF65-F5344CB8AC3E}">
        <p14:creationId xmlns:p14="http://schemas.microsoft.com/office/powerpoint/2010/main" val="3051780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Details of the RA’s must be recorded on the patients record. </a:t>
            </a:r>
          </a:p>
          <a:p>
            <a:endParaRPr lang="en-GB"/>
          </a:p>
          <a:p>
            <a:r>
              <a:rPr lang="en-GB"/>
              <a:t>The Ardens communication template provides the functionality to record the information through drop down menus and free text.  (Edyta to demonstrate) </a:t>
            </a:r>
          </a:p>
          <a:p>
            <a:endParaRPr lang="en-GB"/>
          </a:p>
          <a:p>
            <a:r>
              <a:rPr lang="en-GB"/>
              <a:t>There are standard sets of SNOMED codes which are linked to the impairment recorded, key adjustments and underlying condition.  This accumulates to over 200 specific SNOMED codes.  NHS E provide a full list of the codes on line, but by using the template these will record automatically. </a:t>
            </a:r>
          </a:p>
          <a:p>
            <a:endParaRPr lang="en-GB"/>
          </a:p>
          <a:p>
            <a:endParaRPr lang="en-GB"/>
          </a:p>
        </p:txBody>
      </p:sp>
      <p:sp>
        <p:nvSpPr>
          <p:cNvPr id="4" name="Slide Number Placeholder 3"/>
          <p:cNvSpPr>
            <a:spLocks noGrp="1"/>
          </p:cNvSpPr>
          <p:nvPr>
            <p:ph type="sldNum" sz="quarter" idx="5"/>
          </p:nvPr>
        </p:nvSpPr>
        <p:spPr/>
        <p:txBody>
          <a:bodyPr/>
          <a:lstStyle/>
          <a:p>
            <a:pPr>
              <a:defRPr/>
            </a:pPr>
            <a:fld id="{B06726BC-5D2B-5E4B-962F-582EB5C04260}" type="slidenum">
              <a:rPr lang="en-US" smtClean="0"/>
              <a:pPr>
                <a:defRPr/>
              </a:pPr>
              <a:t>10</a:t>
            </a:fld>
            <a:endParaRPr lang="en-US"/>
          </a:p>
        </p:txBody>
      </p:sp>
    </p:spTree>
    <p:extLst>
      <p:ext uri="{BB962C8B-B14F-4D97-AF65-F5344CB8AC3E}">
        <p14:creationId xmlns:p14="http://schemas.microsoft.com/office/powerpoint/2010/main" val="769529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a flag has been applied this will be clearly visible when the patients record is called up. </a:t>
            </a:r>
          </a:p>
          <a:p>
            <a:endParaRPr lang="en-GB"/>
          </a:p>
          <a:p>
            <a:r>
              <a:rPr lang="en-GB"/>
              <a:t>Staff will be see the RA’s and be able to support the patient from the information in front of them. </a:t>
            </a:r>
          </a:p>
          <a:p>
            <a:endParaRPr lang="en-GB"/>
          </a:p>
          <a:p>
            <a:r>
              <a:rPr lang="en-GB"/>
              <a:t>This is also a key opportunity to ‘review’ the patients RA’s and mark the communications template accordingly.</a:t>
            </a:r>
          </a:p>
          <a:p>
            <a:endParaRPr lang="en-GB"/>
          </a:p>
          <a:p>
            <a:r>
              <a:rPr lang="en-GB"/>
              <a:t>By clicking on the flag this should direct you straight to the template. </a:t>
            </a:r>
          </a:p>
        </p:txBody>
      </p:sp>
      <p:sp>
        <p:nvSpPr>
          <p:cNvPr id="4" name="Slide Number Placeholder 3"/>
          <p:cNvSpPr>
            <a:spLocks noGrp="1"/>
          </p:cNvSpPr>
          <p:nvPr>
            <p:ph type="sldNum" sz="quarter" idx="5"/>
          </p:nvPr>
        </p:nvSpPr>
        <p:spPr/>
        <p:txBody>
          <a:bodyPr/>
          <a:lstStyle/>
          <a:p>
            <a:pPr>
              <a:defRPr/>
            </a:pPr>
            <a:fld id="{B06726BC-5D2B-5E4B-962F-582EB5C04260}" type="slidenum">
              <a:rPr lang="en-US" smtClean="0"/>
              <a:pPr>
                <a:defRPr/>
              </a:pPr>
              <a:t>11</a:t>
            </a:fld>
            <a:endParaRPr lang="en-US"/>
          </a:p>
        </p:txBody>
      </p:sp>
    </p:spTree>
    <p:extLst>
      <p:ext uri="{BB962C8B-B14F-4D97-AF65-F5344CB8AC3E}">
        <p14:creationId xmlns:p14="http://schemas.microsoft.com/office/powerpoint/2010/main" val="4222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stated at the start of the presentation, RA’s can now be added under implied consent and any RA’s ticked in the communications template to apply the RA flag will be shared via the NCRS. </a:t>
            </a:r>
          </a:p>
          <a:p>
            <a:endParaRPr lang="en-GB"/>
          </a:p>
          <a:p>
            <a:r>
              <a:rPr lang="en-GB"/>
              <a:t>As outline this information is shared with authorised personnel involved in the patients care. </a:t>
            </a:r>
          </a:p>
          <a:p>
            <a:endParaRPr lang="en-GB"/>
          </a:p>
          <a:p>
            <a:r>
              <a:rPr lang="en-GB"/>
              <a:t>If a patient decides that they want to opt-out of sharing data relating to RA’s then the declined (opt out) drop down must be selected.  The record will still remain on the clinical system at GP practice level.  </a:t>
            </a:r>
          </a:p>
        </p:txBody>
      </p:sp>
      <p:sp>
        <p:nvSpPr>
          <p:cNvPr id="4" name="Slide Number Placeholder 3"/>
          <p:cNvSpPr>
            <a:spLocks noGrp="1"/>
          </p:cNvSpPr>
          <p:nvPr>
            <p:ph type="sldNum" sz="quarter" idx="5"/>
          </p:nvPr>
        </p:nvSpPr>
        <p:spPr/>
        <p:txBody>
          <a:bodyPr/>
          <a:lstStyle/>
          <a:p>
            <a:pPr>
              <a:defRPr/>
            </a:pPr>
            <a:fld id="{B06726BC-5D2B-5E4B-962F-582EB5C04260}" type="slidenum">
              <a:rPr lang="en-US" smtClean="0"/>
              <a:pPr>
                <a:defRPr/>
              </a:pPr>
              <a:t>12</a:t>
            </a:fld>
            <a:endParaRPr lang="en-US"/>
          </a:p>
        </p:txBody>
      </p:sp>
    </p:spTree>
    <p:extLst>
      <p:ext uri="{BB962C8B-B14F-4D97-AF65-F5344CB8AC3E}">
        <p14:creationId xmlns:p14="http://schemas.microsoft.com/office/powerpoint/2010/main" val="2313450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1136650"/>
            <a:ext cx="5486400" cy="3086100"/>
          </a:xfrm>
        </p:spPr>
      </p:sp>
      <p:sp>
        <p:nvSpPr>
          <p:cNvPr id="3" name="Notes Placeholder 2"/>
          <p:cNvSpPr>
            <a:spLocks noGrp="1"/>
          </p:cNvSpPr>
          <p:nvPr>
            <p:ph type="body" idx="1"/>
          </p:nvPr>
        </p:nvSpPr>
        <p:spPr>
          <a:xfrm>
            <a:off x="622300" y="4305300"/>
            <a:ext cx="5486400" cy="3600450"/>
          </a:xfrm>
        </p:spPr>
        <p:txBody>
          <a:bodyPr/>
          <a:lstStyle/>
          <a:p>
            <a:r>
              <a:rPr lang="en-GB" sz="1100">
                <a:latin typeface="Arial" panose="020B0604020202020204" pitchFamily="34" charset="0"/>
                <a:cs typeface="Arial" panose="020B0604020202020204" pitchFamily="34" charset="0"/>
              </a:rPr>
              <a:t>Patient Services and organisations must endeavour to use their best efforts to </a:t>
            </a:r>
            <a:r>
              <a:rPr lang="en-US" sz="1100">
                <a:latin typeface="Arial" panose="020B0604020202020204" pitchFamily="34" charset="0"/>
                <a:cs typeface="Arial" panose="020B0604020202020204" pitchFamily="34" charset="0"/>
              </a:rPr>
              <a:t>always meet the reasonable adjustment</a:t>
            </a:r>
            <a:r>
              <a:rPr lang="en-GB" sz="1100">
                <a:latin typeface="Arial" panose="020B0604020202020204" pitchFamily="34" charset="0"/>
                <a:cs typeface="Arial" panose="020B0604020202020204" pitchFamily="34" charset="0"/>
              </a:rPr>
              <a:t>.</a:t>
            </a:r>
          </a:p>
          <a:p>
            <a:pPr marL="171450" lvl="0" indent="-171450" fontAlgn="auto">
              <a:spcBef>
                <a:spcPts val="0"/>
              </a:spcBef>
              <a:spcAft>
                <a:spcPts val="0"/>
              </a:spcAft>
              <a:buFont typeface="Wingdings" panose="05000000000000000000" pitchFamily="2" charset="2"/>
              <a:buChar char="q"/>
              <a:defRPr/>
            </a:pPr>
            <a:r>
              <a:rPr lang="en-GB" sz="1100">
                <a:latin typeface="Arial" panose="020B0604020202020204" pitchFamily="34" charset="0"/>
                <a:cs typeface="Arial" panose="020B0604020202020204" pitchFamily="34" charset="0"/>
              </a:rPr>
              <a:t> </a:t>
            </a:r>
            <a:r>
              <a:rPr lang="en-GB" sz="1100" b="1">
                <a:latin typeface="Arial" panose="020B0604020202020204" pitchFamily="34" charset="0"/>
                <a:cs typeface="Arial" panose="020B0604020202020204" pitchFamily="34" charset="0"/>
              </a:rPr>
              <a:t>Plan ahead </a:t>
            </a:r>
            <a:r>
              <a:rPr lang="en-GB" sz="1100">
                <a:latin typeface="Arial" panose="020B0604020202020204" pitchFamily="34" charset="0"/>
                <a:cs typeface="Arial" panose="020B0604020202020204" pitchFamily="34" charset="0"/>
              </a:rPr>
              <a:t>– prepare for RA’s – Look at ways the practice can make reasonable adjustments and what they are already doing to support patients. Ensure staff are aware how to meet the adjustments – for example booking BSL, booking additional consultation times, using the hearing loop.  </a:t>
            </a:r>
          </a:p>
          <a:p>
            <a:pPr lvl="0" fontAlgn="auto">
              <a:spcBef>
                <a:spcPts val="0"/>
              </a:spcBef>
              <a:spcAft>
                <a:spcPts val="0"/>
              </a:spcAft>
              <a:defRPr/>
            </a:pPr>
            <a:endParaRPr lang="en-GB" sz="1100">
              <a:latin typeface="Arial" panose="020B0604020202020204" pitchFamily="34" charset="0"/>
              <a:cs typeface="Arial" panose="020B0604020202020204" pitchFamily="34" charset="0"/>
            </a:endParaRPr>
          </a:p>
          <a:p>
            <a:pPr marL="285750" indent="-285750" fontAlgn="auto">
              <a:spcBef>
                <a:spcPts val="0"/>
              </a:spcBef>
              <a:spcAft>
                <a:spcPts val="0"/>
              </a:spcAft>
              <a:buFont typeface="Wingdings" panose="05000000000000000000" pitchFamily="2" charset="2"/>
              <a:buChar char="q"/>
              <a:defRPr/>
            </a:pPr>
            <a:r>
              <a:rPr lang="en-GB" sz="1100" b="1">
                <a:latin typeface="Arial" panose="020B0604020202020204" pitchFamily="34" charset="0"/>
                <a:cs typeface="Arial" panose="020B0604020202020204" pitchFamily="34" charset="0"/>
              </a:rPr>
              <a:t>Staff awareness and training </a:t>
            </a:r>
            <a:r>
              <a:rPr lang="en-GB" sz="1100">
                <a:latin typeface="Arial" panose="020B0604020202020204" pitchFamily="34" charset="0"/>
                <a:cs typeface="Arial" panose="020B0604020202020204" pitchFamily="34" charset="0"/>
              </a:rPr>
              <a:t>– </a:t>
            </a:r>
            <a:r>
              <a:rPr lang="en-GB" sz="1100" b="1">
                <a:solidFill>
                  <a:srgbClr val="023D5B"/>
                </a:solidFill>
              </a:rPr>
              <a:t>We all have a responsibility  - </a:t>
            </a:r>
            <a:r>
              <a:rPr lang="en-GB" sz="1100">
                <a:latin typeface="Arial" panose="020B0604020202020204" pitchFamily="34" charset="0"/>
                <a:cs typeface="Arial" panose="020B0604020202020204" pitchFamily="34" charset="0"/>
              </a:rPr>
              <a:t>E-learning for health provide free online training (registration is required, but practices can contact eLearning to arrange multiple registrations )  </a:t>
            </a:r>
          </a:p>
          <a:p>
            <a:pPr lvl="0" fontAlgn="auto">
              <a:spcBef>
                <a:spcPts val="0"/>
              </a:spcBef>
              <a:spcAft>
                <a:spcPts val="0"/>
              </a:spcAft>
              <a:defRPr/>
            </a:pPr>
            <a:endParaRPr lang="en-GB" sz="1100">
              <a:latin typeface="Arial" panose="020B0604020202020204" pitchFamily="34" charset="0"/>
              <a:cs typeface="Arial" panose="020B0604020202020204" pitchFamily="34" charset="0"/>
            </a:endParaRPr>
          </a:p>
          <a:p>
            <a:pPr marL="285750" lvl="0" indent="-285750" fontAlgn="auto">
              <a:spcBef>
                <a:spcPts val="0"/>
              </a:spcBef>
              <a:spcAft>
                <a:spcPts val="0"/>
              </a:spcAft>
              <a:buFont typeface="Wingdings" panose="05000000000000000000" pitchFamily="2" charset="2"/>
              <a:buChar char="q"/>
              <a:defRPr/>
            </a:pPr>
            <a:r>
              <a:rPr lang="en-GB" sz="1100" b="1">
                <a:latin typeface="Arial" panose="020B0604020202020204" pitchFamily="34" charset="0"/>
                <a:cs typeface="Arial" panose="020B0604020202020204" pitchFamily="34" charset="0"/>
              </a:rPr>
              <a:t>Awareness campaigns on premises and website </a:t>
            </a:r>
            <a:r>
              <a:rPr lang="en-GB" sz="1100">
                <a:latin typeface="Arial" panose="020B0604020202020204" pitchFamily="34" charset="0"/>
                <a:cs typeface="Arial" panose="020B0604020202020204" pitchFamily="34" charset="0"/>
              </a:rPr>
              <a:t>– NHS E have provided a range of templates and material that can be adapted by GP practices for use. Some of these documents have been made available on SEL NET. </a:t>
            </a:r>
          </a:p>
          <a:p>
            <a:pPr marL="285750" lvl="0" indent="-285750" fontAlgn="auto">
              <a:spcBef>
                <a:spcPts val="0"/>
              </a:spcBef>
              <a:spcAft>
                <a:spcPts val="0"/>
              </a:spcAft>
              <a:buFont typeface="Wingdings" panose="05000000000000000000" pitchFamily="2" charset="2"/>
              <a:buChar char="q"/>
              <a:defRPr/>
            </a:pPr>
            <a:endParaRPr lang="en-GB" sz="1100">
              <a:latin typeface="Arial" panose="020B0604020202020204" pitchFamily="34" charset="0"/>
              <a:cs typeface="Arial" panose="020B0604020202020204" pitchFamily="34" charset="0"/>
            </a:endParaRPr>
          </a:p>
          <a:p>
            <a:pPr marL="285750" lvl="0" indent="-285750" fontAlgn="auto">
              <a:spcBef>
                <a:spcPts val="0"/>
              </a:spcBef>
              <a:spcAft>
                <a:spcPts val="0"/>
              </a:spcAft>
              <a:buFont typeface="Wingdings" panose="05000000000000000000" pitchFamily="2" charset="2"/>
              <a:buChar char="q"/>
              <a:defRPr/>
            </a:pPr>
            <a:r>
              <a:rPr lang="en-GB" sz="1100" b="1">
                <a:latin typeface="Arial" panose="020B0604020202020204" pitchFamily="34" charset="0"/>
                <a:cs typeface="Arial" panose="020B0604020202020204" pitchFamily="34" charset="0"/>
              </a:rPr>
              <a:t>Comply with patients' preferences </a:t>
            </a:r>
            <a:r>
              <a:rPr lang="en-GB" sz="1100">
                <a:latin typeface="Arial" panose="020B0604020202020204" pitchFamily="34" charset="0"/>
                <a:cs typeface="Arial" panose="020B0604020202020204" pitchFamily="34" charset="0"/>
              </a:rPr>
              <a:t>(Opt-out) Remember to comply with patients requests and ensure the patient record reflects their decision to decline. </a:t>
            </a:r>
          </a:p>
          <a:p>
            <a:pPr lvl="0" fontAlgn="auto">
              <a:spcBef>
                <a:spcPts val="0"/>
              </a:spcBef>
              <a:spcAft>
                <a:spcPts val="0"/>
              </a:spcAft>
              <a:defRPr/>
            </a:pPr>
            <a:endParaRPr lang="en-GB" sz="1100">
              <a:latin typeface="Arial" panose="020B0604020202020204" pitchFamily="34" charset="0"/>
              <a:cs typeface="Arial" panose="020B0604020202020204" pitchFamily="34" charset="0"/>
            </a:endParaRPr>
          </a:p>
          <a:p>
            <a:pPr marL="285750" lvl="0" indent="-285750" fontAlgn="auto">
              <a:spcBef>
                <a:spcPts val="0"/>
              </a:spcBef>
              <a:spcAft>
                <a:spcPts val="0"/>
              </a:spcAft>
              <a:buFont typeface="Wingdings" panose="05000000000000000000" pitchFamily="2" charset="2"/>
              <a:buChar char="q"/>
              <a:defRPr/>
            </a:pPr>
            <a:r>
              <a:rPr lang="en-GB" sz="1100" b="1">
                <a:latin typeface="Arial" panose="020B0604020202020204" pitchFamily="34" charset="0"/>
                <a:cs typeface="Arial" panose="020B0604020202020204" pitchFamily="34" charset="0"/>
              </a:rPr>
              <a:t>On going review </a:t>
            </a:r>
            <a:r>
              <a:rPr lang="en-GB" sz="1100">
                <a:latin typeface="Arial" panose="020B0604020202020204" pitchFamily="34" charset="0"/>
                <a:cs typeface="Arial" panose="020B0604020202020204" pitchFamily="34" charset="0"/>
              </a:rPr>
              <a:t>– GP practices must ensure on going reviews are completed, either through contact and assessments with their patients or by regularly identifying patients through reporting and questionnaires. </a:t>
            </a:r>
          </a:p>
          <a:p>
            <a:endParaRPr lang="en-GB"/>
          </a:p>
        </p:txBody>
      </p:sp>
      <p:sp>
        <p:nvSpPr>
          <p:cNvPr id="4" name="Slide Number Placeholder 3"/>
          <p:cNvSpPr>
            <a:spLocks noGrp="1"/>
          </p:cNvSpPr>
          <p:nvPr>
            <p:ph type="sldNum" sz="quarter" idx="5"/>
          </p:nvPr>
        </p:nvSpPr>
        <p:spPr/>
        <p:txBody>
          <a:bodyPr/>
          <a:lstStyle/>
          <a:p>
            <a:pPr>
              <a:defRPr/>
            </a:pPr>
            <a:fld id="{B06726BC-5D2B-5E4B-962F-582EB5C04260}" type="slidenum">
              <a:rPr lang="en-US" smtClean="0"/>
              <a:pPr>
                <a:defRPr/>
              </a:pPr>
              <a:t>13</a:t>
            </a:fld>
            <a:endParaRPr lang="en-US"/>
          </a:p>
        </p:txBody>
      </p:sp>
    </p:spTree>
    <p:extLst>
      <p:ext uri="{BB962C8B-B14F-4D97-AF65-F5344CB8AC3E}">
        <p14:creationId xmlns:p14="http://schemas.microsoft.com/office/powerpoint/2010/main" val="724769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06726BC-5D2B-5E4B-962F-582EB5C04260}" type="slidenum">
              <a:rPr lang="en-US" smtClean="0"/>
              <a:pPr>
                <a:defRPr/>
              </a:pPr>
              <a:t>17</a:t>
            </a:fld>
            <a:endParaRPr lang="en-US"/>
          </a:p>
        </p:txBody>
      </p:sp>
    </p:spTree>
    <p:extLst>
      <p:ext uri="{BB962C8B-B14F-4D97-AF65-F5344CB8AC3E}">
        <p14:creationId xmlns:p14="http://schemas.microsoft.com/office/powerpoint/2010/main" val="632504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06726BC-5D2B-5E4B-962F-582EB5C04260}" type="slidenum">
              <a:rPr lang="en-US" smtClean="0"/>
              <a:pPr>
                <a:defRPr/>
              </a:pPr>
              <a:t>18</a:t>
            </a:fld>
            <a:endParaRPr lang="en-US"/>
          </a:p>
        </p:txBody>
      </p:sp>
    </p:spTree>
    <p:extLst>
      <p:ext uri="{BB962C8B-B14F-4D97-AF65-F5344CB8AC3E}">
        <p14:creationId xmlns:p14="http://schemas.microsoft.com/office/powerpoint/2010/main" val="392972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06726BC-5D2B-5E4B-962F-582EB5C04260}" type="slidenum">
              <a:rPr lang="en-US" smtClean="0"/>
              <a:pPr>
                <a:defRPr/>
              </a:pPr>
              <a:t>19</a:t>
            </a:fld>
            <a:endParaRPr lang="en-US"/>
          </a:p>
        </p:txBody>
      </p:sp>
    </p:spTree>
    <p:extLst>
      <p:ext uri="{BB962C8B-B14F-4D97-AF65-F5344CB8AC3E}">
        <p14:creationId xmlns:p14="http://schemas.microsoft.com/office/powerpoint/2010/main" val="3722886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06726BC-5D2B-5E4B-962F-582EB5C04260}" type="slidenum">
              <a:rPr lang="en-US" smtClean="0"/>
              <a:pPr>
                <a:defRPr/>
              </a:pPr>
              <a:t>20</a:t>
            </a:fld>
            <a:endParaRPr lang="en-US"/>
          </a:p>
        </p:txBody>
      </p:sp>
    </p:spTree>
    <p:extLst>
      <p:ext uri="{BB962C8B-B14F-4D97-AF65-F5344CB8AC3E}">
        <p14:creationId xmlns:p14="http://schemas.microsoft.com/office/powerpoint/2010/main" val="4008655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Today we are going to provide you some important information regarding Reasonable Adjustment Digital Flags which is a legal requirement under the Equality Act 2010</a:t>
            </a:r>
          </a:p>
          <a:p>
            <a:endParaRPr lang="en-GB"/>
          </a:p>
          <a:p>
            <a:r>
              <a:rPr lang="en-GB"/>
              <a:t>So what is a Reasonable Adjustment Digital Flag. </a:t>
            </a:r>
          </a:p>
          <a:p>
            <a:endParaRPr lang="en-GB"/>
          </a:p>
          <a:p>
            <a:r>
              <a:rPr lang="en-GB"/>
              <a:t>As it states under the Equality Act ………………………..</a:t>
            </a:r>
          </a:p>
          <a:p>
            <a:endParaRPr lang="en-GB"/>
          </a:p>
          <a:p>
            <a:r>
              <a:rPr lang="en-GB"/>
              <a:t>The Digital flag is a national digital marker recorded on an individuals patient record that identifies the person that have a significant impairment or disability and therefore reasonable adjustments needs. </a:t>
            </a:r>
          </a:p>
          <a:p>
            <a:endParaRPr lang="en-GB"/>
          </a:p>
          <a:p>
            <a:r>
              <a:rPr lang="en-GB"/>
              <a:t>The criteria for RA’s in defined in the Equality Act as…..</a:t>
            </a:r>
          </a:p>
          <a:p>
            <a:endParaRPr lang="en-GB"/>
          </a:p>
          <a:p>
            <a:r>
              <a:rPr lang="en-GB"/>
              <a:t>Further information in this presentation will help GP practices staff and healthcare professionals to understand how RA’s can be applied and the steps required to meet this legal compliance. </a:t>
            </a:r>
          </a:p>
        </p:txBody>
      </p:sp>
      <p:sp>
        <p:nvSpPr>
          <p:cNvPr id="4" name="Slide Number Placeholder 3"/>
          <p:cNvSpPr>
            <a:spLocks noGrp="1"/>
          </p:cNvSpPr>
          <p:nvPr>
            <p:ph type="sldNum" sz="quarter" idx="5"/>
          </p:nvPr>
        </p:nvSpPr>
        <p:spPr/>
        <p:txBody>
          <a:bodyPr/>
          <a:lstStyle/>
          <a:p>
            <a:pPr>
              <a:defRPr/>
            </a:pPr>
            <a:fld id="{B06726BC-5D2B-5E4B-962F-582EB5C04260}" type="slidenum">
              <a:rPr lang="en-US" smtClean="0"/>
              <a:pPr>
                <a:defRPr/>
              </a:pPr>
              <a:t>2</a:t>
            </a:fld>
            <a:endParaRPr lang="en-US"/>
          </a:p>
        </p:txBody>
      </p:sp>
    </p:spTree>
    <p:extLst>
      <p:ext uri="{BB962C8B-B14F-4D97-AF65-F5344CB8AC3E}">
        <p14:creationId xmlns:p14="http://schemas.microsoft.com/office/powerpoint/2010/main" val="4044426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NHS England first published an Information Standard in September 2023.  </a:t>
            </a:r>
          </a:p>
          <a:p>
            <a:endParaRPr lang="en-GB"/>
          </a:p>
          <a:p>
            <a:r>
              <a:rPr lang="en-GB"/>
              <a:t>These information standards are mandatory rules and guidelines that dictate how health and adult social care data is recorded, processed, and shared across the UK.</a:t>
            </a:r>
          </a:p>
          <a:p>
            <a:endParaRPr lang="en-GB"/>
          </a:p>
          <a:p>
            <a:r>
              <a:rPr lang="en-GB"/>
              <a:t>This RADF information standard has been round for a while now, but has recently been updated. </a:t>
            </a:r>
          </a:p>
          <a:p>
            <a:endParaRPr lang="en-GB"/>
          </a:p>
          <a:p>
            <a:r>
              <a:rPr lang="en-GB"/>
              <a:t>Previously to apply a RA healthcare professionals would have required the individuals consent.  This has recently changed and is now  specifically ‘implied consent’.  </a:t>
            </a:r>
          </a:p>
          <a:p>
            <a:r>
              <a:rPr lang="en-GB"/>
              <a:t>The slides show the lawful basis for  processing this information (performance of a task carried out in the public interest and for the provision of direct care/medical diagnosis.</a:t>
            </a:r>
          </a:p>
          <a:p>
            <a:r>
              <a:rPr lang="en-GB"/>
              <a:t>There have also been some changes in terminology relating the national care record service rather than referring to the NHS spine. </a:t>
            </a:r>
          </a:p>
          <a:p>
            <a:endParaRPr lang="en-GB"/>
          </a:p>
        </p:txBody>
      </p:sp>
      <p:sp>
        <p:nvSpPr>
          <p:cNvPr id="4" name="Slide Number Placeholder 3"/>
          <p:cNvSpPr>
            <a:spLocks noGrp="1"/>
          </p:cNvSpPr>
          <p:nvPr>
            <p:ph type="sldNum" sz="quarter" idx="5"/>
          </p:nvPr>
        </p:nvSpPr>
        <p:spPr/>
        <p:txBody>
          <a:bodyPr/>
          <a:lstStyle/>
          <a:p>
            <a:pPr>
              <a:defRPr/>
            </a:pPr>
            <a:fld id="{B06726BC-5D2B-5E4B-962F-582EB5C04260}" type="slidenum">
              <a:rPr lang="en-US" smtClean="0"/>
              <a:pPr>
                <a:defRPr/>
              </a:pPr>
              <a:t>3</a:t>
            </a:fld>
            <a:endParaRPr lang="en-US"/>
          </a:p>
        </p:txBody>
      </p:sp>
    </p:spTree>
    <p:extLst>
      <p:ext uri="{BB962C8B-B14F-4D97-AF65-F5344CB8AC3E}">
        <p14:creationId xmlns:p14="http://schemas.microsoft.com/office/powerpoint/2010/main" val="205160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national roll out of the RADF aims to help millions of disabled people access their health care. </a:t>
            </a:r>
          </a:p>
          <a:p>
            <a:endParaRPr lang="en-GB"/>
          </a:p>
          <a:p>
            <a:r>
              <a:rPr lang="en-GB"/>
              <a:t>It aims to improve their patient journey, not having to repeat information about their RA needs at the places they receive their care.</a:t>
            </a:r>
          </a:p>
          <a:p>
            <a:endParaRPr lang="en-GB"/>
          </a:p>
          <a:p>
            <a:r>
              <a:rPr lang="en-GB"/>
              <a:t>It aims to advise staff to help understand the patients conditions ahead of appointments and treatment, so they can accommodate for their adjustments. </a:t>
            </a:r>
          </a:p>
          <a:p>
            <a:endParaRPr lang="en-GB"/>
          </a:p>
          <a:p>
            <a:r>
              <a:rPr lang="en-GB"/>
              <a:t>With the ultimate aim to reduce health inequalities and the provided the best outcomes for disabled patients. </a:t>
            </a:r>
          </a:p>
        </p:txBody>
      </p:sp>
      <p:sp>
        <p:nvSpPr>
          <p:cNvPr id="4" name="Slide Number Placeholder 3"/>
          <p:cNvSpPr>
            <a:spLocks noGrp="1"/>
          </p:cNvSpPr>
          <p:nvPr>
            <p:ph type="sldNum" sz="quarter" idx="5"/>
          </p:nvPr>
        </p:nvSpPr>
        <p:spPr/>
        <p:txBody>
          <a:bodyPr/>
          <a:lstStyle/>
          <a:p>
            <a:pPr>
              <a:defRPr/>
            </a:pPr>
            <a:fld id="{B06726BC-5D2B-5E4B-962F-582EB5C04260}" type="slidenum">
              <a:rPr lang="en-US" smtClean="0"/>
              <a:pPr>
                <a:defRPr/>
              </a:pPr>
              <a:t>4</a:t>
            </a:fld>
            <a:endParaRPr lang="en-US"/>
          </a:p>
        </p:txBody>
      </p:sp>
    </p:spTree>
    <p:extLst>
      <p:ext uri="{BB962C8B-B14F-4D97-AF65-F5344CB8AC3E}">
        <p14:creationId xmlns:p14="http://schemas.microsoft.com/office/powerpoint/2010/main" val="3703383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Many of you are probably already meeting some of the RA’s </a:t>
            </a:r>
          </a:p>
          <a:p>
            <a:endParaRPr lang="en-GB"/>
          </a:p>
          <a:p>
            <a:r>
              <a:rPr lang="en-GB"/>
              <a:t>Things, such as wheel chair access, hearing loops, large print and British sign language are already widely in place at GP practices. </a:t>
            </a:r>
          </a:p>
          <a:p>
            <a:endParaRPr lang="en-GB"/>
          </a:p>
          <a:p>
            <a:r>
              <a:rPr lang="en-GB"/>
              <a:t>As part of the steps to compliance for the RADF, GP practice will need to consider the types of RA they can make and/or check what they already have available. </a:t>
            </a:r>
          </a:p>
          <a:p>
            <a:r>
              <a:rPr lang="en-GB"/>
              <a:t>For example, its good that practices may have a hearing loop in place, but NOT GOOD if its not working!  Or you have a wheel chair access ramp which is blocked with boxes. </a:t>
            </a:r>
          </a:p>
        </p:txBody>
      </p:sp>
      <p:sp>
        <p:nvSpPr>
          <p:cNvPr id="4" name="Slide Number Placeholder 3"/>
          <p:cNvSpPr>
            <a:spLocks noGrp="1"/>
          </p:cNvSpPr>
          <p:nvPr>
            <p:ph type="sldNum" sz="quarter" idx="5"/>
          </p:nvPr>
        </p:nvSpPr>
        <p:spPr/>
        <p:txBody>
          <a:bodyPr/>
          <a:lstStyle/>
          <a:p>
            <a:pPr>
              <a:defRPr/>
            </a:pPr>
            <a:fld id="{B06726BC-5D2B-5E4B-962F-582EB5C04260}" type="slidenum">
              <a:rPr lang="en-US" smtClean="0"/>
              <a:pPr>
                <a:defRPr/>
              </a:pPr>
              <a:t>5</a:t>
            </a:fld>
            <a:endParaRPr lang="en-US"/>
          </a:p>
        </p:txBody>
      </p:sp>
    </p:spTree>
    <p:extLst>
      <p:ext uri="{BB962C8B-B14F-4D97-AF65-F5344CB8AC3E}">
        <p14:creationId xmlns:p14="http://schemas.microsoft.com/office/powerpoint/2010/main" val="253886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a:t>NHS England are working with third-party system suppliers to get them on to put the technology in place for RAs to be recorded and shared with the NCRS.  They have a deadline of 30</a:t>
            </a:r>
            <a:r>
              <a:rPr lang="en-GB" sz="1600" baseline="30000"/>
              <a:t>th</a:t>
            </a:r>
            <a:r>
              <a:rPr lang="en-GB" sz="1600"/>
              <a:t> September to complete this. </a:t>
            </a:r>
          </a:p>
          <a:p>
            <a:endParaRPr lang="en-GB" sz="1600"/>
          </a:p>
          <a:p>
            <a:endParaRPr lang="en-GB" sz="1600"/>
          </a:p>
        </p:txBody>
      </p:sp>
      <p:sp>
        <p:nvSpPr>
          <p:cNvPr id="4" name="Slide Number Placeholder 3"/>
          <p:cNvSpPr>
            <a:spLocks noGrp="1"/>
          </p:cNvSpPr>
          <p:nvPr>
            <p:ph type="sldNum" sz="quarter" idx="5"/>
          </p:nvPr>
        </p:nvSpPr>
        <p:spPr/>
        <p:txBody>
          <a:bodyPr/>
          <a:lstStyle/>
          <a:p>
            <a:pPr>
              <a:defRPr/>
            </a:pPr>
            <a:fld id="{B06726BC-5D2B-5E4B-962F-582EB5C04260}" type="slidenum">
              <a:rPr lang="en-US" smtClean="0"/>
              <a:pPr>
                <a:defRPr/>
              </a:pPr>
              <a:t>6</a:t>
            </a:fld>
            <a:endParaRPr lang="en-US"/>
          </a:p>
        </p:txBody>
      </p:sp>
    </p:spTree>
    <p:extLst>
      <p:ext uri="{BB962C8B-B14F-4D97-AF65-F5344CB8AC3E}">
        <p14:creationId xmlns:p14="http://schemas.microsoft.com/office/powerpoint/2010/main" val="3385894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b="1"/>
          </a:p>
        </p:txBody>
      </p:sp>
      <p:sp>
        <p:nvSpPr>
          <p:cNvPr id="4" name="Slide Number Placeholder 3"/>
          <p:cNvSpPr>
            <a:spLocks noGrp="1"/>
          </p:cNvSpPr>
          <p:nvPr>
            <p:ph type="sldNum" sz="quarter" idx="5"/>
          </p:nvPr>
        </p:nvSpPr>
        <p:spPr/>
        <p:txBody>
          <a:bodyPr/>
          <a:lstStyle/>
          <a:p>
            <a:pPr>
              <a:defRPr/>
            </a:pPr>
            <a:fld id="{B06726BC-5D2B-5E4B-962F-582EB5C04260}" type="slidenum">
              <a:rPr lang="en-US" smtClean="0"/>
              <a:pPr>
                <a:defRPr/>
              </a:pPr>
              <a:t>7</a:t>
            </a:fld>
            <a:endParaRPr lang="en-US"/>
          </a:p>
        </p:txBody>
      </p:sp>
    </p:spTree>
    <p:extLst>
      <p:ext uri="{BB962C8B-B14F-4D97-AF65-F5344CB8AC3E}">
        <p14:creationId xmlns:p14="http://schemas.microsoft.com/office/powerpoint/2010/main" val="2219427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06726BC-5D2B-5E4B-962F-582EB5C04260}" type="slidenum">
              <a:rPr lang="en-US" smtClean="0"/>
              <a:pPr>
                <a:defRPr/>
              </a:pPr>
              <a:t>8</a:t>
            </a:fld>
            <a:endParaRPr lang="en-US"/>
          </a:p>
        </p:txBody>
      </p:sp>
    </p:spTree>
    <p:extLst>
      <p:ext uri="{BB962C8B-B14F-4D97-AF65-F5344CB8AC3E}">
        <p14:creationId xmlns:p14="http://schemas.microsoft.com/office/powerpoint/2010/main" val="2554519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3A958-A5F1-2549-11AF-46CA1CBAF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0CD609-578D-6B12-0A0F-432B276FEC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61D57-988C-4116-AB68-4960E9513A16}"/>
              </a:ext>
            </a:extLst>
          </p:cNvPr>
          <p:cNvSpPr>
            <a:spLocks noGrp="1"/>
          </p:cNvSpPr>
          <p:nvPr>
            <p:ph type="body" idx="1"/>
          </p:nvPr>
        </p:nvSpPr>
        <p:spPr>
          <a:xfrm>
            <a:off x="635000" y="4318000"/>
            <a:ext cx="5486400" cy="3600450"/>
          </a:xfrm>
        </p:spPr>
        <p:txBody>
          <a:bodyPr/>
          <a:lstStyle/>
          <a:p>
            <a:pPr>
              <a:spcBef>
                <a:spcPts val="0"/>
              </a:spcBef>
            </a:pPr>
            <a:r>
              <a:rPr lang="en-GB"/>
              <a:t>Firstly it is good practice to carry out some initial benchmarking figures to determine how many RADF currently exist.  Make a note of current figures as this will help evidence the actions the practice has taken to meet compliance. (if requested by CQC)  - You can use an Ardens screening template to do this. </a:t>
            </a:r>
          </a:p>
          <a:p>
            <a:pPr>
              <a:spcBef>
                <a:spcPts val="0"/>
              </a:spcBef>
            </a:pPr>
            <a:endParaRPr lang="en-GB"/>
          </a:p>
          <a:p>
            <a:pPr>
              <a:spcBef>
                <a:spcPts val="0"/>
              </a:spcBef>
            </a:pPr>
            <a:r>
              <a:rPr lang="en-GB" b="1"/>
              <a:t>The next step is to identify cohorts of patients </a:t>
            </a:r>
            <a:r>
              <a:rPr lang="en-GB"/>
              <a:t>whose characteristics are defined under the Equalities Act.  The list above is a good place to start.  Ardens already provide screening templates for LD, autism and dementia. </a:t>
            </a:r>
          </a:p>
          <a:p>
            <a:pPr>
              <a:spcBef>
                <a:spcPts val="0"/>
              </a:spcBef>
            </a:pPr>
            <a:endParaRPr lang="en-GB"/>
          </a:p>
          <a:p>
            <a:pPr>
              <a:spcBef>
                <a:spcPts val="0"/>
              </a:spcBef>
            </a:pPr>
            <a:r>
              <a:rPr lang="en-GB" b="1"/>
              <a:t>All staff must be aware of RA’s and take steps to identify </a:t>
            </a:r>
            <a:r>
              <a:rPr lang="en-GB"/>
              <a:t>requirements from first contact, opportunistic and during standard visits and health checks. (Training is available, which we will direct you to at the end of this video) </a:t>
            </a:r>
          </a:p>
          <a:p>
            <a:pPr>
              <a:spcBef>
                <a:spcPts val="0"/>
              </a:spcBef>
            </a:pPr>
            <a:endParaRPr lang="en-GB"/>
          </a:p>
          <a:p>
            <a:pPr>
              <a:spcBef>
                <a:spcPts val="0"/>
              </a:spcBef>
            </a:pPr>
            <a:r>
              <a:rPr lang="en-GB" b="1"/>
              <a:t>The NHS patient on-line registration </a:t>
            </a:r>
            <a:r>
              <a:rPr lang="en-GB"/>
              <a:t>already has Ras included in the template, but any manual hard copy forms still in use must also be update.  </a:t>
            </a:r>
          </a:p>
          <a:p>
            <a:pPr>
              <a:spcBef>
                <a:spcPts val="0"/>
              </a:spcBef>
            </a:pPr>
            <a:endParaRPr lang="en-GB"/>
          </a:p>
          <a:p>
            <a:pPr>
              <a:spcBef>
                <a:spcPts val="0"/>
              </a:spcBef>
            </a:pPr>
            <a:r>
              <a:rPr lang="en-GB" b="1"/>
              <a:t>Resource</a:t>
            </a:r>
            <a:r>
              <a:rPr lang="en-GB"/>
              <a:t> material has been made available to practice via SEL NET and NHS Futures, which include questionnaire templates (including easy read) and posters. </a:t>
            </a:r>
          </a:p>
          <a:p>
            <a:pPr>
              <a:spcBef>
                <a:spcPts val="0"/>
              </a:spcBef>
            </a:pPr>
            <a:r>
              <a:rPr lang="en-GB"/>
              <a:t>There is also a </a:t>
            </a:r>
            <a:r>
              <a:rPr lang="en-GB" b="1"/>
              <a:t>work plan </a:t>
            </a:r>
            <a:r>
              <a:rPr lang="en-GB"/>
              <a:t>that practices can you to log and record the activities carried out. </a:t>
            </a:r>
          </a:p>
          <a:p>
            <a:endParaRPr lang="en-GB"/>
          </a:p>
          <a:p>
            <a:endParaRPr lang="en-GB"/>
          </a:p>
          <a:p>
            <a:endParaRPr lang="en-GB"/>
          </a:p>
          <a:p>
            <a:endParaRPr lang="en-GB"/>
          </a:p>
          <a:p>
            <a:endParaRPr lang="en-GB"/>
          </a:p>
        </p:txBody>
      </p:sp>
      <p:sp>
        <p:nvSpPr>
          <p:cNvPr id="4" name="Slide Number Placeholder 3">
            <a:extLst>
              <a:ext uri="{FF2B5EF4-FFF2-40B4-BE49-F238E27FC236}">
                <a16:creationId xmlns:a16="http://schemas.microsoft.com/office/drawing/2014/main" id="{78615519-DFE1-99D3-1BE2-6C2D2274492A}"/>
              </a:ext>
            </a:extLst>
          </p:cNvPr>
          <p:cNvSpPr>
            <a:spLocks noGrp="1"/>
          </p:cNvSpPr>
          <p:nvPr>
            <p:ph type="sldNum" sz="quarter" idx="5"/>
          </p:nvPr>
        </p:nvSpPr>
        <p:spPr/>
        <p:txBody>
          <a:bodyPr/>
          <a:lstStyle/>
          <a:p>
            <a:pPr>
              <a:defRPr/>
            </a:pPr>
            <a:fld id="{B06726BC-5D2B-5E4B-962F-582EB5C04260}" type="slidenum">
              <a:rPr lang="en-US" smtClean="0"/>
              <a:pPr>
                <a:defRPr/>
              </a:pPr>
              <a:t>9</a:t>
            </a:fld>
            <a:endParaRPr lang="en-US"/>
          </a:p>
        </p:txBody>
      </p:sp>
    </p:spTree>
    <p:extLst>
      <p:ext uri="{BB962C8B-B14F-4D97-AF65-F5344CB8AC3E}">
        <p14:creationId xmlns:p14="http://schemas.microsoft.com/office/powerpoint/2010/main" val="667418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2.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ICS &amp; ICB Nav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FB59E-3D64-AB71-B9BD-BE8B036885A2}"/>
              </a:ext>
            </a:extLst>
          </p:cNvPr>
          <p:cNvSpPr>
            <a:spLocks noGrp="1"/>
          </p:cNvSpPr>
          <p:nvPr>
            <p:ph type="title" hasCustomPrompt="1"/>
          </p:nvPr>
        </p:nvSpPr>
        <p:spPr>
          <a:xfrm>
            <a:off x="458787" y="2660520"/>
            <a:ext cx="10454539" cy="1481174"/>
          </a:xfrm>
          <a:prstGeom prst="rect">
            <a:avLst/>
          </a:prstGeom>
        </p:spPr>
        <p:txBody>
          <a:bodyPr/>
          <a:lstStyle>
            <a:lvl1pPr>
              <a:defRPr sz="4800" b="1" i="0">
                <a:solidFill>
                  <a:schemeClr val="accent2"/>
                </a:solidFill>
                <a:latin typeface="Arial" panose="020B0604020202020204" pitchFamily="34" charset="0"/>
                <a:cs typeface="Arial" panose="020B0604020202020204" pitchFamily="34" charset="0"/>
              </a:defRPr>
            </a:lvl1pPr>
          </a:lstStyle>
          <a:p>
            <a:pPr lvl="0"/>
            <a:r>
              <a:rPr lang="en-GB"/>
              <a:t>Click to add title</a:t>
            </a:r>
          </a:p>
        </p:txBody>
      </p:sp>
      <p:sp>
        <p:nvSpPr>
          <p:cNvPr id="5" name="Text Placeholder 13"/>
          <p:cNvSpPr>
            <a:spLocks noGrp="1"/>
          </p:cNvSpPr>
          <p:nvPr>
            <p:ph type="body" sz="quarter" idx="11" hasCustomPrompt="1"/>
          </p:nvPr>
        </p:nvSpPr>
        <p:spPr>
          <a:xfrm>
            <a:off x="458788" y="4237188"/>
            <a:ext cx="7959725" cy="483813"/>
          </a:xfrm>
          <a:prstGeom prst="rect">
            <a:avLst/>
          </a:prstGeom>
        </p:spPr>
        <p:txBody>
          <a:bodyPr anchor="ctr">
            <a:norm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GB"/>
              <a:t>Subtitle Text</a:t>
            </a:r>
          </a:p>
        </p:txBody>
      </p:sp>
    </p:spTree>
    <p:extLst>
      <p:ext uri="{BB962C8B-B14F-4D97-AF65-F5344CB8AC3E}">
        <p14:creationId xmlns:p14="http://schemas.microsoft.com/office/powerpoint/2010/main" val="1150012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ICS ICB Content 2 Column 1 Imag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0C47FC-1E0F-EDC4-2590-50C1396E4B5A}"/>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5" name="Content Placeholder 2">
            <a:extLst>
              <a:ext uri="{FF2B5EF4-FFF2-40B4-BE49-F238E27FC236}">
                <a16:creationId xmlns:a16="http://schemas.microsoft.com/office/drawing/2014/main" id="{28D445B3-DF2B-19C3-0879-C1F8D0DADC74}"/>
              </a:ext>
            </a:extLst>
          </p:cNvPr>
          <p:cNvSpPr>
            <a:spLocks noGrp="1"/>
          </p:cNvSpPr>
          <p:nvPr>
            <p:ph idx="1"/>
          </p:nvPr>
        </p:nvSpPr>
        <p:spPr>
          <a:xfrm>
            <a:off x="343255"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Content Placeholder 2">
            <a:extLst>
              <a:ext uri="{FF2B5EF4-FFF2-40B4-BE49-F238E27FC236}">
                <a16:creationId xmlns:a16="http://schemas.microsoft.com/office/drawing/2014/main" id="{F56CED33-6196-B73B-247B-BA5F1B443886}"/>
              </a:ext>
            </a:extLst>
          </p:cNvPr>
          <p:cNvSpPr>
            <a:spLocks noGrp="1"/>
          </p:cNvSpPr>
          <p:nvPr>
            <p:ph idx="18"/>
          </p:nvPr>
        </p:nvSpPr>
        <p:spPr>
          <a:xfrm>
            <a:off x="4226765"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Picture Placeholder 2">
            <a:extLst>
              <a:ext uri="{FF2B5EF4-FFF2-40B4-BE49-F238E27FC236}">
                <a16:creationId xmlns:a16="http://schemas.microsoft.com/office/drawing/2014/main" id="{B917EABA-117D-EF4B-12E0-DF491909A0EF}"/>
              </a:ext>
            </a:extLst>
          </p:cNvPr>
          <p:cNvSpPr>
            <a:spLocks noGrp="1"/>
          </p:cNvSpPr>
          <p:nvPr>
            <p:ph type="pic" sz="quarter" idx="16"/>
          </p:nvPr>
        </p:nvSpPr>
        <p:spPr>
          <a:xfrm>
            <a:off x="8110275" y="1389063"/>
            <a:ext cx="3569892" cy="4899025"/>
          </a:xfrm>
          <a:prstGeom prst="rect">
            <a:avLst/>
          </a:prstGeom>
          <a:pattFill prst="wdUpDiag">
            <a:fgClr>
              <a:schemeClr val="accent5"/>
            </a:fgClr>
            <a:bgClr>
              <a:schemeClr val="bg1"/>
            </a:bgClr>
          </a:pattFill>
        </p:spPr>
        <p:txBody>
          <a:bodyPr anchor="ctr"/>
          <a:lstStyle>
            <a:lvl1pPr marL="0" indent="0" algn="ctr">
              <a:buNone/>
              <a:defRPr/>
            </a:lvl1pPr>
          </a:lstStyle>
          <a:p>
            <a:r>
              <a:rPr lang="en-US" noProof="0"/>
              <a:t>Click icon to add picture</a:t>
            </a:r>
            <a:endParaRPr lang="en-GB" noProof="0"/>
          </a:p>
        </p:txBody>
      </p:sp>
      <p:sp>
        <p:nvSpPr>
          <p:cNvPr id="14" name="Slide Number Placeholder 6">
            <a:extLst>
              <a:ext uri="{FF2B5EF4-FFF2-40B4-BE49-F238E27FC236}">
                <a16:creationId xmlns:a16="http://schemas.microsoft.com/office/drawing/2014/main" id="{BF5A65FC-1AA1-8517-EB4E-36C0C7B8DCA2}"/>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6100876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a:extLst>
              <a:ext uri="{FF2B5EF4-FFF2-40B4-BE49-F238E27FC236}">
                <a16:creationId xmlns:a16="http://schemas.microsoft.com/office/drawing/2014/main" id="{158C440D-0BC0-5608-A4D5-1A3A38509494}"/>
              </a:ext>
              <a:ext uri="{C183D7F6-B498-43B3-948B-1728B52AA6E4}">
                <adec:decorative xmlns:adec="http://schemas.microsoft.com/office/drawing/2017/decorative" val="1"/>
              </a:ext>
            </a:extLst>
          </p:cNvPr>
          <p:cNvSpPr/>
          <p:nvPr userDrawn="1"/>
        </p:nvSpPr>
        <p:spPr>
          <a:xfrm>
            <a:off x="0" y="6440488"/>
            <a:ext cx="12192000" cy="427037"/>
          </a:xfrm>
          <a:prstGeom prst="rect">
            <a:avLst/>
          </a:prstGeom>
          <a:solidFill>
            <a:srgbClr val="E5F6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TextBox 7">
            <a:extLst>
              <a:ext uri="{FF2B5EF4-FFF2-40B4-BE49-F238E27FC236}">
                <a16:creationId xmlns:a16="http://schemas.microsoft.com/office/drawing/2014/main" id="{997E366A-0678-22C2-2EDA-5332AA5742B8}"/>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
        <p:nvSpPr>
          <p:cNvPr id="10" name="Slide Number Placeholder 6">
            <a:extLst>
              <a:ext uri="{FF2B5EF4-FFF2-40B4-BE49-F238E27FC236}">
                <a16:creationId xmlns:a16="http://schemas.microsoft.com/office/drawing/2014/main" id="{D400E021-83B5-0EA4-B231-3C47D1E0863C}"/>
              </a:ext>
            </a:extLst>
          </p:cNvPr>
          <p:cNvSpPr txBox="1">
            <a:spLocks/>
          </p:cNvSpPr>
          <p:nvPr userDrawn="1"/>
        </p:nvSpPr>
        <p:spPr>
          <a:xfrm>
            <a:off x="10157928" y="6472238"/>
            <a:ext cx="1695450" cy="365125"/>
          </a:xfrm>
          <a:prstGeom prst="rect">
            <a:avLst/>
          </a:prstGeom>
        </p:spPr>
        <p:txBody>
          <a:bodyPr anchor="ctr"/>
          <a:lstStyle>
            <a:defPPr>
              <a:defRPr lang="en-US"/>
            </a:defPPr>
            <a:lvl1pPr algn="r" rtl="0" eaLnBrk="1" fontAlgn="auto" hangingPunct="1">
              <a:spcBef>
                <a:spcPts val="0"/>
              </a:spcBef>
              <a:spcAft>
                <a:spcPts val="0"/>
              </a:spcAft>
              <a:defRPr sz="1200" b="1" kern="1200" smtClean="0">
                <a:solidFill>
                  <a:srgbClr val="013C5B"/>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9C23DAE3-29EA-6B48-8B9F-DAC09DE37D5A}" type="slidenum">
              <a:rPr lang="en-US" smtClean="0"/>
              <a:pPr>
                <a:defRPr/>
              </a:pPr>
              <a:t>‹#›</a:t>
            </a:fld>
            <a:endParaRPr lang="en-US"/>
          </a:p>
        </p:txBody>
      </p:sp>
    </p:spTree>
    <p:extLst>
      <p:ext uri="{BB962C8B-B14F-4D97-AF65-F5344CB8AC3E}">
        <p14:creationId xmlns:p14="http://schemas.microsoft.com/office/powerpoint/2010/main" val="959676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e ICS ICB Content 1 Colum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5AB4E90-40AD-B0CB-9424-ADB132F75E14}"/>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9" name="Content Placeholder 2">
            <a:extLst>
              <a:ext uri="{FF2B5EF4-FFF2-40B4-BE49-F238E27FC236}">
                <a16:creationId xmlns:a16="http://schemas.microsoft.com/office/drawing/2014/main" id="{12FE554E-0A4D-F5DF-3BB1-5AE3CADBA73E}"/>
              </a:ext>
            </a:extLst>
          </p:cNvPr>
          <p:cNvSpPr>
            <a:spLocks noGrp="1"/>
          </p:cNvSpPr>
          <p:nvPr>
            <p:ph idx="1"/>
          </p:nvPr>
        </p:nvSpPr>
        <p:spPr>
          <a:xfrm>
            <a:off x="343255" y="1389062"/>
            <a:ext cx="11336911"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6">
            <a:extLst>
              <a:ext uri="{FF2B5EF4-FFF2-40B4-BE49-F238E27FC236}">
                <a16:creationId xmlns:a16="http://schemas.microsoft.com/office/drawing/2014/main" id="{A74D8D71-29FA-CB26-D0F8-A34D4BB1F1E5}"/>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sp>
        <p:nvSpPr>
          <p:cNvPr id="5" name="TextBox 4">
            <a:extLst>
              <a:ext uri="{FF2B5EF4-FFF2-40B4-BE49-F238E27FC236}">
                <a16:creationId xmlns:a16="http://schemas.microsoft.com/office/drawing/2014/main" id="{B8421E9E-5B8E-8B6F-6BAD-A35D0C5DD684}"/>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5922405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44040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ICS ICB Content 2 Colum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5AB4E90-40AD-B0CB-9424-ADB132F75E14}"/>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11" name="Content Placeholder 2">
            <a:extLst>
              <a:ext uri="{FF2B5EF4-FFF2-40B4-BE49-F238E27FC236}">
                <a16:creationId xmlns:a16="http://schemas.microsoft.com/office/drawing/2014/main" id="{9BAC5F42-4A97-CBC7-8400-47A3E823FB72}"/>
              </a:ext>
            </a:extLst>
          </p:cNvPr>
          <p:cNvSpPr>
            <a:spLocks noGrp="1"/>
          </p:cNvSpPr>
          <p:nvPr>
            <p:ph idx="1"/>
          </p:nvPr>
        </p:nvSpPr>
        <p:spPr>
          <a:xfrm>
            <a:off x="343255" y="1389062"/>
            <a:ext cx="5450439"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2" name="Content Placeholder 2">
            <a:extLst>
              <a:ext uri="{FF2B5EF4-FFF2-40B4-BE49-F238E27FC236}">
                <a16:creationId xmlns:a16="http://schemas.microsoft.com/office/drawing/2014/main" id="{7C809957-7B90-DE75-4E9D-4578F5052576}"/>
              </a:ext>
            </a:extLst>
          </p:cNvPr>
          <p:cNvSpPr>
            <a:spLocks noGrp="1"/>
          </p:cNvSpPr>
          <p:nvPr>
            <p:ph idx="16"/>
          </p:nvPr>
        </p:nvSpPr>
        <p:spPr>
          <a:xfrm>
            <a:off x="6227688" y="1389062"/>
            <a:ext cx="5450439"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Slide Number Placeholder 6">
            <a:extLst>
              <a:ext uri="{FF2B5EF4-FFF2-40B4-BE49-F238E27FC236}">
                <a16:creationId xmlns:a16="http://schemas.microsoft.com/office/drawing/2014/main" id="{A74D8D71-29FA-CB26-D0F8-A34D4BB1F1E5}"/>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8562976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E05F6DF7-1733-17BB-53E7-D689AB96085E}"/>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Tree>
    <p:extLst>
      <p:ext uri="{BB962C8B-B14F-4D97-AF65-F5344CB8AC3E}">
        <p14:creationId xmlns:p14="http://schemas.microsoft.com/office/powerpoint/2010/main" val="932216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ICS ICB Content 1 Text 1 Imag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5AB4E90-40AD-B0CB-9424-ADB132F75E14}"/>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5" name="Content Placeholder 2">
            <a:extLst>
              <a:ext uri="{FF2B5EF4-FFF2-40B4-BE49-F238E27FC236}">
                <a16:creationId xmlns:a16="http://schemas.microsoft.com/office/drawing/2014/main" id="{66DC1CD4-DB76-A583-91EA-DCF638A5BE17}"/>
              </a:ext>
            </a:extLst>
          </p:cNvPr>
          <p:cNvSpPr>
            <a:spLocks noGrp="1"/>
          </p:cNvSpPr>
          <p:nvPr>
            <p:ph idx="1"/>
          </p:nvPr>
        </p:nvSpPr>
        <p:spPr>
          <a:xfrm>
            <a:off x="343255" y="1389062"/>
            <a:ext cx="5450439"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Picture Placeholder 2">
            <a:extLst>
              <a:ext uri="{FF2B5EF4-FFF2-40B4-BE49-F238E27FC236}">
                <a16:creationId xmlns:a16="http://schemas.microsoft.com/office/drawing/2014/main" id="{F973A942-B8F9-561E-C783-94B971E8FABC}"/>
              </a:ext>
            </a:extLst>
          </p:cNvPr>
          <p:cNvSpPr>
            <a:spLocks noGrp="1"/>
          </p:cNvSpPr>
          <p:nvPr>
            <p:ph type="pic" sz="quarter" idx="16"/>
          </p:nvPr>
        </p:nvSpPr>
        <p:spPr>
          <a:xfrm>
            <a:off x="6096001" y="1389063"/>
            <a:ext cx="5584166" cy="4899025"/>
          </a:xfrm>
          <a:prstGeom prst="rect">
            <a:avLst/>
          </a:prstGeom>
          <a:pattFill prst="wdUpDiag">
            <a:fgClr>
              <a:schemeClr val="accent5"/>
            </a:fgClr>
            <a:bgClr>
              <a:schemeClr val="bg1"/>
            </a:bgClr>
          </a:pattFill>
        </p:spPr>
        <p:txBody>
          <a:bodyPr anchor="ctr"/>
          <a:lstStyle>
            <a:lvl1pPr marL="0" indent="0" algn="ctr">
              <a:buNone/>
              <a:defRPr/>
            </a:lvl1pPr>
          </a:lstStyle>
          <a:p>
            <a:r>
              <a:rPr lang="en-US" noProof="0"/>
              <a:t>Click icon to add picture</a:t>
            </a:r>
            <a:endParaRPr lang="en-GB" noProof="0"/>
          </a:p>
        </p:txBody>
      </p:sp>
      <p:sp>
        <p:nvSpPr>
          <p:cNvPr id="6" name="Slide Number Placeholder 6">
            <a:extLst>
              <a:ext uri="{FF2B5EF4-FFF2-40B4-BE49-F238E27FC236}">
                <a16:creationId xmlns:a16="http://schemas.microsoft.com/office/drawing/2014/main" id="{A74D8D71-29FA-CB26-D0F8-A34D4BB1F1E5}"/>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4894336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a16="http://schemas.microsoft.com/office/drawing/2014/main" id="{D12734A8-28F5-582D-AE1A-F19F84C6D511}"/>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Tree>
    <p:extLst>
      <p:ext uri="{BB962C8B-B14F-4D97-AF65-F5344CB8AC3E}">
        <p14:creationId xmlns:p14="http://schemas.microsoft.com/office/powerpoint/2010/main" val="614341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ICS ICB Content 3 Colum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5AB4E90-40AD-B0CB-9424-ADB132F75E14}"/>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12" name="Content Placeholder 2">
            <a:extLst>
              <a:ext uri="{FF2B5EF4-FFF2-40B4-BE49-F238E27FC236}">
                <a16:creationId xmlns:a16="http://schemas.microsoft.com/office/drawing/2014/main" id="{641780B8-E144-B95C-B6BF-B1C82F2E76C6}"/>
              </a:ext>
            </a:extLst>
          </p:cNvPr>
          <p:cNvSpPr>
            <a:spLocks noGrp="1"/>
          </p:cNvSpPr>
          <p:nvPr>
            <p:ph idx="1"/>
          </p:nvPr>
        </p:nvSpPr>
        <p:spPr>
          <a:xfrm>
            <a:off x="343255"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2">
            <a:extLst>
              <a:ext uri="{FF2B5EF4-FFF2-40B4-BE49-F238E27FC236}">
                <a16:creationId xmlns:a16="http://schemas.microsoft.com/office/drawing/2014/main" id="{52B7CB13-23EC-A03A-003B-83C33788BE6E}"/>
              </a:ext>
            </a:extLst>
          </p:cNvPr>
          <p:cNvSpPr>
            <a:spLocks noGrp="1"/>
          </p:cNvSpPr>
          <p:nvPr>
            <p:ph idx="18" hasCustomPrompt="1"/>
          </p:nvPr>
        </p:nvSpPr>
        <p:spPr>
          <a:xfrm>
            <a:off x="4226765"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GB" noProof="0"/>
              <a:t>Click to edit text styles</a:t>
            </a:r>
          </a:p>
          <a:p>
            <a:pPr lvl="1"/>
            <a:r>
              <a:rPr lang="en-GB" noProof="0"/>
              <a:t>Second Masterlevel</a:t>
            </a:r>
          </a:p>
          <a:p>
            <a:pPr lvl="2"/>
            <a:r>
              <a:rPr lang="en-GB" noProof="0"/>
              <a:t>Third level</a:t>
            </a:r>
          </a:p>
          <a:p>
            <a:pPr lvl="3"/>
            <a:r>
              <a:rPr lang="en-GB" noProof="0"/>
              <a:t>Fourth level</a:t>
            </a:r>
          </a:p>
          <a:p>
            <a:pPr lvl="4"/>
            <a:r>
              <a:rPr lang="en-GB" noProof="0"/>
              <a:t>Fifth level</a:t>
            </a:r>
          </a:p>
        </p:txBody>
      </p:sp>
      <p:sp>
        <p:nvSpPr>
          <p:cNvPr id="11" name="Content Placeholder 2">
            <a:extLst>
              <a:ext uri="{FF2B5EF4-FFF2-40B4-BE49-F238E27FC236}">
                <a16:creationId xmlns:a16="http://schemas.microsoft.com/office/drawing/2014/main" id="{A4972FF2-EDFF-2109-08DA-C826E76C1EE7}"/>
              </a:ext>
            </a:extLst>
          </p:cNvPr>
          <p:cNvSpPr>
            <a:spLocks noGrp="1"/>
          </p:cNvSpPr>
          <p:nvPr>
            <p:ph idx="19"/>
          </p:nvPr>
        </p:nvSpPr>
        <p:spPr>
          <a:xfrm>
            <a:off x="8110276"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Slide Number Placeholder 6">
            <a:extLst>
              <a:ext uri="{FF2B5EF4-FFF2-40B4-BE49-F238E27FC236}">
                <a16:creationId xmlns:a16="http://schemas.microsoft.com/office/drawing/2014/main" id="{A74D8D71-29FA-CB26-D0F8-A34D4BB1F1E5}"/>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4675070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B0722A2F-037B-B001-DDDC-C7D0FC67E7A6}"/>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Tree>
    <p:extLst>
      <p:ext uri="{BB962C8B-B14F-4D97-AF65-F5344CB8AC3E}">
        <p14:creationId xmlns:p14="http://schemas.microsoft.com/office/powerpoint/2010/main" val="4121498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ICS ICB Content 2 Text 1 Imag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5AB4E90-40AD-B0CB-9424-ADB132F75E14}"/>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11" name="Content Placeholder 2">
            <a:extLst>
              <a:ext uri="{FF2B5EF4-FFF2-40B4-BE49-F238E27FC236}">
                <a16:creationId xmlns:a16="http://schemas.microsoft.com/office/drawing/2014/main" id="{EC25C3FA-0B3A-BCE6-BC5E-01FC3892216E}"/>
              </a:ext>
            </a:extLst>
          </p:cNvPr>
          <p:cNvSpPr>
            <a:spLocks noGrp="1"/>
          </p:cNvSpPr>
          <p:nvPr>
            <p:ph idx="1"/>
          </p:nvPr>
        </p:nvSpPr>
        <p:spPr>
          <a:xfrm>
            <a:off x="343255"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2" name="Content Placeholder 2">
            <a:extLst>
              <a:ext uri="{FF2B5EF4-FFF2-40B4-BE49-F238E27FC236}">
                <a16:creationId xmlns:a16="http://schemas.microsoft.com/office/drawing/2014/main" id="{A246871A-CEB4-C7C2-3A07-E07622B090E6}"/>
              </a:ext>
            </a:extLst>
          </p:cNvPr>
          <p:cNvSpPr>
            <a:spLocks noGrp="1"/>
          </p:cNvSpPr>
          <p:nvPr>
            <p:ph idx="18" hasCustomPrompt="1"/>
          </p:nvPr>
        </p:nvSpPr>
        <p:spPr>
          <a:xfrm>
            <a:off x="4226765"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GB" noProof="0"/>
              <a:t>Click to edit text styles</a:t>
            </a:r>
          </a:p>
          <a:p>
            <a:pPr lvl="1"/>
            <a:r>
              <a:rPr lang="en-GB" noProof="0"/>
              <a:t>Second Masterlevel</a:t>
            </a:r>
          </a:p>
          <a:p>
            <a:pPr lvl="2"/>
            <a:r>
              <a:rPr lang="en-GB" noProof="0"/>
              <a:t>Third level</a:t>
            </a:r>
          </a:p>
          <a:p>
            <a:pPr lvl="3"/>
            <a:r>
              <a:rPr lang="en-GB" noProof="0"/>
              <a:t>Fourth level</a:t>
            </a:r>
          </a:p>
          <a:p>
            <a:pPr lvl="4"/>
            <a:r>
              <a:rPr lang="en-GB" noProof="0"/>
              <a:t>Fifth level</a:t>
            </a:r>
          </a:p>
        </p:txBody>
      </p:sp>
      <p:sp>
        <p:nvSpPr>
          <p:cNvPr id="5" name="Picture Placeholder 2">
            <a:extLst>
              <a:ext uri="{FF2B5EF4-FFF2-40B4-BE49-F238E27FC236}">
                <a16:creationId xmlns:a16="http://schemas.microsoft.com/office/drawing/2014/main" id="{FDA8E950-3405-55E5-15CF-F45AF15A070D}"/>
              </a:ext>
            </a:extLst>
          </p:cNvPr>
          <p:cNvSpPr>
            <a:spLocks noGrp="1"/>
          </p:cNvSpPr>
          <p:nvPr>
            <p:ph type="pic" sz="quarter" idx="16"/>
          </p:nvPr>
        </p:nvSpPr>
        <p:spPr>
          <a:xfrm>
            <a:off x="8110275" y="1389063"/>
            <a:ext cx="3569892" cy="4899025"/>
          </a:xfrm>
          <a:prstGeom prst="rect">
            <a:avLst/>
          </a:prstGeom>
          <a:pattFill prst="wdUpDiag">
            <a:fgClr>
              <a:schemeClr val="accent5"/>
            </a:fgClr>
            <a:bgClr>
              <a:schemeClr val="bg1"/>
            </a:bgClr>
          </a:pattFill>
        </p:spPr>
        <p:txBody>
          <a:bodyPr anchor="ctr"/>
          <a:lstStyle>
            <a:lvl1pPr marL="0" indent="0" algn="ctr">
              <a:buNone/>
              <a:defRPr/>
            </a:lvl1pPr>
          </a:lstStyle>
          <a:p>
            <a:r>
              <a:rPr lang="en-US" noProof="0"/>
              <a:t>Click icon to add picture</a:t>
            </a:r>
            <a:endParaRPr lang="en-GB" noProof="0"/>
          </a:p>
        </p:txBody>
      </p:sp>
      <p:sp>
        <p:nvSpPr>
          <p:cNvPr id="6" name="Slide Number Placeholder 6">
            <a:extLst>
              <a:ext uri="{FF2B5EF4-FFF2-40B4-BE49-F238E27FC236}">
                <a16:creationId xmlns:a16="http://schemas.microsoft.com/office/drawing/2014/main" id="{A74D8D71-29FA-CB26-D0F8-A34D4BB1F1E5}"/>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933779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a:extLst>
              <a:ext uri="{FF2B5EF4-FFF2-40B4-BE49-F238E27FC236}">
                <a16:creationId xmlns:a16="http://schemas.microsoft.com/office/drawing/2014/main" id="{36EF6A5A-4DB0-9B69-3AE2-E8D6C7A51CE4}"/>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Tree>
    <p:extLst>
      <p:ext uri="{BB962C8B-B14F-4D97-AF65-F5344CB8AC3E}">
        <p14:creationId xmlns:p14="http://schemas.microsoft.com/office/powerpoint/2010/main" val="2421382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Divider">
    <p:bg>
      <p:bgPr>
        <a:solidFill>
          <a:schemeClr val="accent1"/>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9D366D49-6343-267C-4CB5-33FBA4035E03}"/>
              </a:ext>
              <a:ext uri="{C183D7F6-B498-43B3-948B-1728B52AA6E4}">
                <adec:decorative xmlns:adec="http://schemas.microsoft.com/office/drawing/2017/decorative" val="1"/>
              </a:ext>
            </a:extLst>
          </p:cNvPr>
          <p:cNvSpPr>
            <a:spLocks noGrp="1"/>
          </p:cNvSpPr>
          <p:nvPr>
            <p:ph type="pic" sz="quarter" idx="14" hasCustomPrompt="1"/>
          </p:nvPr>
        </p:nvSpPr>
        <p:spPr>
          <a:xfrm>
            <a:off x="0" y="0"/>
            <a:ext cx="12192000" cy="6858000"/>
          </a:xfrm>
          <a:prstGeom prst="rect">
            <a:avLst/>
          </a:prstGeom>
          <a:pattFill prst="wdDnDiag">
            <a:fgClr>
              <a:schemeClr val="accent2"/>
            </a:fgClr>
            <a:bgClr>
              <a:schemeClr val="accent1"/>
            </a:bgClr>
          </a:pattFill>
        </p:spPr>
        <p:txBody>
          <a:bodyPr anchor="ctr"/>
          <a:lstStyle>
            <a:lvl1pPr marL="0" indent="0" algn="ctr">
              <a:buFont typeface="Arial" panose="020B0604020202020204" pitchFamily="34" charset="0"/>
              <a:buNone/>
              <a:defRPr>
                <a:solidFill>
                  <a:schemeClr val="bg1"/>
                </a:solidFill>
                <a:latin typeface="Arial" panose="020B0604020202020204" pitchFamily="34" charset="0"/>
                <a:cs typeface="Arial" panose="020B0604020202020204" pitchFamily="34" charset="0"/>
              </a:defRPr>
            </a:lvl1pPr>
          </a:lstStyle>
          <a:p>
            <a:r>
              <a:rPr lang="en-GB" noProof="0"/>
              <a:t>Insert Divider Full Screen Image</a:t>
            </a:r>
          </a:p>
        </p:txBody>
      </p:sp>
    </p:spTree>
    <p:extLst>
      <p:ext uri="{BB962C8B-B14F-4D97-AF65-F5344CB8AC3E}">
        <p14:creationId xmlns:p14="http://schemas.microsoft.com/office/powerpoint/2010/main" val="364539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Divider white tex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0116-17F8-E77C-33BB-C39EFA31F959}"/>
              </a:ext>
            </a:extLst>
          </p:cNvPr>
          <p:cNvSpPr>
            <a:spLocks noGrp="1"/>
          </p:cNvSpPr>
          <p:nvPr>
            <p:ph type="title" hasCustomPrompt="1"/>
          </p:nvPr>
        </p:nvSpPr>
        <p:spPr>
          <a:xfrm>
            <a:off x="2411412" y="2555421"/>
            <a:ext cx="7369175" cy="3151414"/>
          </a:xfrm>
          <a:prstGeom prst="rect">
            <a:avLst/>
          </a:prstGeom>
        </p:spPr>
        <p:txBody>
          <a:bodyPr/>
          <a:lstStyle>
            <a:lvl1pPr algn="ctr">
              <a:defRPr sz="6000" b="1" i="0">
                <a:solidFill>
                  <a:schemeClr val="bg1"/>
                </a:solidFill>
                <a:latin typeface="Arial" panose="020B0604020202020204" pitchFamily="34" charset="0"/>
                <a:cs typeface="Arial" panose="020B0604020202020204" pitchFamily="34" charset="0"/>
              </a:defRPr>
            </a:lvl1pPr>
          </a:lstStyle>
          <a:p>
            <a:pPr lvl="0"/>
            <a:r>
              <a:rPr lang="en-GB"/>
              <a:t>Statement Over Divider Image</a:t>
            </a:r>
          </a:p>
        </p:txBody>
      </p:sp>
      <p:sp>
        <p:nvSpPr>
          <p:cNvPr id="3" name="Picture Placeholder 2">
            <a:extLst>
              <a:ext uri="{FF2B5EF4-FFF2-40B4-BE49-F238E27FC236}">
                <a16:creationId xmlns:a16="http://schemas.microsoft.com/office/drawing/2014/main" id="{43A4DF50-959B-A571-3181-4BA91B2F1878}"/>
              </a:ext>
              <a:ext uri="{C183D7F6-B498-43B3-948B-1728B52AA6E4}">
                <adec:decorative xmlns:adec="http://schemas.microsoft.com/office/drawing/2017/decorative" val="1"/>
              </a:ext>
            </a:extLst>
          </p:cNvPr>
          <p:cNvSpPr>
            <a:spLocks noGrp="1"/>
          </p:cNvSpPr>
          <p:nvPr>
            <p:ph type="pic" sz="quarter" idx="14"/>
          </p:nvPr>
        </p:nvSpPr>
        <p:spPr>
          <a:xfrm>
            <a:off x="0" y="0"/>
            <a:ext cx="12192000" cy="6858000"/>
          </a:xfrm>
          <a:prstGeom prst="rect">
            <a:avLst/>
          </a:prstGeom>
          <a:pattFill prst="wdDnDiag">
            <a:fgClr>
              <a:schemeClr val="accent2"/>
            </a:fgClr>
            <a:bgClr>
              <a:schemeClr val="accent1"/>
            </a:bgClr>
          </a:pattFill>
        </p:spPr>
        <p:txBody>
          <a:bodyPr anchor="ctr"/>
          <a:lstStyle>
            <a:lvl1pPr marL="0" indent="0" algn="ctr">
              <a:buFont typeface="Arial" panose="020B0604020202020204" pitchFamily="34" charset="0"/>
              <a:buNone/>
              <a:defRPr/>
            </a:lvl1pPr>
          </a:lstStyle>
          <a:p>
            <a:r>
              <a:rPr lang="en-US" noProof="0"/>
              <a:t>Click icon to add picture</a:t>
            </a:r>
            <a:endParaRPr lang="en-GB" noProof="0"/>
          </a:p>
        </p:txBody>
      </p:sp>
    </p:spTree>
    <p:extLst>
      <p:ext uri="{BB962C8B-B14F-4D97-AF65-F5344CB8AC3E}">
        <p14:creationId xmlns:p14="http://schemas.microsoft.com/office/powerpoint/2010/main" val="2715546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58085"/>
          </a:xfrm>
        </p:spPr>
        <p:txBody>
          <a:bodyPr>
            <a:normAutofit/>
          </a:bodyPr>
          <a:lstStyle>
            <a:lvl1pPr>
              <a:defRPr sz="3334"/>
            </a:lvl1pPr>
          </a:lstStyle>
          <a:p>
            <a:r>
              <a:rPr lang="en-US"/>
              <a:t>Click to edit Master title style</a:t>
            </a:r>
            <a:endParaRPr lang="en-GB"/>
          </a:p>
        </p:txBody>
      </p:sp>
      <p:sp>
        <p:nvSpPr>
          <p:cNvPr id="3" name="Content Placeholder 2"/>
          <p:cNvSpPr>
            <a:spLocks noGrp="1"/>
          </p:cNvSpPr>
          <p:nvPr>
            <p:ph idx="1"/>
          </p:nvPr>
        </p:nvSpPr>
        <p:spPr/>
        <p:txBody>
          <a:bodyPr/>
          <a:lstStyle>
            <a:lvl1pPr>
              <a:buClr>
                <a:schemeClr val="accent1"/>
              </a:buClr>
              <a:defRPr sz="2133"/>
            </a:lvl1pPr>
          </a:lstStyle>
          <a:p>
            <a:pPr lvl="0"/>
            <a:r>
              <a:rPr lang="en-US"/>
              <a:t>Click to edit Master text styles</a:t>
            </a:r>
          </a:p>
        </p:txBody>
      </p:sp>
      <p:sp>
        <p:nvSpPr>
          <p:cNvPr id="5" name="Text Placeholder 4">
            <a:extLst>
              <a:ext uri="{FF2B5EF4-FFF2-40B4-BE49-F238E27FC236}">
                <a16:creationId xmlns:a16="http://schemas.microsoft.com/office/drawing/2014/main" id="{DFB14B4C-E788-404F-AEAE-CE1C68411D47}"/>
              </a:ext>
            </a:extLst>
          </p:cNvPr>
          <p:cNvSpPr>
            <a:spLocks noGrp="1"/>
          </p:cNvSpPr>
          <p:nvPr>
            <p:ph type="body" sz="quarter" idx="10"/>
          </p:nvPr>
        </p:nvSpPr>
        <p:spPr>
          <a:xfrm>
            <a:off x="609600" y="836712"/>
            <a:ext cx="10972800" cy="288827"/>
          </a:xfrm>
        </p:spPr>
        <p:txBody>
          <a:bodyPr/>
          <a:lstStyle>
            <a:lvl1pPr marL="0" indent="0">
              <a:buNone/>
              <a:defRPr sz="1867" b="1">
                <a:solidFill>
                  <a:schemeClr val="accent2"/>
                </a:solidFill>
              </a:defRPr>
            </a:lvl1pPr>
          </a:lstStyle>
          <a:p>
            <a:pPr lvl="0"/>
            <a:r>
              <a:rPr lang="en-US"/>
              <a:t>Click to edit Master text styles</a:t>
            </a:r>
            <a:endParaRPr lang="en-GB"/>
          </a:p>
        </p:txBody>
      </p:sp>
      <p:pic>
        <p:nvPicPr>
          <p:cNvPr id="9" name="Picture 8">
            <a:extLst>
              <a:ext uri="{FF2B5EF4-FFF2-40B4-BE49-F238E27FC236}">
                <a16:creationId xmlns:a16="http://schemas.microsoft.com/office/drawing/2014/main" id="{8CF811B0-8A02-4BEA-BF81-67BCC56BA0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914"/>
            <a:ext cx="12192000" cy="1174481"/>
          </a:xfrm>
          <a:prstGeom prst="rect">
            <a:avLst/>
          </a:prstGeom>
        </p:spPr>
      </p:pic>
    </p:spTree>
    <p:extLst>
      <p:ext uri="{BB962C8B-B14F-4D97-AF65-F5344CB8AC3E}">
        <p14:creationId xmlns:p14="http://schemas.microsoft.com/office/powerpoint/2010/main" val="670922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ICB Blu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FF92-0B22-BC88-CD11-A89620DD9895}"/>
              </a:ext>
            </a:extLst>
          </p:cNvPr>
          <p:cNvSpPr>
            <a:spLocks noGrp="1"/>
          </p:cNvSpPr>
          <p:nvPr>
            <p:ph type="title" hasCustomPrompt="1"/>
          </p:nvPr>
        </p:nvSpPr>
        <p:spPr>
          <a:xfrm>
            <a:off x="458788" y="2660520"/>
            <a:ext cx="9176419" cy="1481174"/>
          </a:xfrm>
          <a:prstGeom prst="rect">
            <a:avLst/>
          </a:prstGeom>
        </p:spPr>
        <p:txBody>
          <a:bodyPr/>
          <a:lstStyle>
            <a:lvl1pPr>
              <a:defRPr sz="4800" b="1" i="0">
                <a:solidFill>
                  <a:schemeClr val="bg1"/>
                </a:solidFill>
                <a:latin typeface="Arial" panose="020B0604020202020204" pitchFamily="34" charset="0"/>
                <a:cs typeface="Arial" panose="020B0604020202020204" pitchFamily="34" charset="0"/>
              </a:defRPr>
            </a:lvl1pPr>
          </a:lstStyle>
          <a:p>
            <a:r>
              <a:rPr lang="en-GB"/>
              <a:t>Click to add title</a:t>
            </a:r>
            <a:endParaRPr lang="en-US"/>
          </a:p>
        </p:txBody>
      </p:sp>
      <p:sp>
        <p:nvSpPr>
          <p:cNvPr id="15" name="Text Placeholder 13"/>
          <p:cNvSpPr>
            <a:spLocks noGrp="1"/>
          </p:cNvSpPr>
          <p:nvPr>
            <p:ph type="body" sz="quarter" idx="11" hasCustomPrompt="1"/>
          </p:nvPr>
        </p:nvSpPr>
        <p:spPr>
          <a:xfrm>
            <a:off x="458788" y="4237188"/>
            <a:ext cx="7959725" cy="483813"/>
          </a:xfrm>
          <a:prstGeom prst="rect">
            <a:avLst/>
          </a:prstGeom>
        </p:spPr>
        <p:txBody>
          <a:bodyPr anchor="ctr">
            <a:norm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GB"/>
              <a:t>Subtitle Text</a:t>
            </a:r>
          </a:p>
        </p:txBody>
      </p:sp>
    </p:spTree>
    <p:extLst>
      <p:ext uri="{BB962C8B-B14F-4D97-AF65-F5344CB8AC3E}">
        <p14:creationId xmlns:p14="http://schemas.microsoft.com/office/powerpoint/2010/main" val="3645899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ICS &amp; ICB Blu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461D-1CB3-EAEA-8800-3EE7AD068313}"/>
              </a:ext>
            </a:extLst>
          </p:cNvPr>
          <p:cNvSpPr>
            <a:spLocks noGrp="1"/>
          </p:cNvSpPr>
          <p:nvPr>
            <p:ph type="title" hasCustomPrompt="1"/>
          </p:nvPr>
        </p:nvSpPr>
        <p:spPr>
          <a:xfrm>
            <a:off x="458788" y="2660520"/>
            <a:ext cx="10701791" cy="1481174"/>
          </a:xfrm>
          <a:prstGeom prst="rect">
            <a:avLst/>
          </a:prstGeom>
        </p:spPr>
        <p:txBody>
          <a:bodyPr/>
          <a:lstStyle>
            <a:lvl1pPr>
              <a:defRPr sz="4800" b="1" i="0">
                <a:solidFill>
                  <a:schemeClr val="bg1"/>
                </a:solidFill>
                <a:latin typeface="Arial" panose="020B0604020202020204" pitchFamily="34" charset="0"/>
                <a:cs typeface="Arial" panose="020B0604020202020204" pitchFamily="34" charset="0"/>
              </a:defRPr>
            </a:lvl1pPr>
          </a:lstStyle>
          <a:p>
            <a:r>
              <a:rPr lang="en-GB"/>
              <a:t>Click to add title</a:t>
            </a:r>
            <a:endParaRPr lang="en-US"/>
          </a:p>
        </p:txBody>
      </p:sp>
      <p:sp>
        <p:nvSpPr>
          <p:cNvPr id="15" name="Text Placeholder 13"/>
          <p:cNvSpPr>
            <a:spLocks noGrp="1"/>
          </p:cNvSpPr>
          <p:nvPr>
            <p:ph type="body" sz="quarter" idx="11" hasCustomPrompt="1"/>
          </p:nvPr>
        </p:nvSpPr>
        <p:spPr>
          <a:xfrm>
            <a:off x="458788" y="4237188"/>
            <a:ext cx="7959725" cy="483813"/>
          </a:xfrm>
          <a:prstGeom prst="rect">
            <a:avLst/>
          </a:prstGeom>
        </p:spPr>
        <p:txBody>
          <a:bodyPr anchor="ctr">
            <a:norm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GB"/>
              <a:t>Subtitle Text</a:t>
            </a:r>
          </a:p>
        </p:txBody>
      </p:sp>
    </p:spTree>
    <p:extLst>
      <p:ext uri="{BB962C8B-B14F-4D97-AF65-F5344CB8AC3E}">
        <p14:creationId xmlns:p14="http://schemas.microsoft.com/office/powerpoint/2010/main" val="135089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ICB White Blu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57CB8-27E1-8913-623D-1CC826BABB27}"/>
              </a:ext>
            </a:extLst>
          </p:cNvPr>
          <p:cNvSpPr>
            <a:spLocks noGrp="1"/>
          </p:cNvSpPr>
          <p:nvPr>
            <p:ph type="title" hasCustomPrompt="1"/>
          </p:nvPr>
        </p:nvSpPr>
        <p:spPr>
          <a:xfrm>
            <a:off x="458788" y="2660520"/>
            <a:ext cx="9183976" cy="1481174"/>
          </a:xfrm>
          <a:prstGeom prst="rect">
            <a:avLst/>
          </a:prstGeom>
        </p:spPr>
        <p:txBody>
          <a:bodyPr/>
          <a:lstStyle>
            <a:lvl1pPr>
              <a:defRPr sz="4800" b="1" i="0">
                <a:solidFill>
                  <a:schemeClr val="accent1"/>
                </a:solidFill>
                <a:latin typeface="Arial" panose="020B0604020202020204" pitchFamily="34" charset="0"/>
                <a:cs typeface="Arial" panose="020B0604020202020204" pitchFamily="34" charset="0"/>
              </a:defRPr>
            </a:lvl1pPr>
          </a:lstStyle>
          <a:p>
            <a:r>
              <a:rPr lang="en-GB"/>
              <a:t>Click to add title</a:t>
            </a:r>
            <a:endParaRPr lang="en-US"/>
          </a:p>
        </p:txBody>
      </p:sp>
      <p:sp>
        <p:nvSpPr>
          <p:cNvPr id="5" name="Text Placeholder 13"/>
          <p:cNvSpPr>
            <a:spLocks noGrp="1"/>
          </p:cNvSpPr>
          <p:nvPr>
            <p:ph type="body" sz="quarter" idx="11" hasCustomPrompt="1"/>
          </p:nvPr>
        </p:nvSpPr>
        <p:spPr>
          <a:xfrm>
            <a:off x="458788" y="4237188"/>
            <a:ext cx="7959725" cy="483813"/>
          </a:xfrm>
          <a:prstGeom prst="rect">
            <a:avLst/>
          </a:prstGeom>
        </p:spPr>
        <p:txBody>
          <a:bodyPr anchor="ctr">
            <a:normAutofit/>
          </a:bodyPr>
          <a:lstStyle>
            <a:lvl1pPr marL="0" indent="0">
              <a:buNone/>
              <a:defRPr sz="2000">
                <a:solidFill>
                  <a:srgbClr val="013C5B"/>
                </a:solidFill>
                <a:latin typeface="Arial" panose="020B0604020202020204" pitchFamily="34" charset="0"/>
                <a:cs typeface="Arial" panose="020B0604020202020204" pitchFamily="34" charset="0"/>
              </a:defRPr>
            </a:lvl1pPr>
          </a:lstStyle>
          <a:p>
            <a:pPr lvl="0"/>
            <a:r>
              <a:rPr lang="en-GB"/>
              <a:t>Subtitle Text</a:t>
            </a:r>
          </a:p>
        </p:txBody>
      </p:sp>
    </p:spTree>
    <p:extLst>
      <p:ext uri="{BB962C8B-B14F-4D97-AF65-F5344CB8AC3E}">
        <p14:creationId xmlns:p14="http://schemas.microsoft.com/office/powerpoint/2010/main" val="4290253970"/>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B One statement whit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C58396-77F1-1297-8296-927EFDC3D0AA}"/>
              </a:ext>
            </a:extLst>
          </p:cNvPr>
          <p:cNvSpPr>
            <a:spLocks noGrp="1"/>
          </p:cNvSpPr>
          <p:nvPr>
            <p:ph type="title" hasCustomPrompt="1"/>
          </p:nvPr>
        </p:nvSpPr>
        <p:spPr>
          <a:xfrm>
            <a:off x="2204378" y="2572058"/>
            <a:ext cx="7369175" cy="3163724"/>
          </a:xfrm>
          <a:prstGeom prst="rect">
            <a:avLst/>
          </a:prstGeom>
        </p:spPr>
        <p:txBody>
          <a:bodyPr/>
          <a:lstStyle>
            <a:lvl1pPr algn="ctr">
              <a:defRPr sz="6000" b="1" i="0">
                <a:solidFill>
                  <a:schemeClr val="accent1"/>
                </a:solidFill>
                <a:latin typeface="Arial" panose="020B0604020202020204" pitchFamily="34" charset="0"/>
                <a:cs typeface="Arial" panose="020B0604020202020204" pitchFamily="34" charset="0"/>
              </a:defRPr>
            </a:lvl1pPr>
          </a:lstStyle>
          <a:p>
            <a:pPr lvl="0"/>
            <a:r>
              <a:rPr lang="en-GB"/>
              <a:t>Click to add one statement text</a:t>
            </a:r>
          </a:p>
        </p:txBody>
      </p:sp>
    </p:spTree>
    <p:extLst>
      <p:ext uri="{BB962C8B-B14F-4D97-AF65-F5344CB8AC3E}">
        <p14:creationId xmlns:p14="http://schemas.microsoft.com/office/powerpoint/2010/main" val="2178322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B One statement blu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16835-DB1B-31B6-C477-1333010C619A}"/>
              </a:ext>
            </a:extLst>
          </p:cNvPr>
          <p:cNvSpPr>
            <a:spLocks noGrp="1"/>
          </p:cNvSpPr>
          <p:nvPr>
            <p:ph type="title" hasCustomPrompt="1"/>
          </p:nvPr>
        </p:nvSpPr>
        <p:spPr>
          <a:xfrm>
            <a:off x="2204378" y="2587172"/>
            <a:ext cx="7369175" cy="2770759"/>
          </a:xfrm>
          <a:prstGeom prst="rect">
            <a:avLst/>
          </a:prstGeom>
        </p:spPr>
        <p:txBody>
          <a:bodyPr/>
          <a:lstStyle>
            <a:lvl1pPr algn="ctr">
              <a:defRPr sz="6000" b="1" i="0">
                <a:solidFill>
                  <a:schemeClr val="bg1"/>
                </a:solidFill>
                <a:latin typeface="Arial" panose="020B0604020202020204" pitchFamily="34" charset="0"/>
                <a:cs typeface="Arial" panose="020B0604020202020204" pitchFamily="34" charset="0"/>
              </a:defRPr>
            </a:lvl1pPr>
          </a:lstStyle>
          <a:p>
            <a:pPr lvl="0"/>
            <a:r>
              <a:rPr lang="en-GB"/>
              <a:t>Click to add one statement text</a:t>
            </a:r>
          </a:p>
        </p:txBody>
      </p:sp>
    </p:spTree>
    <p:extLst>
      <p:ext uri="{BB962C8B-B14F-4D97-AF65-F5344CB8AC3E}">
        <p14:creationId xmlns:p14="http://schemas.microsoft.com/office/powerpoint/2010/main" val="3540450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B Content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0C47FC-1E0F-EDC4-2590-50C1396E4B5A}"/>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noProof="0"/>
              <a:t>Click to add title</a:t>
            </a:r>
          </a:p>
        </p:txBody>
      </p:sp>
      <p:sp>
        <p:nvSpPr>
          <p:cNvPr id="8" name="Content Placeholder 2">
            <a:extLst>
              <a:ext uri="{FF2B5EF4-FFF2-40B4-BE49-F238E27FC236}">
                <a16:creationId xmlns:a16="http://schemas.microsoft.com/office/drawing/2014/main" id="{D6D2C773-E0BE-F02B-07C3-F2553C3C1A7C}"/>
              </a:ext>
            </a:extLst>
          </p:cNvPr>
          <p:cNvSpPr>
            <a:spLocks noGrp="1"/>
          </p:cNvSpPr>
          <p:nvPr>
            <p:ph idx="1"/>
          </p:nvPr>
        </p:nvSpPr>
        <p:spPr>
          <a:xfrm>
            <a:off x="343255" y="1389062"/>
            <a:ext cx="11336911"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Slide Number Placeholder 6">
            <a:extLst>
              <a:ext uri="{FF2B5EF4-FFF2-40B4-BE49-F238E27FC236}">
                <a16:creationId xmlns:a16="http://schemas.microsoft.com/office/drawing/2014/main" id="{A74D8D71-29FA-CB26-D0F8-A34D4BB1F1E5}"/>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43163823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a:extLst>
              <a:ext uri="{FF2B5EF4-FFF2-40B4-BE49-F238E27FC236}">
                <a16:creationId xmlns:a16="http://schemas.microsoft.com/office/drawing/2014/main" id="{03D1637B-7BA6-6AC8-D726-2976D92C21DE}"/>
              </a:ext>
              <a:ext uri="{C183D7F6-B498-43B3-948B-1728B52AA6E4}">
                <adec:decorative xmlns:adec="http://schemas.microsoft.com/office/drawing/2017/decorative" val="1"/>
              </a:ext>
            </a:extLst>
          </p:cNvPr>
          <p:cNvSpPr/>
          <p:nvPr userDrawn="1"/>
        </p:nvSpPr>
        <p:spPr>
          <a:xfrm>
            <a:off x="0" y="6440488"/>
            <a:ext cx="12192000" cy="427037"/>
          </a:xfrm>
          <a:prstGeom prst="rect">
            <a:avLst/>
          </a:prstGeom>
          <a:solidFill>
            <a:srgbClr val="E5F6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TextBox 9">
            <a:extLst>
              <a:ext uri="{FF2B5EF4-FFF2-40B4-BE49-F238E27FC236}">
                <a16:creationId xmlns:a16="http://schemas.microsoft.com/office/drawing/2014/main" id="{4763BC4B-B3B3-C30D-0D98-9DEAFE6F5F84}"/>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
        <p:nvSpPr>
          <p:cNvPr id="5" name="Slide Number Placeholder 6">
            <a:extLst>
              <a:ext uri="{FF2B5EF4-FFF2-40B4-BE49-F238E27FC236}">
                <a16:creationId xmlns:a16="http://schemas.microsoft.com/office/drawing/2014/main" id="{721D9293-C43A-B25A-63F0-78DB4BD34EA1}"/>
              </a:ext>
              <a:ext uri="{C183D7F6-B498-43B3-948B-1728B52AA6E4}">
                <adec:decorative xmlns:adec="http://schemas.microsoft.com/office/drawing/2017/decorative" val="0"/>
              </a:ext>
            </a:extLst>
          </p:cNvPr>
          <p:cNvSpPr txBox="1">
            <a:spLocks/>
          </p:cNvSpPr>
          <p:nvPr userDrawn="1"/>
        </p:nvSpPr>
        <p:spPr>
          <a:xfrm>
            <a:off x="10164979" y="6470596"/>
            <a:ext cx="1695450" cy="365125"/>
          </a:xfrm>
          <a:prstGeom prst="rect">
            <a:avLst/>
          </a:prstGeom>
        </p:spPr>
        <p:txBody>
          <a:bodyPr anchor="ctr"/>
          <a:lstStyle>
            <a:defPPr>
              <a:defRPr lang="en-US"/>
            </a:defPPr>
            <a:lvl1pPr algn="r" rtl="0" eaLnBrk="1" fontAlgn="auto" hangingPunct="1">
              <a:spcBef>
                <a:spcPts val="0"/>
              </a:spcBef>
              <a:spcAft>
                <a:spcPts val="0"/>
              </a:spcAft>
              <a:defRPr sz="1200" b="1" kern="1200" smtClean="0">
                <a:solidFill>
                  <a:srgbClr val="013C5B"/>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9C23DAE3-29EA-6B48-8B9F-DAC09DE37D5A}" type="slidenum">
              <a:rPr lang="en-US" smtClean="0"/>
              <a:pPr>
                <a:defRPr/>
              </a:pPr>
              <a:t>‹#›</a:t>
            </a:fld>
            <a:endParaRPr lang="en-US"/>
          </a:p>
        </p:txBody>
      </p:sp>
    </p:spTree>
    <p:extLst>
      <p:ext uri="{BB962C8B-B14F-4D97-AF65-F5344CB8AC3E}">
        <p14:creationId xmlns:p14="http://schemas.microsoft.com/office/powerpoint/2010/main" val="850461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B Content 2 Colum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0C47FC-1E0F-EDC4-2590-50C1396E4B5A}"/>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15" name="Content Placeholder 2">
            <a:extLst>
              <a:ext uri="{FF2B5EF4-FFF2-40B4-BE49-F238E27FC236}">
                <a16:creationId xmlns:a16="http://schemas.microsoft.com/office/drawing/2014/main" id="{3B217D67-04EA-77D8-64D2-6C77993FD946}"/>
              </a:ext>
            </a:extLst>
          </p:cNvPr>
          <p:cNvSpPr>
            <a:spLocks noGrp="1"/>
          </p:cNvSpPr>
          <p:nvPr>
            <p:ph idx="1"/>
          </p:nvPr>
        </p:nvSpPr>
        <p:spPr>
          <a:xfrm>
            <a:off x="343255" y="1389062"/>
            <a:ext cx="5450439"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6" name="Content Placeholder 2">
            <a:extLst>
              <a:ext uri="{FF2B5EF4-FFF2-40B4-BE49-F238E27FC236}">
                <a16:creationId xmlns:a16="http://schemas.microsoft.com/office/drawing/2014/main" id="{427F87F8-44B9-7B53-1F9E-5F56CA4F9694}"/>
              </a:ext>
            </a:extLst>
          </p:cNvPr>
          <p:cNvSpPr>
            <a:spLocks noGrp="1"/>
          </p:cNvSpPr>
          <p:nvPr>
            <p:ph idx="16"/>
          </p:nvPr>
        </p:nvSpPr>
        <p:spPr>
          <a:xfrm>
            <a:off x="6227688" y="1389062"/>
            <a:ext cx="5450439"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4" name="Slide Number Placeholder 6">
            <a:extLst>
              <a:ext uri="{FF2B5EF4-FFF2-40B4-BE49-F238E27FC236}">
                <a16:creationId xmlns:a16="http://schemas.microsoft.com/office/drawing/2014/main" id="{516BE690-FADD-B158-772F-C87DD25C681B}"/>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156436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11">
            <a:extLst>
              <a:ext uri="{FF2B5EF4-FFF2-40B4-BE49-F238E27FC236}">
                <a16:creationId xmlns:a16="http://schemas.microsoft.com/office/drawing/2014/main" id="{35FE0F5F-C0B4-673F-4F95-FFEC713909A9}"/>
              </a:ext>
              <a:ext uri="{C183D7F6-B498-43B3-948B-1728B52AA6E4}">
                <adec:decorative xmlns:adec="http://schemas.microsoft.com/office/drawing/2017/decorative" val="1"/>
              </a:ext>
            </a:extLst>
          </p:cNvPr>
          <p:cNvSpPr/>
          <p:nvPr userDrawn="1"/>
        </p:nvSpPr>
        <p:spPr>
          <a:xfrm>
            <a:off x="0" y="6440488"/>
            <a:ext cx="12192000" cy="427037"/>
          </a:xfrm>
          <a:prstGeom prst="rect">
            <a:avLst/>
          </a:prstGeom>
          <a:solidFill>
            <a:srgbClr val="E5F6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extBox 1">
            <a:extLst>
              <a:ext uri="{FF2B5EF4-FFF2-40B4-BE49-F238E27FC236}">
                <a16:creationId xmlns:a16="http://schemas.microsoft.com/office/drawing/2014/main" id="{CD298867-65DF-00EE-15B9-DFE92E5B56A3}"/>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
        <p:nvSpPr>
          <p:cNvPr id="6" name="Slide Number Placeholder 6">
            <a:extLst>
              <a:ext uri="{FF2B5EF4-FFF2-40B4-BE49-F238E27FC236}">
                <a16:creationId xmlns:a16="http://schemas.microsoft.com/office/drawing/2014/main" id="{34DD23EE-EF4C-DDA4-D0D5-C208D5B3CAEC}"/>
              </a:ext>
              <a:ext uri="{C183D7F6-B498-43B3-948B-1728B52AA6E4}">
                <adec:decorative xmlns:adec="http://schemas.microsoft.com/office/drawing/2017/decorative" val="0"/>
              </a:ext>
            </a:extLst>
          </p:cNvPr>
          <p:cNvSpPr txBox="1">
            <a:spLocks/>
          </p:cNvSpPr>
          <p:nvPr userDrawn="1"/>
        </p:nvSpPr>
        <p:spPr>
          <a:xfrm>
            <a:off x="10164979" y="6470596"/>
            <a:ext cx="1695450" cy="365125"/>
          </a:xfrm>
          <a:prstGeom prst="rect">
            <a:avLst/>
          </a:prstGeom>
        </p:spPr>
        <p:txBody>
          <a:bodyPr anchor="ctr"/>
          <a:lstStyle>
            <a:defPPr>
              <a:defRPr lang="en-US"/>
            </a:defPPr>
            <a:lvl1pPr algn="r" rtl="0" eaLnBrk="1" fontAlgn="auto" hangingPunct="1">
              <a:spcBef>
                <a:spcPts val="0"/>
              </a:spcBef>
              <a:spcAft>
                <a:spcPts val="0"/>
              </a:spcAft>
              <a:defRPr sz="1200" b="1" kern="1200" smtClean="0">
                <a:solidFill>
                  <a:srgbClr val="013C5B"/>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9C23DAE3-29EA-6B48-8B9F-DAC09DE37D5A}" type="slidenum">
              <a:rPr lang="en-US" smtClean="0"/>
              <a:pPr>
                <a:defRPr/>
              </a:pPr>
              <a:t>‹#›</a:t>
            </a:fld>
            <a:endParaRPr lang="en-US"/>
          </a:p>
        </p:txBody>
      </p:sp>
    </p:spTree>
    <p:extLst>
      <p:ext uri="{BB962C8B-B14F-4D97-AF65-F5344CB8AC3E}">
        <p14:creationId xmlns:p14="http://schemas.microsoft.com/office/powerpoint/2010/main" val="3145202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B Content 1 Text 1 Imag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C18DA6-E9B5-361E-F741-94343649C123}"/>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9" name="Content Placeholder 2">
            <a:extLst>
              <a:ext uri="{FF2B5EF4-FFF2-40B4-BE49-F238E27FC236}">
                <a16:creationId xmlns:a16="http://schemas.microsoft.com/office/drawing/2014/main" id="{1152B451-A663-17E7-82E1-CECEBD07E2BE}"/>
              </a:ext>
            </a:extLst>
          </p:cNvPr>
          <p:cNvSpPr>
            <a:spLocks noGrp="1"/>
          </p:cNvSpPr>
          <p:nvPr>
            <p:ph idx="1"/>
          </p:nvPr>
        </p:nvSpPr>
        <p:spPr>
          <a:xfrm>
            <a:off x="343255" y="1389062"/>
            <a:ext cx="5450439"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Picture Placeholder 2">
            <a:extLst>
              <a:ext uri="{FF2B5EF4-FFF2-40B4-BE49-F238E27FC236}">
                <a16:creationId xmlns:a16="http://schemas.microsoft.com/office/drawing/2014/main" id="{95486FC7-6667-2A7A-7EDB-C58350BD4994}"/>
              </a:ext>
            </a:extLst>
          </p:cNvPr>
          <p:cNvSpPr>
            <a:spLocks noGrp="1"/>
          </p:cNvSpPr>
          <p:nvPr>
            <p:ph type="pic" sz="quarter" idx="16"/>
          </p:nvPr>
        </p:nvSpPr>
        <p:spPr>
          <a:xfrm>
            <a:off x="6096001" y="1389063"/>
            <a:ext cx="5584166" cy="4899025"/>
          </a:xfrm>
          <a:prstGeom prst="rect">
            <a:avLst/>
          </a:prstGeom>
          <a:pattFill prst="wdUpDiag">
            <a:fgClr>
              <a:schemeClr val="accent5"/>
            </a:fgClr>
            <a:bgClr>
              <a:schemeClr val="bg1"/>
            </a:bgClr>
          </a:pattFill>
        </p:spPr>
        <p:txBody>
          <a:bodyPr anchor="ctr"/>
          <a:lstStyle>
            <a:lvl1pPr marL="0" indent="0" algn="ctr">
              <a:buNone/>
              <a:defRPr/>
            </a:lvl1pPr>
          </a:lstStyle>
          <a:p>
            <a:r>
              <a:rPr lang="en-US" noProof="0"/>
              <a:t>Click icon to add picture</a:t>
            </a:r>
            <a:endParaRPr lang="en-GB" noProof="0"/>
          </a:p>
        </p:txBody>
      </p:sp>
      <p:sp>
        <p:nvSpPr>
          <p:cNvPr id="17" name="Slide Number Placeholder 6">
            <a:extLst>
              <a:ext uri="{FF2B5EF4-FFF2-40B4-BE49-F238E27FC236}">
                <a16:creationId xmlns:a16="http://schemas.microsoft.com/office/drawing/2014/main" id="{92E3923A-D833-0E5F-69A4-69795E3702EB}"/>
              </a:ext>
            </a:extLst>
          </p:cNvPr>
          <p:cNvSpPr>
            <a:spLocks noGrp="1"/>
          </p:cNvSpPr>
          <p:nvPr userDrawn="1">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C5B21422-1590-694D-A969-F6789BD7D25B}" type="slidenum">
              <a:rPr lang="en-US"/>
              <a:pPr>
                <a:defRPr/>
              </a:pPr>
              <a:t>‹#›</a:t>
            </a:fld>
            <a:endParaRPr lang="en-US"/>
          </a:p>
        </p:txBody>
      </p:sp>
      <p:graphicFrame>
        <p:nvGraphicFramePr>
          <p:cNvPr id="4" name="Object 2">
            <a:extLst>
              <a:ext uri="{FF2B5EF4-FFF2-40B4-BE49-F238E27FC236}">
                <a16:creationId xmlns:a16="http://schemas.microsoft.com/office/drawing/2014/main" id="{E4038FD0-2570-F82C-50C4-C27E118E5F7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6607484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E4038FD0-2570-F82C-50C4-C27E118E5F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Rectangle 14">
            <a:extLst>
              <a:ext uri="{FF2B5EF4-FFF2-40B4-BE49-F238E27FC236}">
                <a16:creationId xmlns:a16="http://schemas.microsoft.com/office/drawing/2014/main" id="{F5FCA270-7ECD-F80B-BB34-93B9F333796F}"/>
              </a:ext>
              <a:ext uri="{C183D7F6-B498-43B3-948B-1728B52AA6E4}">
                <adec:decorative xmlns:adec="http://schemas.microsoft.com/office/drawing/2017/decorative" val="1"/>
              </a:ext>
            </a:extLst>
          </p:cNvPr>
          <p:cNvSpPr/>
          <p:nvPr/>
        </p:nvSpPr>
        <p:spPr>
          <a:xfrm>
            <a:off x="0" y="6440488"/>
            <a:ext cx="12192000" cy="427037"/>
          </a:xfrm>
          <a:prstGeom prst="rect">
            <a:avLst/>
          </a:prstGeom>
          <a:solidFill>
            <a:srgbClr val="E5F6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extBox 1">
            <a:extLst>
              <a:ext uri="{FF2B5EF4-FFF2-40B4-BE49-F238E27FC236}">
                <a16:creationId xmlns:a16="http://schemas.microsoft.com/office/drawing/2014/main" id="{DA20AFC4-F86A-CFEA-F417-72B39BCAD3D1}"/>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
        <p:nvSpPr>
          <p:cNvPr id="6" name="Slide Number Placeholder 6">
            <a:extLst>
              <a:ext uri="{FF2B5EF4-FFF2-40B4-BE49-F238E27FC236}">
                <a16:creationId xmlns:a16="http://schemas.microsoft.com/office/drawing/2014/main" id="{E17E780E-B997-FACF-FEF3-7C57EC432150}"/>
              </a:ext>
              <a:ext uri="{C183D7F6-B498-43B3-948B-1728B52AA6E4}">
                <adec:decorative xmlns:adec="http://schemas.microsoft.com/office/drawing/2017/decorative" val="0"/>
              </a:ext>
            </a:extLst>
          </p:cNvPr>
          <p:cNvSpPr txBox="1">
            <a:spLocks/>
          </p:cNvSpPr>
          <p:nvPr userDrawn="1"/>
        </p:nvSpPr>
        <p:spPr>
          <a:xfrm>
            <a:off x="10164979" y="6470596"/>
            <a:ext cx="1695450" cy="365125"/>
          </a:xfrm>
          <a:prstGeom prst="rect">
            <a:avLst/>
          </a:prstGeom>
        </p:spPr>
        <p:txBody>
          <a:bodyPr anchor="ctr"/>
          <a:lstStyle>
            <a:defPPr>
              <a:defRPr lang="en-US"/>
            </a:defPPr>
            <a:lvl1pPr algn="r" rtl="0" eaLnBrk="1" fontAlgn="auto" hangingPunct="1">
              <a:spcBef>
                <a:spcPts val="0"/>
              </a:spcBef>
              <a:spcAft>
                <a:spcPts val="0"/>
              </a:spcAft>
              <a:defRPr sz="1200" b="1" kern="1200" smtClean="0">
                <a:solidFill>
                  <a:srgbClr val="013C5B"/>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9C23DAE3-29EA-6B48-8B9F-DAC09DE37D5A}" type="slidenum">
              <a:rPr lang="en-US" smtClean="0"/>
              <a:pPr>
                <a:defRPr/>
              </a:pPr>
              <a:t>‹#›</a:t>
            </a:fld>
            <a:endParaRPr lang="en-US"/>
          </a:p>
        </p:txBody>
      </p:sp>
    </p:spTree>
    <p:extLst>
      <p:ext uri="{BB962C8B-B14F-4D97-AF65-F5344CB8AC3E}">
        <p14:creationId xmlns:p14="http://schemas.microsoft.com/office/powerpoint/2010/main" val="3193995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B Content 3 Colum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0C47FC-1E0F-EDC4-2590-50C1396E4B5A}"/>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17" name="Content Placeholder 2">
            <a:extLst>
              <a:ext uri="{FF2B5EF4-FFF2-40B4-BE49-F238E27FC236}">
                <a16:creationId xmlns:a16="http://schemas.microsoft.com/office/drawing/2014/main" id="{ACF68E9D-D127-C2F4-041E-FAECC48D0A27}"/>
              </a:ext>
            </a:extLst>
          </p:cNvPr>
          <p:cNvSpPr>
            <a:spLocks noGrp="1"/>
          </p:cNvSpPr>
          <p:nvPr>
            <p:ph idx="1"/>
          </p:nvPr>
        </p:nvSpPr>
        <p:spPr>
          <a:xfrm>
            <a:off x="343255"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Content Placeholder 2">
            <a:extLst>
              <a:ext uri="{FF2B5EF4-FFF2-40B4-BE49-F238E27FC236}">
                <a16:creationId xmlns:a16="http://schemas.microsoft.com/office/drawing/2014/main" id="{F932EE4A-D411-5C64-6E88-BFCF2F77EA3F}"/>
              </a:ext>
            </a:extLst>
          </p:cNvPr>
          <p:cNvSpPr>
            <a:spLocks noGrp="1"/>
          </p:cNvSpPr>
          <p:nvPr>
            <p:ph idx="18" hasCustomPrompt="1"/>
          </p:nvPr>
        </p:nvSpPr>
        <p:spPr>
          <a:xfrm>
            <a:off x="4226765"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GB" noProof="0"/>
              <a:t>Click to edit text styles</a:t>
            </a:r>
          </a:p>
          <a:p>
            <a:pPr lvl="1"/>
            <a:r>
              <a:rPr lang="en-GB" noProof="0"/>
              <a:t>Second Masterlevel</a:t>
            </a:r>
          </a:p>
          <a:p>
            <a:pPr lvl="2"/>
            <a:r>
              <a:rPr lang="en-GB" noProof="0"/>
              <a:t>Third level</a:t>
            </a:r>
          </a:p>
          <a:p>
            <a:pPr lvl="3"/>
            <a:r>
              <a:rPr lang="en-GB" noProof="0"/>
              <a:t>Fourth level</a:t>
            </a:r>
          </a:p>
          <a:p>
            <a:pPr lvl="4"/>
            <a:r>
              <a:rPr lang="en-GB" noProof="0"/>
              <a:t>Fifth level</a:t>
            </a:r>
          </a:p>
        </p:txBody>
      </p:sp>
      <p:sp>
        <p:nvSpPr>
          <p:cNvPr id="16" name="Content Placeholder 2">
            <a:extLst>
              <a:ext uri="{FF2B5EF4-FFF2-40B4-BE49-F238E27FC236}">
                <a16:creationId xmlns:a16="http://schemas.microsoft.com/office/drawing/2014/main" id="{47914CE5-1392-08F2-CFC2-CB2A57CE8680}"/>
              </a:ext>
            </a:extLst>
          </p:cNvPr>
          <p:cNvSpPr>
            <a:spLocks noGrp="1"/>
          </p:cNvSpPr>
          <p:nvPr>
            <p:ph idx="19"/>
          </p:nvPr>
        </p:nvSpPr>
        <p:spPr>
          <a:xfrm>
            <a:off x="8110276"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5" name="Slide Number Placeholder 6">
            <a:extLst>
              <a:ext uri="{FF2B5EF4-FFF2-40B4-BE49-F238E27FC236}">
                <a16:creationId xmlns:a16="http://schemas.microsoft.com/office/drawing/2014/main" id="{C7B47F99-C1B3-D93C-735F-B600B68A3D33}"/>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1129527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12">
            <a:extLst>
              <a:ext uri="{FF2B5EF4-FFF2-40B4-BE49-F238E27FC236}">
                <a16:creationId xmlns:a16="http://schemas.microsoft.com/office/drawing/2014/main" id="{5F51A548-FC0C-C2A0-DCE0-9EF5C06639FC}"/>
              </a:ext>
              <a:ext uri="{C183D7F6-B498-43B3-948B-1728B52AA6E4}">
                <adec:decorative xmlns:adec="http://schemas.microsoft.com/office/drawing/2017/decorative" val="1"/>
              </a:ext>
            </a:extLst>
          </p:cNvPr>
          <p:cNvSpPr/>
          <p:nvPr userDrawn="1"/>
        </p:nvSpPr>
        <p:spPr>
          <a:xfrm>
            <a:off x="0" y="6440488"/>
            <a:ext cx="12192000" cy="427037"/>
          </a:xfrm>
          <a:prstGeom prst="rect">
            <a:avLst/>
          </a:prstGeom>
          <a:solidFill>
            <a:srgbClr val="E5F6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extBox 1">
            <a:extLst>
              <a:ext uri="{FF2B5EF4-FFF2-40B4-BE49-F238E27FC236}">
                <a16:creationId xmlns:a16="http://schemas.microsoft.com/office/drawing/2014/main" id="{68D661EF-3746-FBE0-175E-C981B0C98CAE}"/>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
        <p:nvSpPr>
          <p:cNvPr id="6" name="Slide Number Placeholder 6">
            <a:extLst>
              <a:ext uri="{FF2B5EF4-FFF2-40B4-BE49-F238E27FC236}">
                <a16:creationId xmlns:a16="http://schemas.microsoft.com/office/drawing/2014/main" id="{2351C9A5-D551-10B9-94F2-B2374A701DB9}"/>
              </a:ext>
              <a:ext uri="{C183D7F6-B498-43B3-948B-1728B52AA6E4}">
                <adec:decorative xmlns:adec="http://schemas.microsoft.com/office/drawing/2017/decorative" val="0"/>
              </a:ext>
            </a:extLst>
          </p:cNvPr>
          <p:cNvSpPr txBox="1">
            <a:spLocks/>
          </p:cNvSpPr>
          <p:nvPr userDrawn="1"/>
        </p:nvSpPr>
        <p:spPr>
          <a:xfrm>
            <a:off x="10164979" y="6470596"/>
            <a:ext cx="1695450" cy="365125"/>
          </a:xfrm>
          <a:prstGeom prst="rect">
            <a:avLst/>
          </a:prstGeom>
        </p:spPr>
        <p:txBody>
          <a:bodyPr anchor="ctr"/>
          <a:lstStyle>
            <a:defPPr>
              <a:defRPr lang="en-US"/>
            </a:defPPr>
            <a:lvl1pPr algn="r" rtl="0" eaLnBrk="1" fontAlgn="auto" hangingPunct="1">
              <a:spcBef>
                <a:spcPts val="0"/>
              </a:spcBef>
              <a:spcAft>
                <a:spcPts val="0"/>
              </a:spcAft>
              <a:defRPr sz="1200" b="1" kern="1200" smtClean="0">
                <a:solidFill>
                  <a:srgbClr val="013C5B"/>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9C23DAE3-29EA-6B48-8B9F-DAC09DE37D5A}" type="slidenum">
              <a:rPr lang="en-US" smtClean="0"/>
              <a:pPr>
                <a:defRPr/>
              </a:pPr>
              <a:t>‹#›</a:t>
            </a:fld>
            <a:endParaRPr lang="en-US"/>
          </a:p>
        </p:txBody>
      </p:sp>
    </p:spTree>
    <p:extLst>
      <p:ext uri="{BB962C8B-B14F-4D97-AF65-F5344CB8AC3E}">
        <p14:creationId xmlns:p14="http://schemas.microsoft.com/office/powerpoint/2010/main" val="3730435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B Content 2 Column 1 Imag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0C47FC-1E0F-EDC4-2590-50C1396E4B5A}"/>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5" name="Content Placeholder 2">
            <a:extLst>
              <a:ext uri="{FF2B5EF4-FFF2-40B4-BE49-F238E27FC236}">
                <a16:creationId xmlns:a16="http://schemas.microsoft.com/office/drawing/2014/main" id="{28D445B3-DF2B-19C3-0879-C1F8D0DADC74}"/>
              </a:ext>
            </a:extLst>
          </p:cNvPr>
          <p:cNvSpPr>
            <a:spLocks noGrp="1"/>
          </p:cNvSpPr>
          <p:nvPr>
            <p:ph idx="1"/>
          </p:nvPr>
        </p:nvSpPr>
        <p:spPr>
          <a:xfrm>
            <a:off x="343255"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Content Placeholder 2">
            <a:extLst>
              <a:ext uri="{FF2B5EF4-FFF2-40B4-BE49-F238E27FC236}">
                <a16:creationId xmlns:a16="http://schemas.microsoft.com/office/drawing/2014/main" id="{F56CED33-6196-B73B-247B-BA5F1B443886}"/>
              </a:ext>
            </a:extLst>
          </p:cNvPr>
          <p:cNvSpPr>
            <a:spLocks noGrp="1"/>
          </p:cNvSpPr>
          <p:nvPr>
            <p:ph idx="18"/>
          </p:nvPr>
        </p:nvSpPr>
        <p:spPr>
          <a:xfrm>
            <a:off x="4226765"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Picture Placeholder 2">
            <a:extLst>
              <a:ext uri="{FF2B5EF4-FFF2-40B4-BE49-F238E27FC236}">
                <a16:creationId xmlns:a16="http://schemas.microsoft.com/office/drawing/2014/main" id="{B917EABA-117D-EF4B-12E0-DF491909A0EF}"/>
              </a:ext>
            </a:extLst>
          </p:cNvPr>
          <p:cNvSpPr>
            <a:spLocks noGrp="1"/>
          </p:cNvSpPr>
          <p:nvPr>
            <p:ph type="pic" sz="quarter" idx="16"/>
          </p:nvPr>
        </p:nvSpPr>
        <p:spPr>
          <a:xfrm>
            <a:off x="8110275" y="1389063"/>
            <a:ext cx="3569892" cy="4899025"/>
          </a:xfrm>
          <a:prstGeom prst="rect">
            <a:avLst/>
          </a:prstGeom>
          <a:pattFill prst="wdUpDiag">
            <a:fgClr>
              <a:schemeClr val="accent5"/>
            </a:fgClr>
            <a:bgClr>
              <a:schemeClr val="bg1"/>
            </a:bgClr>
          </a:pattFill>
        </p:spPr>
        <p:txBody>
          <a:bodyPr anchor="ctr"/>
          <a:lstStyle>
            <a:lvl1pPr marL="0" indent="0" algn="ctr">
              <a:buNone/>
              <a:defRPr/>
            </a:lvl1pPr>
          </a:lstStyle>
          <a:p>
            <a:r>
              <a:rPr lang="en-US" noProof="0"/>
              <a:t>Click icon to add picture</a:t>
            </a:r>
            <a:endParaRPr lang="en-GB" noProof="0"/>
          </a:p>
        </p:txBody>
      </p:sp>
      <p:sp>
        <p:nvSpPr>
          <p:cNvPr id="14" name="Slide Number Placeholder 6">
            <a:extLst>
              <a:ext uri="{FF2B5EF4-FFF2-40B4-BE49-F238E27FC236}">
                <a16:creationId xmlns:a16="http://schemas.microsoft.com/office/drawing/2014/main" id="{BF5A65FC-1AA1-8517-EB4E-36C0C7B8DCA2}"/>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7700518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a:extLst>
              <a:ext uri="{FF2B5EF4-FFF2-40B4-BE49-F238E27FC236}">
                <a16:creationId xmlns:a16="http://schemas.microsoft.com/office/drawing/2014/main" id="{158C440D-0BC0-5608-A4D5-1A3A38509494}"/>
              </a:ext>
              <a:ext uri="{C183D7F6-B498-43B3-948B-1728B52AA6E4}">
                <adec:decorative xmlns:adec="http://schemas.microsoft.com/office/drawing/2017/decorative" val="1"/>
              </a:ext>
            </a:extLst>
          </p:cNvPr>
          <p:cNvSpPr/>
          <p:nvPr userDrawn="1"/>
        </p:nvSpPr>
        <p:spPr>
          <a:xfrm>
            <a:off x="0" y="6440488"/>
            <a:ext cx="12192000" cy="427037"/>
          </a:xfrm>
          <a:prstGeom prst="rect">
            <a:avLst/>
          </a:prstGeom>
          <a:solidFill>
            <a:srgbClr val="E5F6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extBox 5">
            <a:extLst>
              <a:ext uri="{FF2B5EF4-FFF2-40B4-BE49-F238E27FC236}">
                <a16:creationId xmlns:a16="http://schemas.microsoft.com/office/drawing/2014/main" id="{BAD673D4-7636-BDBB-D806-A788A5E777A4}"/>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
        <p:nvSpPr>
          <p:cNvPr id="11" name="Slide Number Placeholder 6">
            <a:extLst>
              <a:ext uri="{FF2B5EF4-FFF2-40B4-BE49-F238E27FC236}">
                <a16:creationId xmlns:a16="http://schemas.microsoft.com/office/drawing/2014/main" id="{D622C767-06B2-C173-04BA-1BDF76D9A5A8}"/>
              </a:ext>
              <a:ext uri="{C183D7F6-B498-43B3-948B-1728B52AA6E4}">
                <adec:decorative xmlns:adec="http://schemas.microsoft.com/office/drawing/2017/decorative" val="0"/>
              </a:ext>
            </a:extLst>
          </p:cNvPr>
          <p:cNvSpPr txBox="1">
            <a:spLocks/>
          </p:cNvSpPr>
          <p:nvPr userDrawn="1"/>
        </p:nvSpPr>
        <p:spPr>
          <a:xfrm>
            <a:off x="10164979" y="6470596"/>
            <a:ext cx="1695450" cy="365125"/>
          </a:xfrm>
          <a:prstGeom prst="rect">
            <a:avLst/>
          </a:prstGeom>
        </p:spPr>
        <p:txBody>
          <a:bodyPr anchor="ctr"/>
          <a:lstStyle>
            <a:defPPr>
              <a:defRPr lang="en-US"/>
            </a:defPPr>
            <a:lvl1pPr algn="r" rtl="0" eaLnBrk="1" fontAlgn="auto" hangingPunct="1">
              <a:spcBef>
                <a:spcPts val="0"/>
              </a:spcBef>
              <a:spcAft>
                <a:spcPts val="0"/>
              </a:spcAft>
              <a:defRPr sz="1200" b="1" kern="1200" smtClean="0">
                <a:solidFill>
                  <a:srgbClr val="013C5B"/>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9C23DAE3-29EA-6B48-8B9F-DAC09DE37D5A}" type="slidenum">
              <a:rPr lang="en-US" smtClean="0"/>
              <a:pPr>
                <a:defRPr/>
              </a:pPr>
              <a:t>‹#›</a:t>
            </a:fld>
            <a:endParaRPr lang="en-US"/>
          </a:p>
        </p:txBody>
      </p:sp>
    </p:spTree>
    <p:extLst>
      <p:ext uri="{BB962C8B-B14F-4D97-AF65-F5344CB8AC3E}">
        <p14:creationId xmlns:p14="http://schemas.microsoft.com/office/powerpoint/2010/main" val="1473395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CB Content 1 Colum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5AB4E90-40AD-B0CB-9424-ADB132F75E14}"/>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9" name="Content Placeholder 2">
            <a:extLst>
              <a:ext uri="{FF2B5EF4-FFF2-40B4-BE49-F238E27FC236}">
                <a16:creationId xmlns:a16="http://schemas.microsoft.com/office/drawing/2014/main" id="{12FE554E-0A4D-F5DF-3BB1-5AE3CADBA73E}"/>
              </a:ext>
            </a:extLst>
          </p:cNvPr>
          <p:cNvSpPr>
            <a:spLocks noGrp="1"/>
          </p:cNvSpPr>
          <p:nvPr>
            <p:ph idx="1"/>
          </p:nvPr>
        </p:nvSpPr>
        <p:spPr>
          <a:xfrm>
            <a:off x="343255" y="1389062"/>
            <a:ext cx="11336911"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extBox 1">
            <a:extLst>
              <a:ext uri="{FF2B5EF4-FFF2-40B4-BE49-F238E27FC236}">
                <a16:creationId xmlns:a16="http://schemas.microsoft.com/office/drawing/2014/main" id="{4D6FF147-4222-EB2D-0A00-0DB85095BAA7}"/>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40735406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Slide Number Placeholder 6">
            <a:extLst>
              <a:ext uri="{FF2B5EF4-FFF2-40B4-BE49-F238E27FC236}">
                <a16:creationId xmlns:a16="http://schemas.microsoft.com/office/drawing/2014/main" id="{9BA9791E-9C1F-50A4-5795-5251BE729010}"/>
              </a:ext>
              <a:ext uri="{C183D7F6-B498-43B3-948B-1728B52AA6E4}">
                <adec:decorative xmlns:adec="http://schemas.microsoft.com/office/drawing/2017/decorative" val="0"/>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spTree>
    <p:extLst>
      <p:ext uri="{BB962C8B-B14F-4D97-AF65-F5344CB8AC3E}">
        <p14:creationId xmlns:p14="http://schemas.microsoft.com/office/powerpoint/2010/main" val="1759463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CB Content 2 Column Blu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5AB4E90-40AD-B0CB-9424-ADB132F75E14}"/>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11" name="Content Placeholder 2">
            <a:extLst>
              <a:ext uri="{FF2B5EF4-FFF2-40B4-BE49-F238E27FC236}">
                <a16:creationId xmlns:a16="http://schemas.microsoft.com/office/drawing/2014/main" id="{9BAC5F42-4A97-CBC7-8400-47A3E823FB72}"/>
              </a:ext>
            </a:extLst>
          </p:cNvPr>
          <p:cNvSpPr>
            <a:spLocks noGrp="1"/>
          </p:cNvSpPr>
          <p:nvPr>
            <p:ph idx="1"/>
          </p:nvPr>
        </p:nvSpPr>
        <p:spPr>
          <a:xfrm>
            <a:off x="343255" y="1389062"/>
            <a:ext cx="5450439"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2" name="Content Placeholder 2">
            <a:extLst>
              <a:ext uri="{FF2B5EF4-FFF2-40B4-BE49-F238E27FC236}">
                <a16:creationId xmlns:a16="http://schemas.microsoft.com/office/drawing/2014/main" id="{7C809957-7B90-DE75-4E9D-4578F5052576}"/>
              </a:ext>
            </a:extLst>
          </p:cNvPr>
          <p:cNvSpPr>
            <a:spLocks noGrp="1"/>
          </p:cNvSpPr>
          <p:nvPr>
            <p:ph idx="16"/>
          </p:nvPr>
        </p:nvSpPr>
        <p:spPr>
          <a:xfrm>
            <a:off x="6227688" y="1389062"/>
            <a:ext cx="5450439"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Slide Number Placeholder 6">
            <a:extLst>
              <a:ext uri="{FF2B5EF4-FFF2-40B4-BE49-F238E27FC236}">
                <a16:creationId xmlns:a16="http://schemas.microsoft.com/office/drawing/2014/main" id="{A74D8D71-29FA-CB26-D0F8-A34D4BB1F1E5}"/>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1133270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49655853-51C2-E563-DC4D-7988EB00704C}"/>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Tree>
    <p:extLst>
      <p:ext uri="{BB962C8B-B14F-4D97-AF65-F5344CB8AC3E}">
        <p14:creationId xmlns:p14="http://schemas.microsoft.com/office/powerpoint/2010/main" val="1854164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ICS &amp; ICB White Blu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D5779-3896-3A74-6BF0-2C5F47764146}"/>
              </a:ext>
            </a:extLst>
          </p:cNvPr>
          <p:cNvSpPr>
            <a:spLocks noGrp="1"/>
          </p:cNvSpPr>
          <p:nvPr>
            <p:ph type="title" hasCustomPrompt="1"/>
          </p:nvPr>
        </p:nvSpPr>
        <p:spPr>
          <a:xfrm>
            <a:off x="458788" y="2660520"/>
            <a:ext cx="9444491" cy="1481174"/>
          </a:xfrm>
          <a:prstGeom prst="rect">
            <a:avLst/>
          </a:prstGeom>
        </p:spPr>
        <p:txBody>
          <a:bodyPr/>
          <a:lstStyle>
            <a:lvl1pPr>
              <a:defRPr sz="4800" b="1" i="0">
                <a:solidFill>
                  <a:schemeClr val="accent1"/>
                </a:solidFill>
                <a:latin typeface="Arial" panose="020B0604020202020204" pitchFamily="34" charset="0"/>
                <a:cs typeface="Arial" panose="020B0604020202020204" pitchFamily="34" charset="0"/>
              </a:defRPr>
            </a:lvl1pPr>
          </a:lstStyle>
          <a:p>
            <a:r>
              <a:rPr lang="en-GB"/>
              <a:t>Click to add title</a:t>
            </a:r>
            <a:endParaRPr lang="en-US"/>
          </a:p>
        </p:txBody>
      </p:sp>
      <p:sp>
        <p:nvSpPr>
          <p:cNvPr id="5" name="Text Placeholder 13"/>
          <p:cNvSpPr>
            <a:spLocks noGrp="1"/>
          </p:cNvSpPr>
          <p:nvPr>
            <p:ph type="body" sz="quarter" idx="11" hasCustomPrompt="1"/>
          </p:nvPr>
        </p:nvSpPr>
        <p:spPr>
          <a:xfrm>
            <a:off x="458788" y="4237188"/>
            <a:ext cx="7959725" cy="483813"/>
          </a:xfrm>
          <a:prstGeom prst="rect">
            <a:avLst/>
          </a:prstGeom>
        </p:spPr>
        <p:txBody>
          <a:bodyPr anchor="ctr">
            <a:normAutofit/>
          </a:bodyPr>
          <a:lstStyle>
            <a:lvl1pPr marL="0" indent="0">
              <a:buNone/>
              <a:defRPr sz="2000">
                <a:solidFill>
                  <a:srgbClr val="013C5B"/>
                </a:solidFill>
                <a:latin typeface="Arial" panose="020B0604020202020204" pitchFamily="34" charset="0"/>
                <a:cs typeface="Arial" panose="020B0604020202020204" pitchFamily="34" charset="0"/>
              </a:defRPr>
            </a:lvl1pPr>
          </a:lstStyle>
          <a:p>
            <a:pPr lvl="0"/>
            <a:r>
              <a:rPr lang="en-GB"/>
              <a:t>Subtitle Text</a:t>
            </a:r>
          </a:p>
        </p:txBody>
      </p:sp>
    </p:spTree>
    <p:extLst>
      <p:ext uri="{BB962C8B-B14F-4D97-AF65-F5344CB8AC3E}">
        <p14:creationId xmlns:p14="http://schemas.microsoft.com/office/powerpoint/2010/main" val="1881372183"/>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CB Content 1 Text 1 Image Blu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5AB4E90-40AD-B0CB-9424-ADB132F75E14}"/>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5" name="Content Placeholder 2">
            <a:extLst>
              <a:ext uri="{FF2B5EF4-FFF2-40B4-BE49-F238E27FC236}">
                <a16:creationId xmlns:a16="http://schemas.microsoft.com/office/drawing/2014/main" id="{66DC1CD4-DB76-A583-91EA-DCF638A5BE17}"/>
              </a:ext>
            </a:extLst>
          </p:cNvPr>
          <p:cNvSpPr>
            <a:spLocks noGrp="1"/>
          </p:cNvSpPr>
          <p:nvPr>
            <p:ph idx="1"/>
          </p:nvPr>
        </p:nvSpPr>
        <p:spPr>
          <a:xfrm>
            <a:off x="343255" y="1389062"/>
            <a:ext cx="5450439"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Picture Placeholder 2">
            <a:extLst>
              <a:ext uri="{FF2B5EF4-FFF2-40B4-BE49-F238E27FC236}">
                <a16:creationId xmlns:a16="http://schemas.microsoft.com/office/drawing/2014/main" id="{F973A942-B8F9-561E-C783-94B971E8FABC}"/>
              </a:ext>
            </a:extLst>
          </p:cNvPr>
          <p:cNvSpPr>
            <a:spLocks noGrp="1"/>
          </p:cNvSpPr>
          <p:nvPr>
            <p:ph type="pic" sz="quarter" idx="16"/>
          </p:nvPr>
        </p:nvSpPr>
        <p:spPr>
          <a:xfrm>
            <a:off x="6096001" y="1389063"/>
            <a:ext cx="5584166" cy="4899025"/>
          </a:xfrm>
          <a:prstGeom prst="rect">
            <a:avLst/>
          </a:prstGeom>
          <a:pattFill prst="wdUpDiag">
            <a:fgClr>
              <a:schemeClr val="accent5"/>
            </a:fgClr>
            <a:bgClr>
              <a:schemeClr val="bg1"/>
            </a:bgClr>
          </a:pattFill>
        </p:spPr>
        <p:txBody>
          <a:bodyPr anchor="ctr"/>
          <a:lstStyle>
            <a:lvl1pPr marL="0" indent="0" algn="ctr">
              <a:buNone/>
              <a:defRPr/>
            </a:lvl1pPr>
          </a:lstStyle>
          <a:p>
            <a:r>
              <a:rPr lang="en-US" noProof="0"/>
              <a:t>Click icon to add picture</a:t>
            </a:r>
            <a:endParaRPr lang="en-GB" noProof="0"/>
          </a:p>
        </p:txBody>
      </p:sp>
      <p:sp>
        <p:nvSpPr>
          <p:cNvPr id="6" name="Slide Number Placeholder 6">
            <a:extLst>
              <a:ext uri="{FF2B5EF4-FFF2-40B4-BE49-F238E27FC236}">
                <a16:creationId xmlns:a16="http://schemas.microsoft.com/office/drawing/2014/main" id="{A74D8D71-29FA-CB26-D0F8-A34D4BB1F1E5}"/>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5107426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a:extLst>
              <a:ext uri="{FF2B5EF4-FFF2-40B4-BE49-F238E27FC236}">
                <a16:creationId xmlns:a16="http://schemas.microsoft.com/office/drawing/2014/main" id="{BE0BA8CE-80AC-F52D-3385-7ADC9F101776}"/>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Tree>
    <p:extLst>
      <p:ext uri="{BB962C8B-B14F-4D97-AF65-F5344CB8AC3E}">
        <p14:creationId xmlns:p14="http://schemas.microsoft.com/office/powerpoint/2010/main" val="3447011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B Content 3 Column Blu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5AB4E90-40AD-B0CB-9424-ADB132F75E14}"/>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12" name="Content Placeholder 2">
            <a:extLst>
              <a:ext uri="{FF2B5EF4-FFF2-40B4-BE49-F238E27FC236}">
                <a16:creationId xmlns:a16="http://schemas.microsoft.com/office/drawing/2014/main" id="{641780B8-E144-B95C-B6BF-B1C82F2E76C6}"/>
              </a:ext>
            </a:extLst>
          </p:cNvPr>
          <p:cNvSpPr>
            <a:spLocks noGrp="1"/>
          </p:cNvSpPr>
          <p:nvPr>
            <p:ph idx="1"/>
          </p:nvPr>
        </p:nvSpPr>
        <p:spPr>
          <a:xfrm>
            <a:off x="343255"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2">
            <a:extLst>
              <a:ext uri="{FF2B5EF4-FFF2-40B4-BE49-F238E27FC236}">
                <a16:creationId xmlns:a16="http://schemas.microsoft.com/office/drawing/2014/main" id="{52B7CB13-23EC-A03A-003B-83C33788BE6E}"/>
              </a:ext>
            </a:extLst>
          </p:cNvPr>
          <p:cNvSpPr>
            <a:spLocks noGrp="1"/>
          </p:cNvSpPr>
          <p:nvPr>
            <p:ph idx="18" hasCustomPrompt="1"/>
          </p:nvPr>
        </p:nvSpPr>
        <p:spPr>
          <a:xfrm>
            <a:off x="4226765"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GB" noProof="0"/>
              <a:t>Click to edit text styles</a:t>
            </a:r>
          </a:p>
          <a:p>
            <a:pPr lvl="1"/>
            <a:r>
              <a:rPr lang="en-GB" noProof="0"/>
              <a:t>Second </a:t>
            </a:r>
            <a:r>
              <a:rPr lang="en-GB" noProof="0" err="1"/>
              <a:t>Masterlevel</a:t>
            </a:r>
            <a:endParaRPr lang="en-GB" noProof="0"/>
          </a:p>
          <a:p>
            <a:pPr lvl="2"/>
            <a:r>
              <a:rPr lang="en-GB" noProof="0"/>
              <a:t>Third level</a:t>
            </a:r>
          </a:p>
          <a:p>
            <a:pPr lvl="3"/>
            <a:r>
              <a:rPr lang="en-GB" noProof="0"/>
              <a:t>Fourth level</a:t>
            </a:r>
          </a:p>
          <a:p>
            <a:pPr lvl="4"/>
            <a:r>
              <a:rPr lang="en-GB" noProof="0"/>
              <a:t>Fifth level</a:t>
            </a:r>
          </a:p>
        </p:txBody>
      </p:sp>
      <p:sp>
        <p:nvSpPr>
          <p:cNvPr id="11" name="Content Placeholder 2">
            <a:extLst>
              <a:ext uri="{FF2B5EF4-FFF2-40B4-BE49-F238E27FC236}">
                <a16:creationId xmlns:a16="http://schemas.microsoft.com/office/drawing/2014/main" id="{A4972FF2-EDFF-2109-08DA-C826E76C1EE7}"/>
              </a:ext>
            </a:extLst>
          </p:cNvPr>
          <p:cNvSpPr>
            <a:spLocks noGrp="1"/>
          </p:cNvSpPr>
          <p:nvPr>
            <p:ph idx="19"/>
          </p:nvPr>
        </p:nvSpPr>
        <p:spPr>
          <a:xfrm>
            <a:off x="8110276"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Slide Number Placeholder 6">
            <a:extLst>
              <a:ext uri="{FF2B5EF4-FFF2-40B4-BE49-F238E27FC236}">
                <a16:creationId xmlns:a16="http://schemas.microsoft.com/office/drawing/2014/main" id="{A74D8D71-29FA-CB26-D0F8-A34D4BB1F1E5}"/>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1975054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1D318BCC-404A-0441-7BEB-C0C821DEBF41}"/>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Tree>
    <p:extLst>
      <p:ext uri="{BB962C8B-B14F-4D97-AF65-F5344CB8AC3E}">
        <p14:creationId xmlns:p14="http://schemas.microsoft.com/office/powerpoint/2010/main" val="2672706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CB Content 2 Text 1 Image Blu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5AB4E90-40AD-B0CB-9424-ADB132F75E14}"/>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11" name="Content Placeholder 2">
            <a:extLst>
              <a:ext uri="{FF2B5EF4-FFF2-40B4-BE49-F238E27FC236}">
                <a16:creationId xmlns:a16="http://schemas.microsoft.com/office/drawing/2014/main" id="{EC25C3FA-0B3A-BCE6-BC5E-01FC3892216E}"/>
              </a:ext>
            </a:extLst>
          </p:cNvPr>
          <p:cNvSpPr>
            <a:spLocks noGrp="1"/>
          </p:cNvSpPr>
          <p:nvPr>
            <p:ph idx="1"/>
          </p:nvPr>
        </p:nvSpPr>
        <p:spPr>
          <a:xfrm>
            <a:off x="343255"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2" name="Content Placeholder 2">
            <a:extLst>
              <a:ext uri="{FF2B5EF4-FFF2-40B4-BE49-F238E27FC236}">
                <a16:creationId xmlns:a16="http://schemas.microsoft.com/office/drawing/2014/main" id="{A246871A-CEB4-C7C2-3A07-E07622B090E6}"/>
              </a:ext>
            </a:extLst>
          </p:cNvPr>
          <p:cNvSpPr>
            <a:spLocks noGrp="1"/>
          </p:cNvSpPr>
          <p:nvPr>
            <p:ph idx="18" hasCustomPrompt="1"/>
          </p:nvPr>
        </p:nvSpPr>
        <p:spPr>
          <a:xfrm>
            <a:off x="4226765"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GB" noProof="0"/>
              <a:t>Click to edit text styles</a:t>
            </a:r>
          </a:p>
          <a:p>
            <a:pPr lvl="1"/>
            <a:r>
              <a:rPr lang="en-GB" noProof="0"/>
              <a:t>Second Masterlevel</a:t>
            </a:r>
          </a:p>
          <a:p>
            <a:pPr lvl="2"/>
            <a:r>
              <a:rPr lang="en-GB" noProof="0"/>
              <a:t>Third level</a:t>
            </a:r>
          </a:p>
          <a:p>
            <a:pPr lvl="3"/>
            <a:r>
              <a:rPr lang="en-GB" noProof="0"/>
              <a:t>Fourth level</a:t>
            </a:r>
          </a:p>
          <a:p>
            <a:pPr lvl="4"/>
            <a:r>
              <a:rPr lang="en-GB" noProof="0"/>
              <a:t>Fifth level</a:t>
            </a:r>
          </a:p>
        </p:txBody>
      </p:sp>
      <p:sp>
        <p:nvSpPr>
          <p:cNvPr id="5" name="Picture Placeholder 2">
            <a:extLst>
              <a:ext uri="{FF2B5EF4-FFF2-40B4-BE49-F238E27FC236}">
                <a16:creationId xmlns:a16="http://schemas.microsoft.com/office/drawing/2014/main" id="{FDA8E950-3405-55E5-15CF-F45AF15A070D}"/>
              </a:ext>
            </a:extLst>
          </p:cNvPr>
          <p:cNvSpPr>
            <a:spLocks noGrp="1"/>
          </p:cNvSpPr>
          <p:nvPr>
            <p:ph type="pic" sz="quarter" idx="16"/>
          </p:nvPr>
        </p:nvSpPr>
        <p:spPr>
          <a:xfrm>
            <a:off x="8110275" y="1389063"/>
            <a:ext cx="3569892" cy="4899025"/>
          </a:xfrm>
          <a:prstGeom prst="rect">
            <a:avLst/>
          </a:prstGeom>
          <a:pattFill prst="wdUpDiag">
            <a:fgClr>
              <a:schemeClr val="accent5"/>
            </a:fgClr>
            <a:bgClr>
              <a:schemeClr val="bg1"/>
            </a:bgClr>
          </a:pattFill>
        </p:spPr>
        <p:txBody>
          <a:bodyPr anchor="ctr"/>
          <a:lstStyle>
            <a:lvl1pPr marL="0" indent="0" algn="ctr">
              <a:buNone/>
              <a:defRPr/>
            </a:lvl1pPr>
          </a:lstStyle>
          <a:p>
            <a:r>
              <a:rPr lang="en-US" noProof="0"/>
              <a:t>Click icon to add picture</a:t>
            </a:r>
            <a:endParaRPr lang="en-GB" noProof="0"/>
          </a:p>
        </p:txBody>
      </p:sp>
      <p:sp>
        <p:nvSpPr>
          <p:cNvPr id="6" name="Slide Number Placeholder 6">
            <a:extLst>
              <a:ext uri="{FF2B5EF4-FFF2-40B4-BE49-F238E27FC236}">
                <a16:creationId xmlns:a16="http://schemas.microsoft.com/office/drawing/2014/main" id="{A74D8D71-29FA-CB26-D0F8-A34D4BB1F1E5}"/>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8814386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9CDDD61B-6AF4-0ACA-DECA-8A550616FB29}"/>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Tree>
    <p:extLst>
      <p:ext uri="{BB962C8B-B14F-4D97-AF65-F5344CB8AC3E}">
        <p14:creationId xmlns:p14="http://schemas.microsoft.com/office/powerpoint/2010/main" val="2576945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Divider">
    <p:bg>
      <p:bgPr>
        <a:solidFill>
          <a:schemeClr val="accent1"/>
        </a:solidFill>
        <a:effectLst/>
      </p:bgPr>
    </p:bg>
    <p:spTree>
      <p:nvGrpSpPr>
        <p:cNvPr id="1" name=""/>
        <p:cNvGrpSpPr/>
        <p:nvPr/>
      </p:nvGrpSpPr>
      <p:grpSpPr>
        <a:xfrm>
          <a:off x="0" y="0"/>
          <a:ext cx="0" cy="0"/>
          <a:chOff x="0" y="0"/>
          <a:chExt cx="0" cy="0"/>
        </a:xfrm>
      </p:grpSpPr>
      <p:sp>
        <p:nvSpPr>
          <p:cNvPr id="2" name="Picture Placeholder 2" descr="Full picture description">
            <a:extLst>
              <a:ext uri="{FF2B5EF4-FFF2-40B4-BE49-F238E27FC236}">
                <a16:creationId xmlns:a16="http://schemas.microsoft.com/office/drawing/2014/main" id="{9D366D49-6343-267C-4CB5-33FBA4035E03}"/>
              </a:ext>
            </a:extLst>
          </p:cNvPr>
          <p:cNvSpPr>
            <a:spLocks noGrp="1"/>
          </p:cNvSpPr>
          <p:nvPr>
            <p:ph type="pic" sz="quarter" idx="14" hasCustomPrompt="1"/>
          </p:nvPr>
        </p:nvSpPr>
        <p:spPr>
          <a:xfrm>
            <a:off x="0" y="0"/>
            <a:ext cx="12192000" cy="6858000"/>
          </a:xfrm>
          <a:prstGeom prst="rect">
            <a:avLst/>
          </a:prstGeom>
          <a:pattFill prst="wdDnDiag">
            <a:fgClr>
              <a:schemeClr val="accent2"/>
            </a:fgClr>
            <a:bgClr>
              <a:schemeClr val="accent1"/>
            </a:bgClr>
          </a:pattFill>
        </p:spPr>
        <p:txBody>
          <a:bodyPr anchor="ctr"/>
          <a:lstStyle>
            <a:lvl1pPr marL="0" indent="0" algn="ctr">
              <a:buFont typeface="Arial" panose="020B0604020202020204" pitchFamily="34" charset="0"/>
              <a:buNone/>
              <a:defRPr>
                <a:solidFill>
                  <a:schemeClr val="bg1"/>
                </a:solidFill>
                <a:latin typeface="Arial" panose="020B0604020202020204" pitchFamily="34" charset="0"/>
                <a:cs typeface="Arial" panose="020B0604020202020204" pitchFamily="34" charset="0"/>
              </a:defRPr>
            </a:lvl1pPr>
          </a:lstStyle>
          <a:p>
            <a:r>
              <a:rPr lang="en-GB" noProof="0"/>
              <a:t>Insert Divider Full Screen Image</a:t>
            </a:r>
          </a:p>
        </p:txBody>
      </p:sp>
    </p:spTree>
    <p:extLst>
      <p:ext uri="{BB962C8B-B14F-4D97-AF65-F5344CB8AC3E}">
        <p14:creationId xmlns:p14="http://schemas.microsoft.com/office/powerpoint/2010/main" val="4184465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Divider white tex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DB3A7-02EB-13A6-7235-BDED09BC69B9}"/>
              </a:ext>
            </a:extLst>
          </p:cNvPr>
          <p:cNvSpPr>
            <a:spLocks noGrp="1"/>
          </p:cNvSpPr>
          <p:nvPr>
            <p:ph type="title" hasCustomPrompt="1"/>
          </p:nvPr>
        </p:nvSpPr>
        <p:spPr>
          <a:xfrm>
            <a:off x="0" y="2617194"/>
            <a:ext cx="12192000" cy="2189074"/>
          </a:xfrm>
          <a:prstGeom prst="rect">
            <a:avLst/>
          </a:prstGeom>
        </p:spPr>
        <p:txBody>
          <a:bodyPr/>
          <a:lstStyle>
            <a:lvl1pPr algn="ctr">
              <a:defRPr sz="6000" b="1" i="0">
                <a:solidFill>
                  <a:schemeClr val="bg1"/>
                </a:solidFill>
                <a:latin typeface="Arial" panose="020B0604020202020204" pitchFamily="34" charset="0"/>
                <a:cs typeface="Arial" panose="020B0604020202020204" pitchFamily="34" charset="0"/>
              </a:defRPr>
            </a:lvl1pPr>
          </a:lstStyle>
          <a:p>
            <a:r>
              <a:rPr lang="en-GB"/>
              <a:t>Statement over</a:t>
            </a:r>
            <a:br>
              <a:rPr lang="en-GB"/>
            </a:br>
            <a:r>
              <a:rPr lang="en-GB"/>
              <a:t>divider image</a:t>
            </a:r>
            <a:endParaRPr lang="en-US"/>
          </a:p>
        </p:txBody>
      </p:sp>
      <p:sp>
        <p:nvSpPr>
          <p:cNvPr id="3" name="Picture Placeholder 2" descr="Full picture description">
            <a:extLst>
              <a:ext uri="{FF2B5EF4-FFF2-40B4-BE49-F238E27FC236}">
                <a16:creationId xmlns:a16="http://schemas.microsoft.com/office/drawing/2014/main" id="{43A4DF50-959B-A571-3181-4BA91B2F1878}"/>
              </a:ext>
            </a:extLst>
          </p:cNvPr>
          <p:cNvSpPr>
            <a:spLocks noGrp="1"/>
          </p:cNvSpPr>
          <p:nvPr>
            <p:ph type="pic" sz="quarter" idx="14"/>
          </p:nvPr>
        </p:nvSpPr>
        <p:spPr>
          <a:xfrm>
            <a:off x="0" y="0"/>
            <a:ext cx="12192000" cy="6858000"/>
          </a:xfrm>
          <a:prstGeom prst="rect">
            <a:avLst/>
          </a:prstGeom>
          <a:pattFill prst="wdDnDiag">
            <a:fgClr>
              <a:schemeClr val="accent2"/>
            </a:fgClr>
            <a:bgClr>
              <a:schemeClr val="accent1"/>
            </a:bgClr>
          </a:pattFill>
        </p:spPr>
        <p:txBody>
          <a:bodyPr anchor="ctr"/>
          <a:lstStyle>
            <a:lvl1pPr marL="0" indent="0" algn="ctr">
              <a:buFont typeface="Arial" panose="020B0604020202020204" pitchFamily="34" charset="0"/>
              <a:buNone/>
              <a:defRPr/>
            </a:lvl1pPr>
          </a:lstStyle>
          <a:p>
            <a:r>
              <a:rPr lang="en-US" noProof="0"/>
              <a:t>Click icon to add picture</a:t>
            </a:r>
            <a:endParaRPr lang="en-GB" noProof="0"/>
          </a:p>
        </p:txBody>
      </p:sp>
    </p:spTree>
    <p:extLst>
      <p:ext uri="{BB962C8B-B14F-4D97-AF65-F5344CB8AC3E}">
        <p14:creationId xmlns:p14="http://schemas.microsoft.com/office/powerpoint/2010/main" val="2829606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CS ICB One statement whit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E43DE-0F3F-BD25-D1F0-012BB6593465}"/>
              </a:ext>
            </a:extLst>
          </p:cNvPr>
          <p:cNvSpPr>
            <a:spLocks noGrp="1"/>
          </p:cNvSpPr>
          <p:nvPr>
            <p:ph type="title" hasCustomPrompt="1"/>
          </p:nvPr>
        </p:nvSpPr>
        <p:spPr>
          <a:xfrm>
            <a:off x="2204377" y="2422671"/>
            <a:ext cx="7369175" cy="3398463"/>
          </a:xfrm>
          <a:prstGeom prst="rect">
            <a:avLst/>
          </a:prstGeom>
        </p:spPr>
        <p:txBody>
          <a:bodyPr/>
          <a:lstStyle>
            <a:lvl1pPr algn="ctr">
              <a:defRPr sz="6000" b="1" i="0">
                <a:solidFill>
                  <a:schemeClr val="accent1"/>
                </a:solidFill>
                <a:latin typeface="Arial" panose="020B0604020202020204" pitchFamily="34" charset="0"/>
                <a:cs typeface="Arial" panose="020B0604020202020204" pitchFamily="34" charset="0"/>
              </a:defRPr>
            </a:lvl1pPr>
          </a:lstStyle>
          <a:p>
            <a:r>
              <a:rPr lang="en-GB"/>
              <a:t>Click to add one statement text</a:t>
            </a:r>
            <a:endParaRPr lang="en-US"/>
          </a:p>
        </p:txBody>
      </p:sp>
    </p:spTree>
    <p:extLst>
      <p:ext uri="{BB962C8B-B14F-4D97-AF65-F5344CB8AC3E}">
        <p14:creationId xmlns:p14="http://schemas.microsoft.com/office/powerpoint/2010/main" val="3096678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CS ICB One statement blu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ED437-B7E1-4E10-3CF3-0AE29DF8AEE2}"/>
              </a:ext>
            </a:extLst>
          </p:cNvPr>
          <p:cNvSpPr>
            <a:spLocks noGrp="1"/>
          </p:cNvSpPr>
          <p:nvPr>
            <p:ph type="title" hasCustomPrompt="1"/>
          </p:nvPr>
        </p:nvSpPr>
        <p:spPr>
          <a:xfrm>
            <a:off x="2204378" y="2439701"/>
            <a:ext cx="7369175" cy="2833007"/>
          </a:xfrm>
          <a:prstGeom prst="rect">
            <a:avLst/>
          </a:prstGeom>
        </p:spPr>
        <p:txBody>
          <a:bodyPr/>
          <a:lstStyle>
            <a:lvl1pPr algn="ctr">
              <a:defRPr sz="6000" b="1" i="0">
                <a:solidFill>
                  <a:schemeClr val="bg1"/>
                </a:solidFill>
                <a:latin typeface="Arial" panose="020B0604020202020204" pitchFamily="34" charset="0"/>
                <a:cs typeface="Arial" panose="020B0604020202020204" pitchFamily="34" charset="0"/>
              </a:defRPr>
            </a:lvl1pPr>
          </a:lstStyle>
          <a:p>
            <a:r>
              <a:rPr lang="en-GB"/>
              <a:t>Click to add one statement text</a:t>
            </a:r>
            <a:endParaRPr lang="en-US"/>
          </a:p>
        </p:txBody>
      </p:sp>
    </p:spTree>
    <p:extLst>
      <p:ext uri="{BB962C8B-B14F-4D97-AF65-F5344CB8AC3E}">
        <p14:creationId xmlns:p14="http://schemas.microsoft.com/office/powerpoint/2010/main" val="702449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S ICB Content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0C47FC-1E0F-EDC4-2590-50C1396E4B5A}"/>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8" name="Content Placeholder 2">
            <a:extLst>
              <a:ext uri="{FF2B5EF4-FFF2-40B4-BE49-F238E27FC236}">
                <a16:creationId xmlns:a16="http://schemas.microsoft.com/office/drawing/2014/main" id="{D6D2C773-E0BE-F02B-07C3-F2553C3C1A7C}"/>
              </a:ext>
            </a:extLst>
          </p:cNvPr>
          <p:cNvSpPr>
            <a:spLocks noGrp="1"/>
          </p:cNvSpPr>
          <p:nvPr>
            <p:ph idx="1"/>
          </p:nvPr>
        </p:nvSpPr>
        <p:spPr>
          <a:xfrm>
            <a:off x="343255" y="1389062"/>
            <a:ext cx="11336911"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Slide Number Placeholder 6">
            <a:extLst>
              <a:ext uri="{FF2B5EF4-FFF2-40B4-BE49-F238E27FC236}">
                <a16:creationId xmlns:a16="http://schemas.microsoft.com/office/drawing/2014/main" id="{A74D8D71-29FA-CB26-D0F8-A34D4BB1F1E5}"/>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sp>
        <p:nvSpPr>
          <p:cNvPr id="2" name="TextBox 1">
            <a:extLst>
              <a:ext uri="{FF2B5EF4-FFF2-40B4-BE49-F238E27FC236}">
                <a16:creationId xmlns:a16="http://schemas.microsoft.com/office/drawing/2014/main" id="{FD13BCDC-590E-6731-BB81-84D984794EBE}"/>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3397020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a:extLst>
              <a:ext uri="{FF2B5EF4-FFF2-40B4-BE49-F238E27FC236}">
                <a16:creationId xmlns:a16="http://schemas.microsoft.com/office/drawing/2014/main" id="{03D1637B-7BA6-6AC8-D726-2976D92C21DE}"/>
              </a:ext>
              <a:ext uri="{C183D7F6-B498-43B3-948B-1728B52AA6E4}">
                <adec:decorative xmlns:adec="http://schemas.microsoft.com/office/drawing/2017/decorative" val="1"/>
              </a:ext>
            </a:extLst>
          </p:cNvPr>
          <p:cNvSpPr/>
          <p:nvPr userDrawn="1"/>
        </p:nvSpPr>
        <p:spPr>
          <a:xfrm>
            <a:off x="0" y="6440488"/>
            <a:ext cx="12192000" cy="427037"/>
          </a:xfrm>
          <a:prstGeom prst="rect">
            <a:avLst/>
          </a:prstGeom>
          <a:solidFill>
            <a:srgbClr val="E5F6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extBox 4">
            <a:extLst>
              <a:ext uri="{FF2B5EF4-FFF2-40B4-BE49-F238E27FC236}">
                <a16:creationId xmlns:a16="http://schemas.microsoft.com/office/drawing/2014/main" id="{9B073C41-A60C-1320-C006-84350D30AD9F}"/>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
        <p:nvSpPr>
          <p:cNvPr id="7" name="Slide Number Placeholder 6">
            <a:extLst>
              <a:ext uri="{FF2B5EF4-FFF2-40B4-BE49-F238E27FC236}">
                <a16:creationId xmlns:a16="http://schemas.microsoft.com/office/drawing/2014/main" id="{14756B42-20B0-AF70-2A46-6473C392AEEF}"/>
              </a:ext>
            </a:extLst>
          </p:cNvPr>
          <p:cNvSpPr txBox="1">
            <a:spLocks/>
          </p:cNvSpPr>
          <p:nvPr userDrawn="1"/>
        </p:nvSpPr>
        <p:spPr>
          <a:xfrm>
            <a:off x="10157928" y="6472238"/>
            <a:ext cx="1695450" cy="365125"/>
          </a:xfrm>
          <a:prstGeom prst="rect">
            <a:avLst/>
          </a:prstGeom>
        </p:spPr>
        <p:txBody>
          <a:bodyPr anchor="ctr"/>
          <a:lstStyle>
            <a:defPPr>
              <a:defRPr lang="en-US"/>
            </a:defPPr>
            <a:lvl1pPr algn="r" rtl="0" eaLnBrk="1" fontAlgn="auto" hangingPunct="1">
              <a:spcBef>
                <a:spcPts val="0"/>
              </a:spcBef>
              <a:spcAft>
                <a:spcPts val="0"/>
              </a:spcAft>
              <a:defRPr sz="1200" b="1" kern="1200" smtClean="0">
                <a:solidFill>
                  <a:srgbClr val="013C5B"/>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9C23DAE3-29EA-6B48-8B9F-DAC09DE37D5A}" type="slidenum">
              <a:rPr lang="en-US" smtClean="0"/>
              <a:pPr>
                <a:defRPr/>
              </a:pPr>
              <a:t>‹#›</a:t>
            </a:fld>
            <a:endParaRPr lang="en-US"/>
          </a:p>
        </p:txBody>
      </p:sp>
    </p:spTree>
    <p:extLst>
      <p:ext uri="{BB962C8B-B14F-4D97-AF65-F5344CB8AC3E}">
        <p14:creationId xmlns:p14="http://schemas.microsoft.com/office/powerpoint/2010/main" val="999034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CS ICB Content 2 Colum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0C47FC-1E0F-EDC4-2590-50C1396E4B5A}"/>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15" name="Content Placeholder 2">
            <a:extLst>
              <a:ext uri="{FF2B5EF4-FFF2-40B4-BE49-F238E27FC236}">
                <a16:creationId xmlns:a16="http://schemas.microsoft.com/office/drawing/2014/main" id="{3B217D67-04EA-77D8-64D2-6C77993FD946}"/>
              </a:ext>
            </a:extLst>
          </p:cNvPr>
          <p:cNvSpPr>
            <a:spLocks noGrp="1"/>
          </p:cNvSpPr>
          <p:nvPr>
            <p:ph idx="1"/>
          </p:nvPr>
        </p:nvSpPr>
        <p:spPr>
          <a:xfrm>
            <a:off x="343255" y="1389062"/>
            <a:ext cx="5450439"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6" name="Content Placeholder 2">
            <a:extLst>
              <a:ext uri="{FF2B5EF4-FFF2-40B4-BE49-F238E27FC236}">
                <a16:creationId xmlns:a16="http://schemas.microsoft.com/office/drawing/2014/main" id="{427F87F8-44B9-7B53-1F9E-5F56CA4F9694}"/>
              </a:ext>
            </a:extLst>
          </p:cNvPr>
          <p:cNvSpPr>
            <a:spLocks noGrp="1"/>
          </p:cNvSpPr>
          <p:nvPr>
            <p:ph idx="16"/>
          </p:nvPr>
        </p:nvSpPr>
        <p:spPr>
          <a:xfrm>
            <a:off x="6227688" y="1389062"/>
            <a:ext cx="5450439"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4" name="Slide Number Placeholder 6">
            <a:extLst>
              <a:ext uri="{FF2B5EF4-FFF2-40B4-BE49-F238E27FC236}">
                <a16:creationId xmlns:a16="http://schemas.microsoft.com/office/drawing/2014/main" id="{516BE690-FADD-B158-772F-C87DD25C681B}"/>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sp>
        <p:nvSpPr>
          <p:cNvPr id="2" name="TextBox 1">
            <a:extLst>
              <a:ext uri="{FF2B5EF4-FFF2-40B4-BE49-F238E27FC236}">
                <a16:creationId xmlns:a16="http://schemas.microsoft.com/office/drawing/2014/main" id="{CD298867-65DF-00EE-15B9-DFE92E5B56A3}"/>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6920339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11">
            <a:extLst>
              <a:ext uri="{FF2B5EF4-FFF2-40B4-BE49-F238E27FC236}">
                <a16:creationId xmlns:a16="http://schemas.microsoft.com/office/drawing/2014/main" id="{35FE0F5F-C0B4-673F-4F95-FFEC713909A9}"/>
              </a:ext>
              <a:ext uri="{C183D7F6-B498-43B3-948B-1728B52AA6E4}">
                <adec:decorative xmlns:adec="http://schemas.microsoft.com/office/drawing/2017/decorative" val="1"/>
              </a:ext>
            </a:extLst>
          </p:cNvPr>
          <p:cNvSpPr/>
          <p:nvPr userDrawn="1"/>
        </p:nvSpPr>
        <p:spPr>
          <a:xfrm>
            <a:off x="0" y="6440488"/>
            <a:ext cx="12192000" cy="427037"/>
          </a:xfrm>
          <a:prstGeom prst="rect">
            <a:avLst/>
          </a:prstGeom>
          <a:solidFill>
            <a:srgbClr val="E5F6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extBox 5">
            <a:extLst>
              <a:ext uri="{FF2B5EF4-FFF2-40B4-BE49-F238E27FC236}">
                <a16:creationId xmlns:a16="http://schemas.microsoft.com/office/drawing/2014/main" id="{CCD49DDB-D143-BDF3-ACD7-7067E59FEDC2}"/>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
        <p:nvSpPr>
          <p:cNvPr id="5" name="Slide Number Placeholder 6">
            <a:extLst>
              <a:ext uri="{FF2B5EF4-FFF2-40B4-BE49-F238E27FC236}">
                <a16:creationId xmlns:a16="http://schemas.microsoft.com/office/drawing/2014/main" id="{FBB7CAC0-82E7-052C-2A6D-8106F856D752}"/>
              </a:ext>
            </a:extLst>
          </p:cNvPr>
          <p:cNvSpPr txBox="1">
            <a:spLocks/>
          </p:cNvSpPr>
          <p:nvPr userDrawn="1"/>
        </p:nvSpPr>
        <p:spPr>
          <a:xfrm>
            <a:off x="10157928" y="6472238"/>
            <a:ext cx="1695450" cy="365125"/>
          </a:xfrm>
          <a:prstGeom prst="rect">
            <a:avLst/>
          </a:prstGeom>
        </p:spPr>
        <p:txBody>
          <a:bodyPr anchor="ctr"/>
          <a:lstStyle>
            <a:defPPr>
              <a:defRPr lang="en-US"/>
            </a:defPPr>
            <a:lvl1pPr algn="r" rtl="0" eaLnBrk="1" fontAlgn="auto" hangingPunct="1">
              <a:spcBef>
                <a:spcPts val="0"/>
              </a:spcBef>
              <a:spcAft>
                <a:spcPts val="0"/>
              </a:spcAft>
              <a:defRPr sz="1200" b="1" kern="1200" smtClean="0">
                <a:solidFill>
                  <a:srgbClr val="013C5B"/>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9C23DAE3-29EA-6B48-8B9F-DAC09DE37D5A}" type="slidenum">
              <a:rPr lang="en-US" smtClean="0"/>
              <a:pPr>
                <a:defRPr/>
              </a:pPr>
              <a:t>‹#›</a:t>
            </a:fld>
            <a:endParaRPr lang="en-US"/>
          </a:p>
        </p:txBody>
      </p:sp>
    </p:spTree>
    <p:extLst>
      <p:ext uri="{BB962C8B-B14F-4D97-AF65-F5344CB8AC3E}">
        <p14:creationId xmlns:p14="http://schemas.microsoft.com/office/powerpoint/2010/main" val="3009917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CS ICB Content 1 Text 1 Imag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C18DA6-E9B5-361E-F741-94343649C123}"/>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9" name="Content Placeholder 2">
            <a:extLst>
              <a:ext uri="{FF2B5EF4-FFF2-40B4-BE49-F238E27FC236}">
                <a16:creationId xmlns:a16="http://schemas.microsoft.com/office/drawing/2014/main" id="{1152B451-A663-17E7-82E1-CECEBD07E2BE}"/>
              </a:ext>
            </a:extLst>
          </p:cNvPr>
          <p:cNvSpPr>
            <a:spLocks noGrp="1"/>
          </p:cNvSpPr>
          <p:nvPr>
            <p:ph idx="1"/>
          </p:nvPr>
        </p:nvSpPr>
        <p:spPr>
          <a:xfrm>
            <a:off x="343255" y="1389062"/>
            <a:ext cx="5450439"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Picture Placeholder 2">
            <a:extLst>
              <a:ext uri="{FF2B5EF4-FFF2-40B4-BE49-F238E27FC236}">
                <a16:creationId xmlns:a16="http://schemas.microsoft.com/office/drawing/2014/main" id="{95486FC7-6667-2A7A-7EDB-C58350BD4994}"/>
              </a:ext>
            </a:extLst>
          </p:cNvPr>
          <p:cNvSpPr>
            <a:spLocks noGrp="1"/>
          </p:cNvSpPr>
          <p:nvPr>
            <p:ph type="pic" sz="quarter" idx="16"/>
          </p:nvPr>
        </p:nvSpPr>
        <p:spPr>
          <a:xfrm>
            <a:off x="6096001" y="1389063"/>
            <a:ext cx="5584166" cy="4899025"/>
          </a:xfrm>
          <a:prstGeom prst="rect">
            <a:avLst/>
          </a:prstGeom>
          <a:pattFill prst="wdUpDiag">
            <a:fgClr>
              <a:schemeClr val="accent5"/>
            </a:fgClr>
            <a:bgClr>
              <a:schemeClr val="bg1"/>
            </a:bgClr>
          </a:pattFill>
        </p:spPr>
        <p:txBody>
          <a:bodyPr anchor="ctr"/>
          <a:lstStyle>
            <a:lvl1pPr marL="0" indent="0" algn="ctr">
              <a:buNone/>
              <a:defRPr/>
            </a:lvl1pPr>
          </a:lstStyle>
          <a:p>
            <a:r>
              <a:rPr lang="en-US" noProof="0"/>
              <a:t>Click icon to add picture</a:t>
            </a:r>
            <a:endParaRPr lang="en-GB" noProof="0"/>
          </a:p>
        </p:txBody>
      </p:sp>
      <p:sp>
        <p:nvSpPr>
          <p:cNvPr id="17" name="Slide Number Placeholder 6">
            <a:extLst>
              <a:ext uri="{FF2B5EF4-FFF2-40B4-BE49-F238E27FC236}">
                <a16:creationId xmlns:a16="http://schemas.microsoft.com/office/drawing/2014/main" id="{92E3923A-D833-0E5F-69A4-69795E3702EB}"/>
              </a:ext>
            </a:extLst>
          </p:cNvPr>
          <p:cNvSpPr>
            <a:spLocks noGrp="1"/>
          </p:cNvSpPr>
          <p:nvPr userDrawn="1">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C5B21422-1590-694D-A969-F6789BD7D25B}" type="slidenum">
              <a:rPr lang="en-US"/>
              <a:pPr>
                <a:defRPr/>
              </a:pPr>
              <a:t>‹#›</a:t>
            </a:fld>
            <a:endParaRPr lang="en-US"/>
          </a:p>
        </p:txBody>
      </p:sp>
      <p:graphicFrame>
        <p:nvGraphicFramePr>
          <p:cNvPr id="4" name="Object 2">
            <a:extLst>
              <a:ext uri="{FF2B5EF4-FFF2-40B4-BE49-F238E27FC236}">
                <a16:creationId xmlns:a16="http://schemas.microsoft.com/office/drawing/2014/main" id="{E4038FD0-2570-F82C-50C4-C27E118E5F7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5158585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E4038FD0-2570-F82C-50C4-C27E118E5F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Rectangle 14">
            <a:extLst>
              <a:ext uri="{FF2B5EF4-FFF2-40B4-BE49-F238E27FC236}">
                <a16:creationId xmlns:a16="http://schemas.microsoft.com/office/drawing/2014/main" id="{F5FCA270-7ECD-F80B-BB34-93B9F333796F}"/>
              </a:ext>
              <a:ext uri="{C183D7F6-B498-43B3-948B-1728B52AA6E4}">
                <adec:decorative xmlns:adec="http://schemas.microsoft.com/office/drawing/2017/decorative" val="1"/>
              </a:ext>
            </a:extLst>
          </p:cNvPr>
          <p:cNvSpPr/>
          <p:nvPr/>
        </p:nvSpPr>
        <p:spPr>
          <a:xfrm>
            <a:off x="0" y="6440488"/>
            <a:ext cx="12192000" cy="427037"/>
          </a:xfrm>
          <a:prstGeom prst="rect">
            <a:avLst/>
          </a:prstGeom>
          <a:solidFill>
            <a:srgbClr val="E5F6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extBox 4">
            <a:extLst>
              <a:ext uri="{FF2B5EF4-FFF2-40B4-BE49-F238E27FC236}">
                <a16:creationId xmlns:a16="http://schemas.microsoft.com/office/drawing/2014/main" id="{7EF2FA9E-98C6-A38D-1405-519D69416938}"/>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
        <p:nvSpPr>
          <p:cNvPr id="2" name="Slide Number Placeholder 6">
            <a:extLst>
              <a:ext uri="{FF2B5EF4-FFF2-40B4-BE49-F238E27FC236}">
                <a16:creationId xmlns:a16="http://schemas.microsoft.com/office/drawing/2014/main" id="{CCA74902-F015-EC66-7F1C-2F490A01CC90}"/>
              </a:ext>
            </a:extLst>
          </p:cNvPr>
          <p:cNvSpPr txBox="1">
            <a:spLocks/>
          </p:cNvSpPr>
          <p:nvPr userDrawn="1"/>
        </p:nvSpPr>
        <p:spPr>
          <a:xfrm>
            <a:off x="10157928" y="6472238"/>
            <a:ext cx="1695450" cy="365125"/>
          </a:xfrm>
          <a:prstGeom prst="rect">
            <a:avLst/>
          </a:prstGeom>
        </p:spPr>
        <p:txBody>
          <a:bodyPr anchor="ctr"/>
          <a:lstStyle>
            <a:defPPr>
              <a:defRPr lang="en-US"/>
            </a:defPPr>
            <a:lvl1pPr algn="r" rtl="0" eaLnBrk="1" fontAlgn="auto" hangingPunct="1">
              <a:spcBef>
                <a:spcPts val="0"/>
              </a:spcBef>
              <a:spcAft>
                <a:spcPts val="0"/>
              </a:spcAft>
              <a:defRPr sz="1200" b="1" kern="1200" smtClean="0">
                <a:solidFill>
                  <a:srgbClr val="013C5B"/>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9C23DAE3-29EA-6B48-8B9F-DAC09DE37D5A}" type="slidenum">
              <a:rPr lang="en-US" smtClean="0"/>
              <a:pPr>
                <a:defRPr/>
              </a:pPr>
              <a:t>‹#›</a:t>
            </a:fld>
            <a:endParaRPr lang="en-US"/>
          </a:p>
        </p:txBody>
      </p:sp>
    </p:spTree>
    <p:extLst>
      <p:ext uri="{BB962C8B-B14F-4D97-AF65-F5344CB8AC3E}">
        <p14:creationId xmlns:p14="http://schemas.microsoft.com/office/powerpoint/2010/main" val="3176213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ICS ICB Content 3 Colum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0C47FC-1E0F-EDC4-2590-50C1396E4B5A}"/>
              </a:ext>
            </a:extLst>
          </p:cNvPr>
          <p:cNvSpPr>
            <a:spLocks noGrp="1"/>
          </p:cNvSpPr>
          <p:nvPr>
            <p:ph type="title" hasCustomPrompt="1"/>
          </p:nvPr>
        </p:nvSpPr>
        <p:spPr>
          <a:xfrm>
            <a:off x="2484783" y="563400"/>
            <a:ext cx="6957391" cy="662782"/>
          </a:xfrm>
          <a:prstGeom prst="rect">
            <a:avLst/>
          </a:prstGeom>
        </p:spPr>
        <p:txBody>
          <a:bodyPr vert="horz" anchor="ctr"/>
          <a:lstStyle>
            <a:lvl1pPr algn="ctr">
              <a:defRPr sz="2800" b="1">
                <a:solidFill>
                  <a:schemeClr val="tx1"/>
                </a:solidFill>
                <a:latin typeface="Arial" panose="020B0604020202020204" pitchFamily="34" charset="0"/>
                <a:cs typeface="Arial" panose="020B0604020202020204" pitchFamily="34" charset="0"/>
              </a:defRPr>
            </a:lvl1pPr>
          </a:lstStyle>
          <a:p>
            <a:r>
              <a:rPr lang="en-GB"/>
              <a:t>Click to add title</a:t>
            </a:r>
          </a:p>
        </p:txBody>
      </p:sp>
      <p:sp>
        <p:nvSpPr>
          <p:cNvPr id="17" name="Content Placeholder 2">
            <a:extLst>
              <a:ext uri="{FF2B5EF4-FFF2-40B4-BE49-F238E27FC236}">
                <a16:creationId xmlns:a16="http://schemas.microsoft.com/office/drawing/2014/main" id="{ACF68E9D-D127-C2F4-041E-FAECC48D0A27}"/>
              </a:ext>
            </a:extLst>
          </p:cNvPr>
          <p:cNvSpPr>
            <a:spLocks noGrp="1"/>
          </p:cNvSpPr>
          <p:nvPr>
            <p:ph idx="1"/>
          </p:nvPr>
        </p:nvSpPr>
        <p:spPr>
          <a:xfrm>
            <a:off x="343255"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Content Placeholder 2">
            <a:extLst>
              <a:ext uri="{FF2B5EF4-FFF2-40B4-BE49-F238E27FC236}">
                <a16:creationId xmlns:a16="http://schemas.microsoft.com/office/drawing/2014/main" id="{F932EE4A-D411-5C64-6E88-BFCF2F77EA3F}"/>
              </a:ext>
            </a:extLst>
          </p:cNvPr>
          <p:cNvSpPr>
            <a:spLocks noGrp="1"/>
          </p:cNvSpPr>
          <p:nvPr>
            <p:ph idx="18" hasCustomPrompt="1"/>
          </p:nvPr>
        </p:nvSpPr>
        <p:spPr>
          <a:xfrm>
            <a:off x="4226765"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GB" noProof="0"/>
              <a:t>Click to edit text styles</a:t>
            </a:r>
          </a:p>
          <a:p>
            <a:pPr lvl="1"/>
            <a:r>
              <a:rPr lang="en-GB" noProof="0"/>
              <a:t>Second Masterlevel</a:t>
            </a:r>
          </a:p>
          <a:p>
            <a:pPr lvl="2"/>
            <a:r>
              <a:rPr lang="en-GB" noProof="0"/>
              <a:t>Third level</a:t>
            </a:r>
          </a:p>
          <a:p>
            <a:pPr lvl="3"/>
            <a:r>
              <a:rPr lang="en-GB" noProof="0"/>
              <a:t>Fourth level</a:t>
            </a:r>
          </a:p>
          <a:p>
            <a:pPr lvl="4"/>
            <a:r>
              <a:rPr lang="en-GB" noProof="0"/>
              <a:t>Fifth level</a:t>
            </a:r>
          </a:p>
        </p:txBody>
      </p:sp>
      <p:sp>
        <p:nvSpPr>
          <p:cNvPr id="16" name="Content Placeholder 2">
            <a:extLst>
              <a:ext uri="{FF2B5EF4-FFF2-40B4-BE49-F238E27FC236}">
                <a16:creationId xmlns:a16="http://schemas.microsoft.com/office/drawing/2014/main" id="{47914CE5-1392-08F2-CFC2-CB2A57CE8680}"/>
              </a:ext>
            </a:extLst>
          </p:cNvPr>
          <p:cNvSpPr>
            <a:spLocks noGrp="1"/>
          </p:cNvSpPr>
          <p:nvPr>
            <p:ph idx="19"/>
          </p:nvPr>
        </p:nvSpPr>
        <p:spPr>
          <a:xfrm>
            <a:off x="8110276" y="1389062"/>
            <a:ext cx="3566347" cy="4905537"/>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5" name="Slide Number Placeholder 6">
            <a:extLst>
              <a:ext uri="{FF2B5EF4-FFF2-40B4-BE49-F238E27FC236}">
                <a16:creationId xmlns:a16="http://schemas.microsoft.com/office/drawing/2014/main" id="{C7B47F99-C1B3-D93C-735F-B600B68A3D33}"/>
              </a:ext>
              <a:ext uri="{C183D7F6-B498-43B3-948B-1728B52AA6E4}">
                <adec:decorative xmlns:adec="http://schemas.microsoft.com/office/drawing/2017/decorative" val="0"/>
              </a:ext>
            </a:extLst>
          </p:cNvPr>
          <p:cNvSpPr>
            <a:spLocks noGrp="1"/>
          </p:cNvSpPr>
          <p:nvPr>
            <p:ph type="sldNum" sz="quarter" idx="15"/>
          </p:nvPr>
        </p:nvSpPr>
        <p:spPr>
          <a:xfrm>
            <a:off x="10161588" y="6472238"/>
            <a:ext cx="1695450" cy="365125"/>
          </a:xfrm>
          <a:prstGeom prst="rect">
            <a:avLst/>
          </a:prstGeom>
        </p:spPr>
        <p:txBody>
          <a:bodyPr anchor="ctr"/>
          <a:lstStyle>
            <a:lvl1pPr algn="r" eaLnBrk="1" fontAlgn="auto" hangingPunct="1">
              <a:spcBef>
                <a:spcPts val="0"/>
              </a:spcBef>
              <a:spcAft>
                <a:spcPts val="0"/>
              </a:spcAft>
              <a:defRPr sz="1200" b="1" smtClean="0">
                <a:solidFill>
                  <a:srgbClr val="013C5B"/>
                </a:solidFill>
                <a:latin typeface="Arial" panose="020B0604020202020204" pitchFamily="34" charset="0"/>
                <a:cs typeface="Arial" panose="020B0604020202020204" pitchFamily="34" charset="0"/>
              </a:defRPr>
            </a:lvl1pPr>
          </a:lstStyle>
          <a:p>
            <a:pPr>
              <a:defRPr/>
            </a:pPr>
            <a:fld id="{9C23DAE3-29EA-6B48-8B9F-DAC09DE37D5A}" type="slidenum">
              <a:rPr lang="en-US"/>
              <a:pPr>
                <a:defRPr/>
              </a:pPr>
              <a:t>‹#›</a:t>
            </a:fld>
            <a:endParaRPr lang="en-US"/>
          </a:p>
        </p:txBody>
      </p:sp>
      <p:sp>
        <p:nvSpPr>
          <p:cNvPr id="5" name="TextBox 4">
            <a:extLst>
              <a:ext uri="{FF2B5EF4-FFF2-40B4-BE49-F238E27FC236}">
                <a16:creationId xmlns:a16="http://schemas.microsoft.com/office/drawing/2014/main" id="{1C5924C3-6330-4751-0ADB-9A45AD8D7401}"/>
              </a:ext>
              <a:ext uri="{C183D7F6-B498-43B3-948B-1728B52AA6E4}">
                <adec:decorative xmlns:adec="http://schemas.microsoft.com/office/drawing/2017/decorative" val="1"/>
              </a:ext>
            </a:extLst>
          </p:cNvPr>
          <p:cNvSpPr txBox="1"/>
          <p:nvPr userDrawn="1"/>
        </p:nvSpPr>
        <p:spPr>
          <a:xfrm>
            <a:off x="245752" y="6524426"/>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graphicFrame>
        <p:nvGraphicFrame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9841416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100" imgH="38100" progId="TCLayout.ActiveDocument.1">
                  <p:embed/>
                </p:oleObj>
              </mc:Choice>
              <mc:Fallback>
                <p:oleObj name="think-cell Slide" r:id="rId4" imgW="38100" imgH="38100" progId="TCLayout.ActiveDocument.1">
                  <p:embed/>
                  <p:pic>
                    <p:nvPicPr>
                      <p:cNvPr id="4" name="Object 2">
                        <a:extLst>
                          <a:ext uri="{FF2B5EF4-FFF2-40B4-BE49-F238E27FC236}">
                            <a16:creationId xmlns:a16="http://schemas.microsoft.com/office/drawing/2014/main" id="{7ED7ED4D-AF16-1E82-D9C6-C8D27C639ED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12">
            <a:extLst>
              <a:ext uri="{FF2B5EF4-FFF2-40B4-BE49-F238E27FC236}">
                <a16:creationId xmlns:a16="http://schemas.microsoft.com/office/drawing/2014/main" id="{5F51A548-FC0C-C2A0-DCE0-9EF5C06639FC}"/>
              </a:ext>
              <a:ext uri="{C183D7F6-B498-43B3-948B-1728B52AA6E4}">
                <adec:decorative xmlns:adec="http://schemas.microsoft.com/office/drawing/2017/decorative" val="1"/>
              </a:ext>
            </a:extLst>
          </p:cNvPr>
          <p:cNvSpPr/>
          <p:nvPr userDrawn="1"/>
        </p:nvSpPr>
        <p:spPr>
          <a:xfrm>
            <a:off x="0" y="6440488"/>
            <a:ext cx="12192000" cy="427037"/>
          </a:xfrm>
          <a:prstGeom prst="rect">
            <a:avLst/>
          </a:prstGeom>
          <a:solidFill>
            <a:srgbClr val="E5F6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extBox 1">
            <a:extLst>
              <a:ext uri="{FF2B5EF4-FFF2-40B4-BE49-F238E27FC236}">
                <a16:creationId xmlns:a16="http://schemas.microsoft.com/office/drawing/2014/main" id="{7D9FEF1F-EA73-55E4-A6EB-5B0B0D6BCDF9}"/>
              </a:ext>
              <a:ext uri="{C183D7F6-B498-43B3-948B-1728B52AA6E4}">
                <adec:decorative xmlns:adec="http://schemas.microsoft.com/office/drawing/2017/decorative" val="1"/>
              </a:ext>
            </a:extLst>
          </p:cNvPr>
          <p:cNvSpPr txBox="1"/>
          <p:nvPr userDrawn="1"/>
        </p:nvSpPr>
        <p:spPr>
          <a:xfrm>
            <a:off x="245752" y="6519977"/>
            <a:ext cx="9826626" cy="276999"/>
          </a:xfrm>
          <a:prstGeom prst="rect">
            <a:avLst/>
          </a:prstGeom>
          <a:noFill/>
        </p:spPr>
        <p:txBody>
          <a:bodyPr wrap="square" anchor="ctr">
            <a:spAutoFit/>
          </a:bodyPr>
          <a:lstStyle/>
          <a:p>
            <a:pPr algn="l"/>
            <a:r>
              <a:rPr lang="en-US" sz="1200" b="0" i="0" spc="0">
                <a:solidFill>
                  <a:schemeClr val="accent1"/>
                </a:solidFill>
                <a:latin typeface="Arial" panose="020B0604020202020204" pitchFamily="34" charset="0"/>
                <a:cs typeface="Arial" panose="020B0604020202020204" pitchFamily="34" charset="0"/>
              </a:rPr>
              <a:t>We are </a:t>
            </a:r>
            <a:r>
              <a:rPr lang="en-US" sz="1200" b="1" i="0" spc="0">
                <a:solidFill>
                  <a:schemeClr val="accent1"/>
                </a:solidFill>
                <a:latin typeface="Arial" panose="020B0604020202020204" pitchFamily="34" charset="0"/>
                <a:cs typeface="Arial" panose="020B0604020202020204" pitchFamily="34" charset="0"/>
              </a:rPr>
              <a:t>collaborative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caring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inclusive </a:t>
            </a:r>
            <a:r>
              <a:rPr lang="en-US" sz="1200" b="0" i="0" spc="0">
                <a:solidFill>
                  <a:schemeClr val="accent1"/>
                </a:solidFill>
                <a:latin typeface="Arial" panose="020B0604020202020204" pitchFamily="34" charset="0"/>
                <a:cs typeface="Arial" panose="020B0604020202020204" pitchFamily="34" charset="0"/>
              </a:rPr>
              <a:t>| We are </a:t>
            </a:r>
            <a:r>
              <a:rPr lang="en-US" sz="1200" b="1" i="0" spc="0">
                <a:solidFill>
                  <a:schemeClr val="accent1"/>
                </a:solidFill>
                <a:latin typeface="Arial" panose="020B0604020202020204" pitchFamily="34" charset="0"/>
                <a:cs typeface="Arial" panose="020B0604020202020204" pitchFamily="34" charset="0"/>
              </a:rPr>
              <a:t>innovative</a:t>
            </a:r>
          </a:p>
        </p:txBody>
      </p:sp>
      <p:sp>
        <p:nvSpPr>
          <p:cNvPr id="6" name="Slide Number Placeholder 6">
            <a:extLst>
              <a:ext uri="{FF2B5EF4-FFF2-40B4-BE49-F238E27FC236}">
                <a16:creationId xmlns:a16="http://schemas.microsoft.com/office/drawing/2014/main" id="{99BAA373-0ED6-2843-341A-3F3BBF610E4C}"/>
              </a:ext>
            </a:extLst>
          </p:cNvPr>
          <p:cNvSpPr txBox="1">
            <a:spLocks/>
          </p:cNvSpPr>
          <p:nvPr userDrawn="1"/>
        </p:nvSpPr>
        <p:spPr>
          <a:xfrm>
            <a:off x="10157928" y="6472238"/>
            <a:ext cx="1695450" cy="365125"/>
          </a:xfrm>
          <a:prstGeom prst="rect">
            <a:avLst/>
          </a:prstGeom>
        </p:spPr>
        <p:txBody>
          <a:bodyPr anchor="ctr"/>
          <a:lstStyle>
            <a:defPPr>
              <a:defRPr lang="en-US"/>
            </a:defPPr>
            <a:lvl1pPr algn="r" rtl="0" eaLnBrk="1" fontAlgn="auto" hangingPunct="1">
              <a:spcBef>
                <a:spcPts val="0"/>
              </a:spcBef>
              <a:spcAft>
                <a:spcPts val="0"/>
              </a:spcAft>
              <a:defRPr sz="1200" b="1" kern="1200" smtClean="0">
                <a:solidFill>
                  <a:srgbClr val="013C5B"/>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9C23DAE3-29EA-6B48-8B9F-DAC09DE37D5A}" type="slidenum">
              <a:rPr lang="en-US" smtClean="0"/>
              <a:pPr>
                <a:defRPr/>
              </a:pPr>
              <a:t>‹#›</a:t>
            </a:fld>
            <a:endParaRPr lang="en-US"/>
          </a:p>
        </p:txBody>
      </p:sp>
    </p:spTree>
    <p:extLst>
      <p:ext uri="{BB962C8B-B14F-4D97-AF65-F5344CB8AC3E}">
        <p14:creationId xmlns:p14="http://schemas.microsoft.com/office/powerpoint/2010/main" val="4214824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ags" Target="../tags/tag1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oleObject" Target="../embeddings/oleObject1.bin"/><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1" hidden="1">
            <a:extLst>
              <a:ext uri="{FF2B5EF4-FFF2-40B4-BE49-F238E27FC236}">
                <a16:creationId xmlns:a16="http://schemas.microsoft.com/office/drawing/2014/main" id="{68FF4BEC-E65A-6F08-D64C-F02B55D18DD7}"/>
              </a:ext>
            </a:extLst>
          </p:cNvPr>
          <p:cNvGraphicFramePr>
            <a:graphicFrameLocks noChangeAspect="1"/>
          </p:cNvGraphicFramePr>
          <p:nvPr>
            <p:custDataLst>
              <p:tags r:id="rId20"/>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1" imgW="38100" imgH="38100" progId="TCLayout.ActiveDocument.1">
                  <p:embed/>
                </p:oleObj>
              </mc:Choice>
              <mc:Fallback>
                <p:oleObj name="think-cell Slide" r:id="rId21" imgW="38100" imgH="38100" progId="TCLayout.ActiveDocument.1">
                  <p:embed/>
                  <p:pic>
                    <p:nvPicPr>
                      <p:cNvPr id="1026" name="Object 1" hidden="1">
                        <a:extLst>
                          <a:ext uri="{FF2B5EF4-FFF2-40B4-BE49-F238E27FC236}">
                            <a16:creationId xmlns:a16="http://schemas.microsoft.com/office/drawing/2014/main" id="{68FF4BEC-E65A-6F08-D64C-F02B55D18DD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97" r:id="rId1"/>
    <p:sldLayoutId id="2147483698" r:id="rId2"/>
    <p:sldLayoutId id="2147483687" r:id="rId3"/>
    <p:sldLayoutId id="2147483700" r:id="rId4"/>
    <p:sldLayoutId id="2147483701" r:id="rId5"/>
    <p:sldLayoutId id="2147483693" r:id="rId6"/>
    <p:sldLayoutId id="2147483715" r:id="rId7"/>
    <p:sldLayoutId id="2147483712" r:id="rId8"/>
    <p:sldLayoutId id="2147483716" r:id="rId9"/>
    <p:sldLayoutId id="2147483720" r:id="rId10"/>
    <p:sldLayoutId id="2147483696" r:id="rId11"/>
    <p:sldLayoutId id="2147483721" r:id="rId12"/>
    <p:sldLayoutId id="2147483729" r:id="rId13"/>
    <p:sldLayoutId id="2147483730" r:id="rId14"/>
    <p:sldLayoutId id="2147483722" r:id="rId15"/>
    <p:sldLayoutId id="2147483704" r:id="rId16"/>
    <p:sldLayoutId id="2147483702" r:id="rId17"/>
    <p:sldLayoutId id="2147483748" r:id="rId18"/>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1" hidden="1">
            <a:extLst>
              <a:ext uri="{FF2B5EF4-FFF2-40B4-BE49-F238E27FC236}">
                <a16:creationId xmlns:a16="http://schemas.microsoft.com/office/drawing/2014/main" id="{68FF4BEC-E65A-6F08-D64C-F02B55D18DD7}"/>
              </a:ext>
            </a:extLst>
          </p:cNvPr>
          <p:cNvGraphicFramePr>
            <a:graphicFrameLocks noChangeAspect="1"/>
          </p:cNvGraphicFramePr>
          <p:nvPr>
            <p:custDataLst>
              <p:tags r:id="rId18"/>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9" imgW="38100" imgH="38100" progId="TCLayout.ActiveDocument.1">
                  <p:embed/>
                </p:oleObj>
              </mc:Choice>
              <mc:Fallback>
                <p:oleObj name="think-cell Slide" r:id="rId19" imgW="38100" imgH="38100" progId="TCLayout.ActiveDocument.1">
                  <p:embed/>
                  <p:pic>
                    <p:nvPicPr>
                      <p:cNvPr id="1026" name="Object 1" hidden="1">
                        <a:extLst>
                          <a:ext uri="{FF2B5EF4-FFF2-40B4-BE49-F238E27FC236}">
                            <a16:creationId xmlns:a16="http://schemas.microsoft.com/office/drawing/2014/main" id="{68FF4BEC-E65A-6F08-D64C-F02B55D18DD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9044719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igital.nhs.uk/services/reasonable-adjustment-flag/impairment-and-adjustment-codes"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digital.nhs.uk/services/reasonable-adjustment-flag/reasonable-adjustment-flag-case-stud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40.svg"/><Relationship Id="rId3" Type="http://schemas.openxmlformats.org/officeDocument/2006/relationships/image" Target="../media/image49.png"/><Relationship Id="rId7" Type="http://schemas.openxmlformats.org/officeDocument/2006/relationships/image" Target="../media/image18.png"/><Relationship Id="rId12" Type="http://schemas.openxmlformats.org/officeDocument/2006/relationships/image" Target="../media/image39.svg"/><Relationship Id="rId2" Type="http://schemas.openxmlformats.org/officeDocument/2006/relationships/notesSlide" Target="../notesSlides/notesSlide13.xml"/><Relationship Id="rId16"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38.svg"/><Relationship Id="rId5" Type="http://schemas.openxmlformats.org/officeDocument/2006/relationships/image" Target="../media/image51.svg"/><Relationship Id="rId15" Type="http://schemas.openxmlformats.org/officeDocument/2006/relationships/image" Target="../media/image42.svg"/><Relationship Id="rId10" Type="http://schemas.openxmlformats.org/officeDocument/2006/relationships/image" Target="../media/image55.svg"/><Relationship Id="rId4" Type="http://schemas.openxmlformats.org/officeDocument/2006/relationships/image" Target="../media/image50.png"/><Relationship Id="rId9" Type="http://schemas.openxmlformats.org/officeDocument/2006/relationships/image" Target="../media/image54.sv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62.svg"/><Relationship Id="rId4" Type="http://schemas.openxmlformats.org/officeDocument/2006/relationships/image" Target="../media/image61.svg"/></Relationships>
</file>

<file path=ppt/slides/_rels/slide18.xml.rels><?xml version="1.0" encoding="UTF-8" standalone="yes"?>
<Relationships xmlns="http://schemas.openxmlformats.org/package/2006/relationships"><Relationship Id="rId8" Type="http://schemas.openxmlformats.org/officeDocument/2006/relationships/hyperlink" Target="https://support-ew.ardens.org.uk/support/solutions/articles/31000173438-reasonable-adjustments" TargetMode="External"/><Relationship Id="rId13" Type="http://schemas.openxmlformats.org/officeDocument/2006/relationships/image" Target="../media/image66.png"/><Relationship Id="rId3" Type="http://schemas.openxmlformats.org/officeDocument/2006/relationships/hyperlink" Target="https://future.nhs.uk/system/home?done=" TargetMode="External"/><Relationship Id="rId7" Type="http://schemas.openxmlformats.org/officeDocument/2006/relationships/hyperlink" Target="https://future.nhs.uk/NationalReasonableAdjustmentFlag/view?objectId=251707333" TargetMode="External"/><Relationship Id="rId12" Type="http://schemas.openxmlformats.org/officeDocument/2006/relationships/hyperlink" Target="https://digital.nhs.uk/services/patient-flag-api-supplier-interest"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digital.nhs.uk/services/reasonable-adjustment-flag/guide-to-using-the-reasonable-adjustment-flag-in-ncrs#accessing-the-reasonable-adjustments-feature-in-ncrs" TargetMode="External"/><Relationship Id="rId11" Type="http://schemas.openxmlformats.org/officeDocument/2006/relationships/hyperlink" Target="https://digital.nhs.uk/services/reasonable-adjustment-flag/reasonable-adjustments-flags-supplier-interest-list" TargetMode="External"/><Relationship Id="rId5" Type="http://schemas.openxmlformats.org/officeDocument/2006/relationships/image" Target="../media/image64.png"/><Relationship Id="rId10" Type="http://schemas.openxmlformats.org/officeDocument/2006/relationships/image" Target="../media/image65.png"/><Relationship Id="rId4" Type="http://schemas.openxmlformats.org/officeDocument/2006/relationships/image" Target="../media/image63.png"/><Relationship Id="rId9" Type="http://schemas.openxmlformats.org/officeDocument/2006/relationships/hyperlink" Target="mailto:support-emis@ardens.org.uk" TargetMode="External"/><Relationship Id="rId14" Type="http://schemas.openxmlformats.org/officeDocument/2006/relationships/image" Target="../media/image67.svg"/></Relationships>
</file>

<file path=ppt/slides/_rels/slide19.xml.rels><?xml version="1.0" encoding="UTF-8" standalone="yes"?>
<Relationships xmlns="http://schemas.openxmlformats.org/package/2006/relationships"><Relationship Id="rId8" Type="http://schemas.openxmlformats.org/officeDocument/2006/relationships/hyperlink" Target="https://www.nice.org.uk/about/what-we-do/into-practice/measuring-the-use-of-nice-guidance/impact-of-our-guidance/nice-impact-people-with-a-learning-disability" TargetMode="External"/><Relationship Id="rId3" Type="http://schemas.openxmlformats.org/officeDocument/2006/relationships/hyperlink" Target="https://www.england.nhs.uk/publication/the-nhs-long-term-plan/" TargetMode="External"/><Relationship Id="rId7" Type="http://schemas.openxmlformats.org/officeDocument/2006/relationships/hyperlink" Target="https://www.england.nhs.uk/wp-content/uploads/2016/06/nhse-ais-jane-fox.pdf"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s://www.cqc.org.uk/guidance-providers/gps/gp-mythbusters/gp-mythbuster-67-reasonable-adjustments-disabled-people" TargetMode="External"/><Relationship Id="rId5" Type="http://schemas.openxmlformats.org/officeDocument/2006/relationships/hyperlink" Target="https://www.england.nhs.uk/nhs-standard-contract/" TargetMode="External"/><Relationship Id="rId4" Type="http://schemas.openxmlformats.org/officeDocument/2006/relationships/hyperlink" Target="https://www.gov.uk/guidance/equality-act-2010-guidance" TargetMode="External"/><Relationship Id="rId9" Type="http://schemas.openxmlformats.org/officeDocument/2006/relationships/hyperlink" Target="https://future.nhs.uk/NationalReasonableAdjustmentFla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legislation.gov.uk/ukpga/2010/15/contents" TargetMode="External"/><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sv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hyperlink" Target="https://www.e-lfh.org.uk/programmes/reasonable-adjustment-digital-flag/#:~:text=The%20Reasonable%20Adjustments%20Digital%20Flag%20%28RADF%29%20is%20a,adjustments%20that%20should%20be%20considered%20and%20underlying%20conditions." TargetMode="External"/><Relationship Id="rId13" Type="http://schemas.openxmlformats.org/officeDocument/2006/relationships/image" Target="../media/image68.svg"/><Relationship Id="rId3" Type="http://schemas.openxmlformats.org/officeDocument/2006/relationships/hyperlink" Target="https://digital.nhs.uk/data-and-information/information-standards/governance/latest-activity/standards-and-collections/dapb4019-reasonable-adjustment-digital-flag/" TargetMode="External"/><Relationship Id="rId7" Type="http://schemas.openxmlformats.org/officeDocument/2006/relationships/hyperlink" Target="https://future.nhs.uk/NationalReasonableAdjustmentFlag/view?objectID=49083184" TargetMode="External"/><Relationship Id="rId12" Type="http://schemas.openxmlformats.org/officeDocument/2006/relationships/hyperlink" Target="https://digital.nhs.uk/services/reasonable-adjustment-flag/reasonable-adjustment-flag-case-study"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s://www.england.nhs.uk/long-read/the-reasonable-adjustment-digital-flag-action-checklist-what-you-need-to-do-to-achieve-compliance/" TargetMode="External"/><Relationship Id="rId11" Type="http://schemas.openxmlformats.org/officeDocument/2006/relationships/hyperlink" Target="https://selondonics.sharepoint.com/sites/SELnet/Shared%20Documents/Forms/Default.aspx?csf=1&amp;web=1&amp;e=tENYGf&amp;CID=c69873b0%2D12e5%2D4071%2D8336%2D16213dedd4cf&amp;FolderCTID=0x012000BCF97B2050F80142878139D7F1A8A3B8&amp;id=%2Fsites%2FSELnet%2FShared%20Documents%2FDigital%2FInformation%20Governance%20and%20Security%2FReasonable%20Adjustment%20Digital%20Flag%20%28Equality%20Act%202010%29%2FReasonable%20Adjustment%20Digital%20Flag%20%28Equality%20Act%202010%29" TargetMode="External"/><Relationship Id="rId5" Type="http://schemas.openxmlformats.org/officeDocument/2006/relationships/hyperlink" Target="https://digital.nhs.uk/services/reasonable-adjustment-flag" TargetMode="External"/><Relationship Id="rId10" Type="http://schemas.openxmlformats.org/officeDocument/2006/relationships/hyperlink" Target="https://digital.nhs.uk/services/reasonable-adjustment-flag/impairment-and-adjustment-codes" TargetMode="External"/><Relationship Id="rId4" Type="http://schemas.openxmlformats.org/officeDocument/2006/relationships/hyperlink" Target="https://www.legislation.gov.uk/ukpga/2010/15/contents" TargetMode="External"/><Relationship Id="rId9" Type="http://schemas.openxmlformats.org/officeDocument/2006/relationships/hyperlink" Target="https://future.nhs.uk/NationalReasonableAdjustmentFlag/view?objectID=5847672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digital.nhs.uk/data-and-information/information-standards/governance/latest-activity/standards-and-collections/dapb4019-reasonable-adjustment-digital-flag/"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https://www.google.com/search?sca_esv=97954111f5c3aa31&amp;q=NHS+Spine&amp;nfpr=1&amp;sa=X&amp;ved=2ahUKEwiqwKr91b2TAxXrX0EAHYLuDjAQgK4QegQIARAD&amp;biw=1912&amp;bih=948&amp;dpr=1&amp;mstk=AUtExfDz1IH703vU1AxAGdposkePFUGjKrg__3WtJqJMaPiEnpaEIK18q5IEbsxuBHzPw064kkV5JMCGGATeXERhA30QpngcAApz5yxvCJiLWVZBNdKGEGnQKQcncLbiEX4xiP4&amp;csui=3" TargetMode="External"/><Relationship Id="rId4" Type="http://schemas.openxmlformats.org/officeDocument/2006/relationships/hyperlink" Target="https://www.google.com/search?sca_esv=97954111f5c3aa31&amp;q=National+Care+Records+Service+%28NCRS%29&amp;nfpr=1&amp;sa=X&amp;ved=2ahUKEwiqwKr91b2TAxXrX0EAHYLuDjAQgK4QegQIARAC&amp;biw=1912&amp;bih=948&amp;dpr=1&amp;mstk=AUtExfDz1IH703vU1AxAGdposkePFUGjKrg__3WtJqJMaPiEnpaEIK18q5IEbsxuBHzPw064kkV5JMCGGATeXERhA30QpngcAApz5yxvCJiLWVZBNdKGEGnQKQcncLbiEX4xiP4&amp;csui=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s://digital.nhs.uk/services/reasonable-adjustment-flag/reasonable-adjustments-flags-supplier-interest-list" TargetMode="External"/><Relationship Id="rId4" Type="http://schemas.openxmlformats.org/officeDocument/2006/relationships/hyperlink" Target="https://digital.nhs.uk/services/patient-flag-api-supplier-interes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england.nhs.uk/long-read/the-reasonable-adjustment-digital-flag-action-checklist-what-you-need-to-do-to-achieve-compliance/"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7.sv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5.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4.svg"/><Relationship Id="rId5" Type="http://schemas.openxmlformats.org/officeDocument/2006/relationships/image" Target="../media/image40.svg"/><Relationship Id="rId10" Type="http://schemas.openxmlformats.org/officeDocument/2006/relationships/hyperlink" Target="https://selondonics.sharepoint.com/sites/SELnet/SitePages/Reasonable-Adjustment-Digital-Flag-(Equality-Act-2010).aspx" TargetMode="External"/><Relationship Id="rId4" Type="http://schemas.openxmlformats.org/officeDocument/2006/relationships/image" Target="../media/image39.svg"/><Relationship Id="rId9" Type="http://schemas.openxmlformats.org/officeDocument/2006/relationships/hyperlink" Target="https://support-ew.ardens.org.uk/support/solutions/articles/31000173438-reasonable-adjustments#Step-1.-Identify-RA-Nee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0759C3-63EA-E6D2-553C-2D4BC1D18DC1}"/>
              </a:ext>
            </a:extLst>
          </p:cNvPr>
          <p:cNvSpPr>
            <a:spLocks noGrp="1"/>
          </p:cNvSpPr>
          <p:nvPr>
            <p:ph type="title"/>
          </p:nvPr>
        </p:nvSpPr>
        <p:spPr>
          <a:xfrm>
            <a:off x="527909" y="2688413"/>
            <a:ext cx="11136182" cy="1481174"/>
          </a:xfrm>
        </p:spPr>
        <p:txBody>
          <a:bodyPr lIns="91440" tIns="45720" rIns="91440" bIns="45720" anchor="t"/>
          <a:lstStyle/>
          <a:p>
            <a:r>
              <a:rPr lang="en-GB">
                <a:solidFill>
                  <a:schemeClr val="bg1"/>
                </a:solidFill>
                <a:latin typeface="Arial"/>
                <a:cs typeface="Arial"/>
              </a:rPr>
              <a:t>Reasonable Adjustment Digital Flag</a:t>
            </a:r>
            <a:br>
              <a:rPr lang="en-GB"/>
            </a:br>
            <a:br>
              <a:rPr lang="en-GB"/>
            </a:br>
            <a:r>
              <a:rPr lang="en-GB" sz="1400">
                <a:solidFill>
                  <a:schemeClr val="bg1"/>
                </a:solidFill>
                <a:latin typeface="Arial"/>
                <a:cs typeface="Arial"/>
              </a:rPr>
              <a:t>June 2026 </a:t>
            </a:r>
          </a:p>
        </p:txBody>
      </p:sp>
    </p:spTree>
    <p:extLst>
      <p:ext uri="{BB962C8B-B14F-4D97-AF65-F5344CB8AC3E}">
        <p14:creationId xmlns:p14="http://schemas.microsoft.com/office/powerpoint/2010/main" val="3445270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1B646-BB04-8E2E-DC92-D74CDD3E95D7}"/>
              </a:ext>
            </a:extLst>
          </p:cNvPr>
          <p:cNvSpPr>
            <a:spLocks noGrp="1"/>
          </p:cNvSpPr>
          <p:nvPr>
            <p:ph type="title"/>
          </p:nvPr>
        </p:nvSpPr>
        <p:spPr>
          <a:xfrm>
            <a:off x="2546365" y="351311"/>
            <a:ext cx="6957391" cy="662782"/>
          </a:xfrm>
          <a:solidFill>
            <a:srgbClr val="FFDCB9"/>
          </a:solidFill>
        </p:spPr>
        <p:txBody>
          <a:bodyPr/>
          <a:lstStyle/>
          <a:p>
            <a:r>
              <a:rPr lang="en-GB"/>
              <a:t>2. Record </a:t>
            </a:r>
          </a:p>
        </p:txBody>
      </p:sp>
      <p:sp>
        <p:nvSpPr>
          <p:cNvPr id="4" name="Slide Number Placeholder 3">
            <a:extLst>
              <a:ext uri="{FF2B5EF4-FFF2-40B4-BE49-F238E27FC236}">
                <a16:creationId xmlns:a16="http://schemas.microsoft.com/office/drawing/2014/main" id="{FE556933-EA74-5982-9B94-A830593F258C}"/>
              </a:ext>
            </a:extLst>
          </p:cNvPr>
          <p:cNvSpPr>
            <a:spLocks noGrp="1"/>
          </p:cNvSpPr>
          <p:nvPr>
            <p:ph type="sldNum" sz="quarter" idx="15"/>
          </p:nvPr>
        </p:nvSpPr>
        <p:spPr/>
        <p:txBody>
          <a:bodyPr/>
          <a:lstStyle/>
          <a:p>
            <a:pPr>
              <a:defRPr/>
            </a:pPr>
            <a:fld id="{9C23DAE3-29EA-6B48-8B9F-DAC09DE37D5A}" type="slidenum">
              <a:rPr lang="en-US" smtClean="0"/>
              <a:pPr>
                <a:defRPr/>
              </a:pPr>
              <a:t>10</a:t>
            </a:fld>
            <a:endParaRPr lang="en-US"/>
          </a:p>
        </p:txBody>
      </p:sp>
      <p:sp>
        <p:nvSpPr>
          <p:cNvPr id="7" name="TextBox 6">
            <a:extLst>
              <a:ext uri="{FF2B5EF4-FFF2-40B4-BE49-F238E27FC236}">
                <a16:creationId xmlns:a16="http://schemas.microsoft.com/office/drawing/2014/main" id="{1CC7AF8E-0C21-655B-BC0B-2677BCB168DD}"/>
              </a:ext>
            </a:extLst>
          </p:cNvPr>
          <p:cNvSpPr txBox="1"/>
          <p:nvPr/>
        </p:nvSpPr>
        <p:spPr>
          <a:xfrm>
            <a:off x="4776333" y="1023327"/>
            <a:ext cx="6846500" cy="1600438"/>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lang="en-US" altLang="en-US" sz="1600">
              <a:solidFill>
                <a:srgbClr val="0A0A0A"/>
              </a:solidFill>
              <a:latin typeface="Arial "/>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kumimoji="0" lang="en-US" altLang="en-US" sz="1800" b="0" i="0" u="none" strike="noStrike" cap="none" normalizeH="0" baseline="0">
              <a:ln>
                <a:noFill/>
              </a:ln>
              <a:solidFill>
                <a:srgbClr val="0A0A0A"/>
              </a:solidFill>
              <a:effectLst/>
              <a:latin typeface="Arial "/>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lang="en-US" altLang="en-US">
              <a:solidFill>
                <a:srgbClr val="0A0A0A"/>
              </a:solidFill>
              <a:latin typeface="Arial "/>
            </a:endParaRPr>
          </a:p>
          <a:p>
            <a:pPr marL="0" marR="0" lvl="0" indent="0" algn="l" defTabSz="914400" rtl="0" eaLnBrk="0" fontAlgn="base" latinLnBrk="0" hangingPunct="0">
              <a:lnSpc>
                <a:spcPct val="100000"/>
              </a:lnSpc>
              <a:spcBef>
                <a:spcPct val="0"/>
              </a:spcBef>
              <a:spcAft>
                <a:spcPct val="0"/>
              </a:spcAft>
              <a:buClrTx/>
              <a:buSzTx/>
              <a:tabLst/>
            </a:pPr>
            <a:endParaRPr lang="en-US" altLang="en-US">
              <a:solidFill>
                <a:srgbClr val="0A0A0A"/>
              </a:solidFill>
              <a:latin typeface="Google Sans"/>
            </a:endParaRPr>
          </a:p>
          <a:p>
            <a:pPr marL="0" marR="0" lvl="0" indent="0" algn="l" defTabSz="914400" rtl="0" eaLnBrk="0" fontAlgn="base" latinLnBrk="0" hangingPunct="0">
              <a:lnSpc>
                <a:spcPct val="100000"/>
              </a:lnSpc>
              <a:spcBef>
                <a:spcPct val="0"/>
              </a:spcBef>
              <a:spcAft>
                <a:spcPct val="0"/>
              </a:spcAft>
              <a:buClrTx/>
              <a:buSzTx/>
              <a:tabLst/>
            </a:pPr>
            <a:r>
              <a:rPr lang="en-US" altLang="en-US">
                <a:solidFill>
                  <a:srgbClr val="0A0A0A"/>
                </a:solidFill>
                <a:latin typeface="Google Sans"/>
              </a:rPr>
              <a:t>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590EA4E2-17B6-C0A1-1509-50AE72FB423C}"/>
              </a:ext>
            </a:extLst>
          </p:cNvPr>
          <p:cNvGraphicFramePr>
            <a:graphicFrameLocks noGrp="1"/>
          </p:cNvGraphicFramePr>
          <p:nvPr>
            <p:extLst>
              <p:ext uri="{D42A27DB-BD31-4B8C-83A1-F6EECF244321}">
                <p14:modId xmlns:p14="http://schemas.microsoft.com/office/powerpoint/2010/main" val="3816190840"/>
              </p:ext>
            </p:extLst>
          </p:nvPr>
        </p:nvGraphicFramePr>
        <p:xfrm>
          <a:off x="4950870" y="4546918"/>
          <a:ext cx="7073706" cy="1925320"/>
        </p:xfrm>
        <a:graphic>
          <a:graphicData uri="http://schemas.openxmlformats.org/drawingml/2006/table">
            <a:tbl>
              <a:tblPr firstRow="1" bandRow="1">
                <a:tableStyleId>{5C22544A-7EE6-4342-B048-85BDC9FD1C3A}</a:tableStyleId>
              </a:tblPr>
              <a:tblGrid>
                <a:gridCol w="1767564">
                  <a:extLst>
                    <a:ext uri="{9D8B030D-6E8A-4147-A177-3AD203B41FA5}">
                      <a16:colId xmlns:a16="http://schemas.microsoft.com/office/drawing/2014/main" val="30888924"/>
                    </a:ext>
                  </a:extLst>
                </a:gridCol>
                <a:gridCol w="3657600">
                  <a:extLst>
                    <a:ext uri="{9D8B030D-6E8A-4147-A177-3AD203B41FA5}">
                      <a16:colId xmlns:a16="http://schemas.microsoft.com/office/drawing/2014/main" val="1582777236"/>
                    </a:ext>
                  </a:extLst>
                </a:gridCol>
                <a:gridCol w="1648542">
                  <a:extLst>
                    <a:ext uri="{9D8B030D-6E8A-4147-A177-3AD203B41FA5}">
                      <a16:colId xmlns:a16="http://schemas.microsoft.com/office/drawing/2014/main" val="315033708"/>
                    </a:ext>
                  </a:extLst>
                </a:gridCol>
              </a:tblGrid>
              <a:tr h="370840">
                <a:tc>
                  <a:txBody>
                    <a:bodyPr/>
                    <a:lstStyle/>
                    <a:p>
                      <a:r>
                        <a:rPr lang="en-GB" sz="1200"/>
                        <a:t>Record</a:t>
                      </a:r>
                    </a:p>
                  </a:txBody>
                  <a:tcPr/>
                </a:tc>
                <a:tc>
                  <a:txBody>
                    <a:bodyPr/>
                    <a:lstStyle/>
                    <a:p>
                      <a:r>
                        <a:rPr lang="en-GB" sz="1200"/>
                        <a:t>Reasonable Adjustment record </a:t>
                      </a:r>
                    </a:p>
                  </a:txBody>
                  <a:tcPr/>
                </a:tc>
                <a:tc>
                  <a:txBody>
                    <a:bodyPr/>
                    <a:lstStyle/>
                    <a:p>
                      <a:r>
                        <a:rPr lang="en-GB" sz="1200"/>
                        <a:t>SNOMED Code</a:t>
                      </a:r>
                    </a:p>
                  </a:txBody>
                  <a:tcPr/>
                </a:tc>
                <a:extLst>
                  <a:ext uri="{0D108BD9-81ED-4DB2-BD59-A6C34878D82A}">
                    <a16:rowId xmlns:a16="http://schemas.microsoft.com/office/drawing/2014/main" val="3394295998"/>
                  </a:ext>
                </a:extLst>
              </a:tr>
              <a:tr h="370840">
                <a:tc>
                  <a:txBody>
                    <a:bodyPr/>
                    <a:lstStyle/>
                    <a:p>
                      <a:r>
                        <a:rPr lang="en-GB" sz="1200"/>
                        <a:t>Equality Act Disability Threshold </a:t>
                      </a:r>
                    </a:p>
                  </a:txBody>
                  <a:tcPr/>
                </a:tc>
                <a:tc>
                  <a:txBody>
                    <a:bodyPr/>
                    <a:lstStyle/>
                    <a:p>
                      <a:r>
                        <a:rPr lang="en-GB" sz="1200" b="0" i="0" kern="1200">
                          <a:solidFill>
                            <a:schemeClr val="dk1"/>
                          </a:solidFill>
                          <a:effectLst/>
                          <a:latin typeface="+mn-lt"/>
                          <a:ea typeface="+mn-ea"/>
                          <a:cs typeface="+mn-cs"/>
                        </a:rPr>
                        <a:t>Impairment with substantial and long term adverse effect on normal day to day activity (Equality Act 2010)</a:t>
                      </a:r>
                      <a:endParaRPr lang="en-GB" sz="1200"/>
                    </a:p>
                  </a:txBody>
                  <a:tcPr/>
                </a:tc>
                <a:tc>
                  <a:txBody>
                    <a:bodyPr/>
                    <a:lstStyle/>
                    <a:p>
                      <a:pPr algn="l" fontAlgn="t">
                        <a:buNone/>
                      </a:pPr>
                      <a:r>
                        <a:rPr lang="en-GB" sz="1200">
                          <a:effectLst/>
                        </a:rPr>
                        <a:t>1326341000000105</a:t>
                      </a:r>
                    </a:p>
                  </a:txBody>
                  <a:tcPr/>
                </a:tc>
                <a:extLst>
                  <a:ext uri="{0D108BD9-81ED-4DB2-BD59-A6C34878D82A}">
                    <a16:rowId xmlns:a16="http://schemas.microsoft.com/office/drawing/2014/main" val="443748943"/>
                  </a:ext>
                </a:extLst>
              </a:tr>
              <a:tr h="370840">
                <a:tc>
                  <a:txBody>
                    <a:bodyPr/>
                    <a:lstStyle/>
                    <a:p>
                      <a:r>
                        <a:rPr lang="en-GB" sz="1200"/>
                        <a:t>Data Sharing objection </a:t>
                      </a:r>
                    </a:p>
                  </a:txBody>
                  <a:tcPr/>
                </a:tc>
                <a:tc>
                  <a:txBody>
                    <a:bodyPr/>
                    <a:lstStyle/>
                    <a:p>
                      <a:pPr lvl="0">
                        <a:buNone/>
                      </a:pPr>
                      <a:r>
                        <a:rPr lang="en-GB" sz="1200" b="0" i="0" u="none" strike="noStrike" kern="1200" noProof="0">
                          <a:solidFill>
                            <a:srgbClr val="231F20"/>
                          </a:solidFill>
                          <a:effectLst/>
                          <a:highlight>
                            <a:srgbClr val="EDF1F1"/>
                          </a:highlight>
                        </a:rPr>
                        <a:t>Objection to upload data to Reasonable Adjustment Digital Flag upheld (finding)</a:t>
                      </a:r>
                      <a:endParaRPr lang="en-US" sz="1200"/>
                    </a:p>
                  </a:txBody>
                  <a:tcPr/>
                </a:tc>
                <a:tc>
                  <a:txBody>
                    <a:bodyPr/>
                    <a:lstStyle/>
                    <a:p>
                      <a:r>
                        <a:rPr lang="en-GB" sz="1200" b="0" i="0" kern="1200">
                          <a:solidFill>
                            <a:schemeClr val="dk1"/>
                          </a:solidFill>
                          <a:effectLst/>
                          <a:latin typeface="+mn-lt"/>
                          <a:ea typeface="+mn-ea"/>
                          <a:cs typeface="+mn-cs"/>
                        </a:rPr>
                        <a:t>1853781000000109</a:t>
                      </a:r>
                      <a:endParaRPr lang="en-GB" sz="1200"/>
                    </a:p>
                  </a:txBody>
                  <a:tcPr/>
                </a:tc>
                <a:extLst>
                  <a:ext uri="{0D108BD9-81ED-4DB2-BD59-A6C34878D82A}">
                    <a16:rowId xmlns:a16="http://schemas.microsoft.com/office/drawing/2014/main" val="3791432676"/>
                  </a:ext>
                </a:extLst>
              </a:tr>
              <a:tr h="370840">
                <a:tc>
                  <a:txBody>
                    <a:bodyPr/>
                    <a:lstStyle/>
                    <a:p>
                      <a:r>
                        <a:rPr lang="en-GB" sz="1200"/>
                        <a:t>Review </a:t>
                      </a:r>
                    </a:p>
                  </a:txBody>
                  <a:tcPr/>
                </a:tc>
                <a:tc>
                  <a:txBody>
                    <a:bodyPr/>
                    <a:lstStyle/>
                    <a:p>
                      <a:r>
                        <a:rPr lang="en-GB" sz="1200" b="0" i="0" kern="1200">
                          <a:solidFill>
                            <a:schemeClr val="dk1"/>
                          </a:solidFill>
                          <a:effectLst/>
                          <a:latin typeface="+mn-lt"/>
                          <a:ea typeface="+mn-ea"/>
                          <a:cs typeface="+mn-cs"/>
                        </a:rPr>
                        <a:t>A review of the patients Reasonable Adjustments needs has been completed. </a:t>
                      </a:r>
                      <a:endParaRPr lang="en-GB" sz="1200"/>
                    </a:p>
                  </a:txBody>
                  <a:tcPr/>
                </a:tc>
                <a:tc>
                  <a:txBody>
                    <a:bodyPr/>
                    <a:lstStyle/>
                    <a:p>
                      <a:r>
                        <a:rPr lang="en-GB" sz="1200" b="0" i="0" kern="1200">
                          <a:solidFill>
                            <a:schemeClr val="dk1"/>
                          </a:solidFill>
                          <a:effectLst/>
                          <a:latin typeface="+mn-lt"/>
                          <a:ea typeface="+mn-ea"/>
                          <a:cs typeface="+mn-cs"/>
                        </a:rPr>
                        <a:t>1833271000000103</a:t>
                      </a:r>
                      <a:endParaRPr lang="en-GB" sz="1200"/>
                    </a:p>
                  </a:txBody>
                  <a:tcPr/>
                </a:tc>
                <a:extLst>
                  <a:ext uri="{0D108BD9-81ED-4DB2-BD59-A6C34878D82A}">
                    <a16:rowId xmlns:a16="http://schemas.microsoft.com/office/drawing/2014/main" val="1479628936"/>
                  </a:ext>
                </a:extLst>
              </a:tr>
            </a:tbl>
          </a:graphicData>
        </a:graphic>
      </p:graphicFrame>
      <p:sp>
        <p:nvSpPr>
          <p:cNvPr id="11" name="TextBox 10">
            <a:extLst>
              <a:ext uri="{FF2B5EF4-FFF2-40B4-BE49-F238E27FC236}">
                <a16:creationId xmlns:a16="http://schemas.microsoft.com/office/drawing/2014/main" id="{1623467F-4C74-2090-16F0-36912A599F04}"/>
              </a:ext>
            </a:extLst>
          </p:cNvPr>
          <p:cNvSpPr txBox="1"/>
          <p:nvPr/>
        </p:nvSpPr>
        <p:spPr>
          <a:xfrm>
            <a:off x="4950870" y="1400646"/>
            <a:ext cx="7073706" cy="3046988"/>
          </a:xfrm>
          <a:prstGeom prst="rect">
            <a:avLst/>
          </a:prstGeom>
          <a:solidFill>
            <a:srgbClr val="FFDCB9"/>
          </a:solidFill>
        </p:spPr>
        <p:txBody>
          <a:bodyPr wrap="square">
            <a:spAutoFit/>
          </a:bodyPr>
          <a:lstStyle/>
          <a:p>
            <a:pPr marL="285750" indent="-285750">
              <a:buFont typeface="Wingdings" panose="05000000000000000000" pitchFamily="2" charset="2"/>
              <a:buChar char="§"/>
            </a:pPr>
            <a:r>
              <a:rPr lang="en-US" altLang="en-US" sz="1600" b="1">
                <a:solidFill>
                  <a:srgbClr val="0A0A0A"/>
                </a:solidFill>
                <a:latin typeface="Arial "/>
              </a:rPr>
              <a:t>Mandatory SNOMED Codes</a:t>
            </a:r>
            <a:r>
              <a:rPr lang="en-US" altLang="en-US" sz="1600">
                <a:solidFill>
                  <a:srgbClr val="0A0A0A"/>
                </a:solidFill>
                <a:latin typeface="Arial "/>
              </a:rPr>
              <a:t>: NHS England has created SNOMED codes to identify patients' reasonable adjustments needs, focusing on impairments and communication needs. </a:t>
            </a:r>
          </a:p>
          <a:p>
            <a:pPr lvl="0"/>
            <a:endParaRPr lang="en-US" altLang="en-US" sz="1600">
              <a:solidFill>
                <a:srgbClr val="0A0A0A"/>
              </a:solidFill>
              <a:latin typeface="Arial "/>
            </a:endParaRPr>
          </a:p>
          <a:p>
            <a:pPr marL="285750" lvl="0" indent="-285750">
              <a:buFont typeface="Wingdings" panose="05000000000000000000" pitchFamily="2" charset="2"/>
              <a:buChar char="§"/>
            </a:pPr>
            <a:r>
              <a:rPr kumimoji="0" lang="en-US" altLang="en-US" sz="1600" i="0" u="none" strike="noStrike" cap="none" normalizeH="0" baseline="0">
                <a:ln>
                  <a:noFill/>
                </a:ln>
                <a:solidFill>
                  <a:srgbClr val="0A0A0A"/>
                </a:solidFill>
                <a:effectLst/>
                <a:latin typeface="Arial "/>
              </a:rPr>
              <a:t>There are specific codes for impairments and the types of adjustments required which link to over 200 specific SNOMED codes as the details of the patients' reasonable adjustments are recorded on the communications template. </a:t>
            </a:r>
          </a:p>
          <a:p>
            <a:pPr marL="285750" lvl="0" indent="-285750">
              <a:buFont typeface="Wingdings" panose="05000000000000000000" pitchFamily="2" charset="2"/>
              <a:buChar char="§"/>
            </a:pPr>
            <a:endParaRPr lang="en-US" altLang="en-US" sz="1600">
              <a:solidFill>
                <a:srgbClr val="0A0A0A"/>
              </a:solidFill>
              <a:latin typeface="Arial "/>
            </a:endParaRPr>
          </a:p>
          <a:p>
            <a:pPr marL="285750" lvl="0" indent="-285750">
              <a:buFont typeface="Wingdings" panose="05000000000000000000" pitchFamily="2" charset="2"/>
              <a:buChar char="§"/>
            </a:pPr>
            <a:r>
              <a:rPr lang="en-US" altLang="en-US" sz="1600">
                <a:solidFill>
                  <a:srgbClr val="0A0A0A"/>
                </a:solidFill>
                <a:latin typeface="Arial "/>
              </a:rPr>
              <a:t>A full list of the SNOMED codes is available on the NHS Website </a:t>
            </a:r>
          </a:p>
          <a:p>
            <a:pPr marL="269875" lvl="1"/>
            <a:r>
              <a:rPr lang="en-US" sz="1600">
                <a:latin typeface="Arial" panose="020B0604020202020204" pitchFamily="34" charset="0"/>
                <a:cs typeface="Arial" panose="020B0604020202020204" pitchFamily="34" charset="0"/>
                <a:hlinkClick r:id="rId3"/>
              </a:rPr>
              <a:t>Reasonable adjustments impairment and adjustment codes - NHS England Digital</a:t>
            </a:r>
            <a:endParaRPr lang="en-US" altLang="en-US" sz="1600">
              <a:solidFill>
                <a:srgbClr val="0A0A0A"/>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87286817-7539-2D45-7DA1-F7CE4334F7BA}"/>
              </a:ext>
            </a:extLst>
          </p:cNvPr>
          <p:cNvPicPr>
            <a:picLocks noChangeAspect="1"/>
          </p:cNvPicPr>
          <p:nvPr/>
        </p:nvPicPr>
        <p:blipFill>
          <a:blip r:embed="rId4"/>
          <a:stretch>
            <a:fillRect/>
          </a:stretch>
        </p:blipFill>
        <p:spPr>
          <a:xfrm>
            <a:off x="3782729" y="5457354"/>
            <a:ext cx="1380214" cy="1098685"/>
          </a:xfrm>
          <a:prstGeom prst="rect">
            <a:avLst/>
          </a:prstGeom>
        </p:spPr>
      </p:pic>
      <p:sp>
        <p:nvSpPr>
          <p:cNvPr id="20" name="TextBox 19">
            <a:extLst>
              <a:ext uri="{FF2B5EF4-FFF2-40B4-BE49-F238E27FC236}">
                <a16:creationId xmlns:a16="http://schemas.microsoft.com/office/drawing/2014/main" id="{DD2212DE-7AB7-9902-6C9F-E4910E3AA2E2}"/>
              </a:ext>
            </a:extLst>
          </p:cNvPr>
          <p:cNvSpPr txBox="1"/>
          <p:nvPr/>
        </p:nvSpPr>
        <p:spPr>
          <a:xfrm>
            <a:off x="189058" y="1436890"/>
            <a:ext cx="4518797"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a:solidFill>
                  <a:schemeClr val="tx1"/>
                </a:solidFill>
                <a:effectLst/>
                <a:latin typeface="Arial" panose="020B0604020202020204" pitchFamily="34" charset="0"/>
                <a:cs typeface="Arial" panose="020B0604020202020204" pitchFamily="34" charset="0"/>
              </a:rPr>
              <a:t>Record the details of the reasonable adjustment and accessibility needs on the patients record.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i="0">
              <a:solidFill>
                <a:schemeClr val="tx1"/>
              </a:solidFill>
              <a:effectLst/>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Details of </a:t>
            </a:r>
            <a:r>
              <a:rPr kumimoji="0" lang="en-US" altLang="en-US" sz="1800" b="1" i="0" u="none" strike="noStrike" cap="none" normalizeH="0" baseline="0">
                <a:ln>
                  <a:noFill/>
                </a:ln>
                <a:solidFill>
                  <a:schemeClr val="tx1"/>
                </a:solidFill>
                <a:effectLst/>
                <a:latin typeface="Arial" panose="020B0604020202020204" pitchFamily="34" charset="0"/>
                <a:cs typeface="Arial" panose="020B0604020202020204" pitchFamily="34" charset="0"/>
              </a:rPr>
              <a:t>significant impairments</a:t>
            </a: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 (based on the Equality Act 2010).</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Specific </a:t>
            </a:r>
            <a:r>
              <a:rPr kumimoji="0" lang="en-US" altLang="en-US" sz="1800" b="1" i="0" u="none" strike="noStrike" cap="none" normalizeH="0" baseline="0">
                <a:ln>
                  <a:noFill/>
                </a:ln>
                <a:solidFill>
                  <a:schemeClr val="tx1"/>
                </a:solidFill>
                <a:effectLst/>
                <a:latin typeface="Arial" panose="020B0604020202020204" pitchFamily="34" charset="0"/>
                <a:cs typeface="Arial" panose="020B0604020202020204" pitchFamily="34" charset="0"/>
              </a:rPr>
              <a:t>key adjustments</a:t>
            </a: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 needed for care (e.g., easy read leaflets or longer appointments).</a:t>
            </a:r>
          </a:p>
          <a:p>
            <a:pPr marR="0" lvl="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Optional </a:t>
            </a:r>
            <a:r>
              <a:rPr kumimoji="0" lang="en-US" altLang="en-US" sz="1800" b="1" i="0" u="none" strike="noStrike" cap="none" normalizeH="0" baseline="0">
                <a:ln>
                  <a:noFill/>
                </a:ln>
                <a:solidFill>
                  <a:schemeClr val="tx1"/>
                </a:solidFill>
                <a:effectLst/>
                <a:latin typeface="Arial" panose="020B0604020202020204" pitchFamily="34" charset="0"/>
                <a:cs typeface="Arial" panose="020B0604020202020204" pitchFamily="34" charset="0"/>
              </a:rPr>
              <a:t>underlying conditions</a:t>
            </a:r>
            <a:r>
              <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 that inform care requirements.</a:t>
            </a:r>
          </a:p>
        </p:txBody>
      </p:sp>
    </p:spTree>
    <p:extLst>
      <p:ext uri="{BB962C8B-B14F-4D97-AF65-F5344CB8AC3E}">
        <p14:creationId xmlns:p14="http://schemas.microsoft.com/office/powerpoint/2010/main" val="981342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D458-C6B2-78CA-6900-B2E58C473F23}"/>
              </a:ext>
            </a:extLst>
          </p:cNvPr>
          <p:cNvSpPr>
            <a:spLocks noGrp="1"/>
          </p:cNvSpPr>
          <p:nvPr>
            <p:ph type="title"/>
          </p:nvPr>
        </p:nvSpPr>
        <p:spPr>
          <a:xfrm>
            <a:off x="2617304" y="374755"/>
            <a:ext cx="6957391" cy="662782"/>
          </a:xfrm>
          <a:solidFill>
            <a:srgbClr val="FFCCFF"/>
          </a:solidFill>
        </p:spPr>
        <p:txBody>
          <a:bodyPr/>
          <a:lstStyle/>
          <a:p>
            <a:r>
              <a:rPr lang="en-GB"/>
              <a:t>3.  Flag</a:t>
            </a:r>
          </a:p>
        </p:txBody>
      </p:sp>
      <p:sp>
        <p:nvSpPr>
          <p:cNvPr id="4" name="Slide Number Placeholder 3">
            <a:extLst>
              <a:ext uri="{FF2B5EF4-FFF2-40B4-BE49-F238E27FC236}">
                <a16:creationId xmlns:a16="http://schemas.microsoft.com/office/drawing/2014/main" id="{58A68E5B-9117-D55B-4CF0-7222CC19DC88}"/>
              </a:ext>
            </a:extLst>
          </p:cNvPr>
          <p:cNvSpPr>
            <a:spLocks noGrp="1"/>
          </p:cNvSpPr>
          <p:nvPr>
            <p:ph type="sldNum" sz="quarter" idx="15"/>
          </p:nvPr>
        </p:nvSpPr>
        <p:spPr/>
        <p:txBody>
          <a:bodyPr/>
          <a:lstStyle/>
          <a:p>
            <a:pPr>
              <a:defRPr/>
            </a:pPr>
            <a:fld id="{9C23DAE3-29EA-6B48-8B9F-DAC09DE37D5A}" type="slidenum">
              <a:rPr lang="en-US" smtClean="0"/>
              <a:pPr>
                <a:defRPr/>
              </a:pPr>
              <a:t>11</a:t>
            </a:fld>
            <a:endParaRPr lang="en-US"/>
          </a:p>
        </p:txBody>
      </p:sp>
      <p:pic>
        <p:nvPicPr>
          <p:cNvPr id="7" name="Picture 6">
            <a:extLst>
              <a:ext uri="{FF2B5EF4-FFF2-40B4-BE49-F238E27FC236}">
                <a16:creationId xmlns:a16="http://schemas.microsoft.com/office/drawing/2014/main" id="{93F3A0C4-D5C9-4486-E8D0-F79288AC1A1F}"/>
              </a:ext>
            </a:extLst>
          </p:cNvPr>
          <p:cNvPicPr>
            <a:picLocks noChangeAspect="1"/>
          </p:cNvPicPr>
          <p:nvPr/>
        </p:nvPicPr>
        <p:blipFill>
          <a:blip r:embed="rId3"/>
          <a:stretch>
            <a:fillRect/>
          </a:stretch>
        </p:blipFill>
        <p:spPr>
          <a:xfrm>
            <a:off x="5154498" y="1328286"/>
            <a:ext cx="5676900" cy="4322758"/>
          </a:xfrm>
          <a:prstGeom prst="rect">
            <a:avLst/>
          </a:prstGeom>
          <a:ln w="22225">
            <a:solidFill>
              <a:schemeClr val="bg2">
                <a:lumMod val="50000"/>
              </a:schemeClr>
            </a:solidFill>
          </a:ln>
        </p:spPr>
      </p:pic>
      <p:sp>
        <p:nvSpPr>
          <p:cNvPr id="8" name="TextBox 7">
            <a:extLst>
              <a:ext uri="{FF2B5EF4-FFF2-40B4-BE49-F238E27FC236}">
                <a16:creationId xmlns:a16="http://schemas.microsoft.com/office/drawing/2014/main" id="{02ED45AC-A1FD-2B91-1392-DD6DC6B8C409}"/>
              </a:ext>
            </a:extLst>
          </p:cNvPr>
          <p:cNvSpPr txBox="1"/>
          <p:nvPr/>
        </p:nvSpPr>
        <p:spPr>
          <a:xfrm>
            <a:off x="5052767" y="5692309"/>
            <a:ext cx="5033914" cy="369332"/>
          </a:xfrm>
          <a:prstGeom prst="rect">
            <a:avLst/>
          </a:prstGeom>
          <a:noFill/>
        </p:spPr>
        <p:txBody>
          <a:bodyPr wrap="square" rtlCol="0">
            <a:spAutoFit/>
          </a:bodyPr>
          <a:lstStyle/>
          <a:p>
            <a:pPr algn="l"/>
            <a:r>
              <a:rPr lang="en-GB">
                <a:solidFill>
                  <a:srgbClr val="023D5B"/>
                </a:solidFill>
                <a:latin typeface="+mn-lt"/>
                <a:hlinkClick r:id="rId4"/>
              </a:rPr>
              <a:t>Case study example NHS England website </a:t>
            </a:r>
            <a:endParaRPr lang="en-GB">
              <a:solidFill>
                <a:srgbClr val="023D5B"/>
              </a:solidFill>
              <a:latin typeface="+mn-lt"/>
            </a:endParaRPr>
          </a:p>
        </p:txBody>
      </p:sp>
      <p:sp>
        <p:nvSpPr>
          <p:cNvPr id="10" name="TextBox 9">
            <a:extLst>
              <a:ext uri="{FF2B5EF4-FFF2-40B4-BE49-F238E27FC236}">
                <a16:creationId xmlns:a16="http://schemas.microsoft.com/office/drawing/2014/main" id="{E359B3FC-D0B9-A86B-654B-D5777BEF8C3B}"/>
              </a:ext>
            </a:extLst>
          </p:cNvPr>
          <p:cNvSpPr txBox="1"/>
          <p:nvPr/>
        </p:nvSpPr>
        <p:spPr>
          <a:xfrm>
            <a:off x="430729" y="1710446"/>
            <a:ext cx="4487779" cy="369331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800" b="1" i="0">
                <a:effectLst/>
                <a:latin typeface="Arial" panose="020B0604020202020204" pitchFamily="34" charset="0"/>
                <a:cs typeface="Arial" panose="020B0604020202020204" pitchFamily="34" charset="0"/>
              </a:rPr>
              <a:t>Alert -</a:t>
            </a:r>
            <a:r>
              <a:rPr lang="en-US" sz="1800" b="0" i="0">
                <a:effectLst/>
                <a:latin typeface="Arial" panose="020B0604020202020204" pitchFamily="34" charset="0"/>
                <a:cs typeface="Arial" panose="020B0604020202020204" pitchFamily="34" charset="0"/>
              </a:rPr>
              <a:t> A patient status alert will show on clinical </a:t>
            </a:r>
            <a:r>
              <a:rPr lang="en-US" sz="1800">
                <a:latin typeface="Arial" panose="020B0604020202020204" pitchFamily="34" charset="0"/>
                <a:cs typeface="Arial" panose="020B0604020202020204" pitchFamily="34" charset="0"/>
              </a:rPr>
              <a:t>system </a:t>
            </a:r>
            <a:r>
              <a:rPr lang="en-US" sz="1800" b="0" i="0">
                <a:effectLst/>
                <a:latin typeface="Arial" panose="020B0604020202020204" pitchFamily="34" charset="0"/>
                <a:cs typeface="Arial" panose="020B0604020202020204" pitchFamily="34" charset="0"/>
              </a:rPr>
              <a:t>if a patient has any of the 3 essential RADF codes or a legacy RA code.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800" b="0" i="0">
              <a:effectLst/>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800" b="0" i="0">
                <a:effectLst/>
                <a:latin typeface="Arial" panose="020B0604020202020204" pitchFamily="34" charset="0"/>
                <a:cs typeface="Arial" panose="020B0604020202020204" pitchFamily="34" charset="0"/>
              </a:rPr>
              <a:t>The flag will be visible and provides and opportunity to </a:t>
            </a:r>
            <a:r>
              <a:rPr lang="en-US" sz="1800" b="1" i="0">
                <a:effectLst/>
                <a:latin typeface="Arial" panose="020B0604020202020204" pitchFamily="34" charset="0"/>
                <a:cs typeface="Arial" panose="020B0604020202020204" pitchFamily="34" charset="0"/>
              </a:rPr>
              <a:t>‘review’ </a:t>
            </a:r>
            <a:r>
              <a:rPr lang="en-US" sz="1800" b="0" i="0">
                <a:effectLst/>
                <a:latin typeface="Arial" panose="020B0604020202020204" pitchFamily="34" charset="0"/>
                <a:cs typeface="Arial" panose="020B0604020202020204" pitchFamily="34" charset="0"/>
              </a:rPr>
              <a:t>the reasonable adjustments. (Step 6)</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800" b="0" i="0">
              <a:effectLst/>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800" b="0" i="0">
                <a:effectLst/>
                <a:latin typeface="Arial" panose="020B0604020202020204" pitchFamily="34" charset="0"/>
                <a:cs typeface="Arial" panose="020B0604020202020204" pitchFamily="34" charset="0"/>
              </a:rPr>
              <a:t>Some clinical systems will direct staff to the Reasonable Adjustment  communications template so information can be updated.  </a:t>
            </a:r>
          </a:p>
        </p:txBody>
      </p:sp>
    </p:spTree>
    <p:extLst>
      <p:ext uri="{BB962C8B-B14F-4D97-AF65-F5344CB8AC3E}">
        <p14:creationId xmlns:p14="http://schemas.microsoft.com/office/powerpoint/2010/main" val="2861376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CEF216-1DAE-76B9-F046-AC6D9539A08E}"/>
              </a:ext>
            </a:extLst>
          </p:cNvPr>
          <p:cNvSpPr>
            <a:spLocks noGrp="1"/>
          </p:cNvSpPr>
          <p:nvPr>
            <p:ph type="sldNum" sz="quarter" idx="15"/>
          </p:nvPr>
        </p:nvSpPr>
        <p:spPr/>
        <p:txBody>
          <a:bodyPr/>
          <a:lstStyle/>
          <a:p>
            <a:pPr>
              <a:defRPr/>
            </a:pPr>
            <a:fld id="{9C23DAE3-29EA-6B48-8B9F-DAC09DE37D5A}" type="slidenum">
              <a:rPr lang="en-US" smtClean="0"/>
              <a:pPr>
                <a:defRPr/>
              </a:pPr>
              <a:t>12</a:t>
            </a:fld>
            <a:endParaRPr lang="en-US"/>
          </a:p>
        </p:txBody>
      </p:sp>
      <p:pic>
        <p:nvPicPr>
          <p:cNvPr id="8" name="Picture 7">
            <a:extLst>
              <a:ext uri="{FF2B5EF4-FFF2-40B4-BE49-F238E27FC236}">
                <a16:creationId xmlns:a16="http://schemas.microsoft.com/office/drawing/2014/main" id="{11617B07-80AD-4BA8-C819-BDA1F9CF5E76}"/>
              </a:ext>
            </a:extLst>
          </p:cNvPr>
          <p:cNvPicPr>
            <a:picLocks noChangeAspect="1"/>
          </p:cNvPicPr>
          <p:nvPr/>
        </p:nvPicPr>
        <p:blipFill>
          <a:blip r:embed="rId3"/>
          <a:stretch>
            <a:fillRect/>
          </a:stretch>
        </p:blipFill>
        <p:spPr>
          <a:xfrm>
            <a:off x="4239861" y="1221762"/>
            <a:ext cx="7805959" cy="5048955"/>
          </a:xfrm>
          <a:prstGeom prst="rect">
            <a:avLst/>
          </a:prstGeom>
        </p:spPr>
      </p:pic>
      <p:sp>
        <p:nvSpPr>
          <p:cNvPr id="9" name="Title 1">
            <a:extLst>
              <a:ext uri="{FF2B5EF4-FFF2-40B4-BE49-F238E27FC236}">
                <a16:creationId xmlns:a16="http://schemas.microsoft.com/office/drawing/2014/main" id="{A28A0385-485E-165A-E25D-9408D796B27F}"/>
              </a:ext>
            </a:extLst>
          </p:cNvPr>
          <p:cNvSpPr>
            <a:spLocks noGrp="1"/>
          </p:cNvSpPr>
          <p:nvPr>
            <p:ph type="title"/>
          </p:nvPr>
        </p:nvSpPr>
        <p:spPr>
          <a:xfrm>
            <a:off x="2457693" y="358076"/>
            <a:ext cx="6957391" cy="662782"/>
          </a:xfrm>
          <a:solidFill>
            <a:schemeClr val="accent5">
              <a:lumMod val="20000"/>
              <a:lumOff val="80000"/>
            </a:schemeClr>
          </a:solidFill>
        </p:spPr>
        <p:txBody>
          <a:bodyPr/>
          <a:lstStyle/>
          <a:p>
            <a:r>
              <a:rPr lang="en-GB"/>
              <a:t>4.  Share</a:t>
            </a:r>
          </a:p>
        </p:txBody>
      </p:sp>
      <p:sp>
        <p:nvSpPr>
          <p:cNvPr id="11" name="TextBox 10">
            <a:extLst>
              <a:ext uri="{FF2B5EF4-FFF2-40B4-BE49-F238E27FC236}">
                <a16:creationId xmlns:a16="http://schemas.microsoft.com/office/drawing/2014/main" id="{BADC262E-1E5E-56AA-8556-5B4A40CA2D0A}"/>
              </a:ext>
            </a:extLst>
          </p:cNvPr>
          <p:cNvSpPr txBox="1"/>
          <p:nvPr/>
        </p:nvSpPr>
        <p:spPr>
          <a:xfrm>
            <a:off x="352484" y="1456441"/>
            <a:ext cx="3887377" cy="646331"/>
          </a:xfrm>
          <a:prstGeom prst="rect">
            <a:avLst/>
          </a:prstGeom>
          <a:noFill/>
        </p:spPr>
        <p:txBody>
          <a:bodyPr wrap="square">
            <a:spAutoFit/>
          </a:bodyPr>
          <a:lstStyle/>
          <a:p>
            <a:r>
              <a:rPr lang="en-GB" sz="1800" b="1">
                <a:solidFill>
                  <a:schemeClr val="tx1"/>
                </a:solidFill>
                <a:latin typeface="Arial" panose="020B0604020202020204" pitchFamily="34" charset="0"/>
                <a:cs typeface="Arial" panose="020B0604020202020204" pitchFamily="34" charset="0"/>
              </a:rPr>
              <a:t>Share the adjustment in all communications</a:t>
            </a:r>
            <a:endParaRPr lang="en-US" sz="1800" b="1" i="0">
              <a:solidFill>
                <a:schemeClr val="tx1"/>
              </a:solidFill>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14B161D-AB7D-004C-0E1C-AED1D5D52E82}"/>
              </a:ext>
            </a:extLst>
          </p:cNvPr>
          <p:cNvSpPr txBox="1"/>
          <p:nvPr/>
        </p:nvSpPr>
        <p:spPr>
          <a:xfrm>
            <a:off x="352484" y="2178502"/>
            <a:ext cx="3621506" cy="4016484"/>
          </a:xfrm>
          <a:prstGeom prst="rect">
            <a:avLst/>
          </a:prstGeom>
          <a:noFill/>
        </p:spPr>
        <p:txBody>
          <a:bodyPr wrap="square">
            <a:spAutoFit/>
          </a:bodyPr>
          <a:lstStyle/>
          <a:p>
            <a:pPr marL="171450" indent="-171450">
              <a:buFont typeface="Wingdings" panose="05000000000000000000" pitchFamily="2" charset="2"/>
              <a:buChar char="q"/>
            </a:pPr>
            <a:r>
              <a:rPr lang="en-US" sz="1500" b="1">
                <a:latin typeface="Arial" panose="020B0604020202020204" pitchFamily="34" charset="0"/>
                <a:cs typeface="Arial" panose="020B0604020202020204" pitchFamily="34" charset="0"/>
              </a:rPr>
              <a:t>National Care Records Service (NCRS):</a:t>
            </a:r>
            <a:r>
              <a:rPr lang="en-US" sz="1500">
                <a:latin typeface="Arial" panose="020B0604020202020204" pitchFamily="34" charset="0"/>
                <a:cs typeface="Arial" panose="020B0604020202020204" pitchFamily="34" charset="0"/>
              </a:rPr>
              <a:t> The flag is visible on the NHS Spine, which allows authorised staff across the NHS to view your needs, even if they have not treated you before.</a:t>
            </a:r>
          </a:p>
          <a:p>
            <a:endParaRPr lang="en-US" sz="1500">
              <a:latin typeface="Arial" panose="020B0604020202020204" pitchFamily="34" charset="0"/>
              <a:cs typeface="Arial" panose="020B0604020202020204" pitchFamily="34" charset="0"/>
            </a:endParaRPr>
          </a:p>
          <a:p>
            <a:pPr marL="182563" indent="-182563">
              <a:buFont typeface="Wingdings" panose="05000000000000000000" pitchFamily="2" charset="2"/>
              <a:buChar char="q"/>
            </a:pPr>
            <a:r>
              <a:rPr lang="en-US" sz="1500" b="1">
                <a:latin typeface="Arial" panose="020B0604020202020204" pitchFamily="34" charset="0"/>
                <a:cs typeface="Arial" panose="020B0604020202020204" pitchFamily="34" charset="0"/>
              </a:rPr>
              <a:t>Information is shared with authorised personnel involved in the patients care including; </a:t>
            </a:r>
            <a:r>
              <a:rPr lang="en-US" sz="1500">
                <a:latin typeface="Arial" panose="020B0604020202020204" pitchFamily="34" charset="0"/>
                <a:cs typeface="Arial" panose="020B0604020202020204" pitchFamily="34" charset="0"/>
              </a:rPr>
              <a:t>NHS Trusts/Foundation trusts, Emergency Care Services (A&amp;E, UCC, Ambulance Trusts), PCNs, Social Care, local authorities and includes administrative and support staff, such as receptionists, administrators and practice managers) </a:t>
            </a:r>
          </a:p>
        </p:txBody>
      </p:sp>
    </p:spTree>
    <p:extLst>
      <p:ext uri="{BB962C8B-B14F-4D97-AF65-F5344CB8AC3E}">
        <p14:creationId xmlns:p14="http://schemas.microsoft.com/office/powerpoint/2010/main" val="458006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16F04-800D-0D8D-B970-B37CAA8BE049}"/>
              </a:ext>
            </a:extLst>
          </p:cNvPr>
          <p:cNvSpPr>
            <a:spLocks noGrp="1"/>
          </p:cNvSpPr>
          <p:nvPr>
            <p:ph type="title"/>
          </p:nvPr>
        </p:nvSpPr>
        <p:spPr>
          <a:xfrm>
            <a:off x="2663256" y="281247"/>
            <a:ext cx="6957391" cy="662782"/>
          </a:xfrm>
          <a:solidFill>
            <a:srgbClr val="96FFB0"/>
          </a:solidFill>
        </p:spPr>
        <p:txBody>
          <a:bodyPr/>
          <a:lstStyle/>
          <a:p>
            <a:r>
              <a:rPr lang="en-GB"/>
              <a:t>5. Meet </a:t>
            </a:r>
          </a:p>
        </p:txBody>
      </p:sp>
      <p:sp>
        <p:nvSpPr>
          <p:cNvPr id="4" name="Slide Number Placeholder 3">
            <a:extLst>
              <a:ext uri="{FF2B5EF4-FFF2-40B4-BE49-F238E27FC236}">
                <a16:creationId xmlns:a16="http://schemas.microsoft.com/office/drawing/2014/main" id="{455BB7BF-BA26-606B-D41B-4904E235E22A}"/>
              </a:ext>
            </a:extLst>
          </p:cNvPr>
          <p:cNvSpPr>
            <a:spLocks noGrp="1"/>
          </p:cNvSpPr>
          <p:nvPr>
            <p:ph type="sldNum" sz="quarter" idx="15"/>
          </p:nvPr>
        </p:nvSpPr>
        <p:spPr/>
        <p:txBody>
          <a:bodyPr/>
          <a:lstStyle/>
          <a:p>
            <a:pPr>
              <a:defRPr/>
            </a:pPr>
            <a:fld id="{9C23DAE3-29EA-6B48-8B9F-DAC09DE37D5A}" type="slidenum">
              <a:rPr lang="en-US" smtClean="0"/>
              <a:pPr>
                <a:defRPr/>
              </a:pPr>
              <a:t>13</a:t>
            </a:fld>
            <a:endParaRPr lang="en-US"/>
          </a:p>
        </p:txBody>
      </p:sp>
      <p:pic>
        <p:nvPicPr>
          <p:cNvPr id="6" name="Picture 5">
            <a:extLst>
              <a:ext uri="{FF2B5EF4-FFF2-40B4-BE49-F238E27FC236}">
                <a16:creationId xmlns:a16="http://schemas.microsoft.com/office/drawing/2014/main" id="{9677BF7A-D8D8-813E-C30B-192C29AD76E7}"/>
              </a:ext>
            </a:extLst>
          </p:cNvPr>
          <p:cNvPicPr>
            <a:picLocks noChangeAspect="1"/>
          </p:cNvPicPr>
          <p:nvPr/>
        </p:nvPicPr>
        <p:blipFill>
          <a:blip r:embed="rId3"/>
          <a:stretch>
            <a:fillRect/>
          </a:stretch>
        </p:blipFill>
        <p:spPr>
          <a:xfrm>
            <a:off x="6349244" y="1146850"/>
            <a:ext cx="1959891" cy="1505013"/>
          </a:xfrm>
          <a:prstGeom prst="rect">
            <a:avLst/>
          </a:prstGeom>
          <a:ln w="25400">
            <a:solidFill>
              <a:srgbClr val="7F1F9D"/>
            </a:solidFill>
          </a:ln>
        </p:spPr>
      </p:pic>
      <p:grpSp>
        <p:nvGrpSpPr>
          <p:cNvPr id="46" name="Group 45">
            <a:extLst>
              <a:ext uri="{FF2B5EF4-FFF2-40B4-BE49-F238E27FC236}">
                <a16:creationId xmlns:a16="http://schemas.microsoft.com/office/drawing/2014/main" id="{C15867E9-8CEC-77BC-AF06-8B46E2143A37}"/>
              </a:ext>
            </a:extLst>
          </p:cNvPr>
          <p:cNvGrpSpPr/>
          <p:nvPr/>
        </p:nvGrpSpPr>
        <p:grpSpPr>
          <a:xfrm>
            <a:off x="1365581" y="2432149"/>
            <a:ext cx="1842097" cy="1702809"/>
            <a:chOff x="657708" y="2086846"/>
            <a:chExt cx="1864062" cy="1845282"/>
          </a:xfrm>
        </p:grpSpPr>
        <p:pic>
          <p:nvPicPr>
            <p:cNvPr id="10" name="Picture 9">
              <a:extLst>
                <a:ext uri="{FF2B5EF4-FFF2-40B4-BE49-F238E27FC236}">
                  <a16:creationId xmlns:a16="http://schemas.microsoft.com/office/drawing/2014/main" id="{18D62C1A-5C54-0FBF-63BB-F167BF5AA77F}"/>
                </a:ext>
              </a:extLst>
            </p:cNvPr>
            <p:cNvPicPr>
              <a:picLocks noChangeAspect="1"/>
            </p:cNvPicPr>
            <p:nvPr/>
          </p:nvPicPr>
          <p:blipFill>
            <a:blip r:embed="rId4"/>
            <a:srcRect b="30557"/>
            <a:stretch>
              <a:fillRect/>
            </a:stretch>
          </p:blipFill>
          <p:spPr>
            <a:xfrm>
              <a:off x="657708" y="2086846"/>
              <a:ext cx="1864062" cy="1418786"/>
            </a:xfrm>
            <a:prstGeom prst="rect">
              <a:avLst/>
            </a:prstGeom>
            <a:ln w="19050">
              <a:noFill/>
            </a:ln>
          </p:spPr>
        </p:pic>
        <p:sp>
          <p:nvSpPr>
            <p:cNvPr id="14" name="TextBox 13">
              <a:extLst>
                <a:ext uri="{FF2B5EF4-FFF2-40B4-BE49-F238E27FC236}">
                  <a16:creationId xmlns:a16="http://schemas.microsoft.com/office/drawing/2014/main" id="{115E35CA-7E03-A894-FBBB-765118D14F87}"/>
                </a:ext>
              </a:extLst>
            </p:cNvPr>
            <p:cNvSpPr txBox="1"/>
            <p:nvPr/>
          </p:nvSpPr>
          <p:spPr>
            <a:xfrm>
              <a:off x="811890" y="3531894"/>
              <a:ext cx="1566770" cy="400234"/>
            </a:xfrm>
            <a:prstGeom prst="rect">
              <a:avLst/>
            </a:prstGeom>
            <a:noFill/>
            <a:ln>
              <a:noFill/>
            </a:ln>
          </p:spPr>
          <p:txBody>
            <a:bodyPr wrap="square" rtlCol="0">
              <a:spAutoFit/>
            </a:bodyPr>
            <a:lstStyle/>
            <a:p>
              <a:pPr algn="ctr"/>
              <a:r>
                <a:rPr lang="en-GB" b="1">
                  <a:solidFill>
                    <a:srgbClr val="023D5B"/>
                  </a:solidFill>
                  <a:latin typeface="+mn-lt"/>
                </a:rPr>
                <a:t>Plan ahead </a:t>
              </a:r>
            </a:p>
          </p:txBody>
        </p:sp>
      </p:grpSp>
      <p:grpSp>
        <p:nvGrpSpPr>
          <p:cNvPr id="19" name="Group 18">
            <a:extLst>
              <a:ext uri="{FF2B5EF4-FFF2-40B4-BE49-F238E27FC236}">
                <a16:creationId xmlns:a16="http://schemas.microsoft.com/office/drawing/2014/main" id="{38E3998D-91DB-E67B-F65A-1DA05B4A176D}"/>
              </a:ext>
            </a:extLst>
          </p:cNvPr>
          <p:cNvGrpSpPr/>
          <p:nvPr/>
        </p:nvGrpSpPr>
        <p:grpSpPr>
          <a:xfrm>
            <a:off x="3649039" y="958840"/>
            <a:ext cx="1872025" cy="1918345"/>
            <a:chOff x="5638799" y="2971799"/>
            <a:chExt cx="2427171" cy="2427171"/>
          </a:xfrm>
        </p:grpSpPr>
        <p:pic>
          <p:nvPicPr>
            <p:cNvPr id="16" name="Graphic 15" descr="Paper with solid fill">
              <a:extLst>
                <a:ext uri="{FF2B5EF4-FFF2-40B4-BE49-F238E27FC236}">
                  <a16:creationId xmlns:a16="http://schemas.microsoft.com/office/drawing/2014/main" id="{BE87943F-6B72-CAA4-61A0-503316A338B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38799" y="2971799"/>
              <a:ext cx="2427171" cy="2427171"/>
            </a:xfrm>
            <a:prstGeom prst="rect">
              <a:avLst/>
            </a:prstGeom>
          </p:spPr>
        </p:pic>
        <p:pic>
          <p:nvPicPr>
            <p:cNvPr id="18" name="Picture 17">
              <a:extLst>
                <a:ext uri="{FF2B5EF4-FFF2-40B4-BE49-F238E27FC236}">
                  <a16:creationId xmlns:a16="http://schemas.microsoft.com/office/drawing/2014/main" id="{CBFE0F86-E215-2C8E-2EBC-59DADC9FD828}"/>
                </a:ext>
              </a:extLst>
            </p:cNvPr>
            <p:cNvPicPr>
              <a:picLocks noChangeAspect="1"/>
            </p:cNvPicPr>
            <p:nvPr/>
          </p:nvPicPr>
          <p:blipFill>
            <a:blip r:embed="rId6"/>
            <a:srcRect t="6409" b="11790"/>
            <a:stretch>
              <a:fillRect/>
            </a:stretch>
          </p:blipFill>
          <p:spPr>
            <a:xfrm>
              <a:off x="6241180" y="3842779"/>
              <a:ext cx="1222408" cy="1214486"/>
            </a:xfrm>
            <a:prstGeom prst="rect">
              <a:avLst/>
            </a:prstGeom>
            <a:ln w="28575">
              <a:solidFill>
                <a:schemeClr val="tx1"/>
              </a:solidFill>
            </a:ln>
          </p:spPr>
        </p:pic>
      </p:grpSp>
      <p:sp>
        <p:nvSpPr>
          <p:cNvPr id="21" name="TextBox 20">
            <a:extLst>
              <a:ext uri="{FF2B5EF4-FFF2-40B4-BE49-F238E27FC236}">
                <a16:creationId xmlns:a16="http://schemas.microsoft.com/office/drawing/2014/main" id="{FD82E47F-976A-5555-E8C8-15D05DDACC1B}"/>
              </a:ext>
            </a:extLst>
          </p:cNvPr>
          <p:cNvSpPr txBox="1"/>
          <p:nvPr/>
        </p:nvSpPr>
        <p:spPr>
          <a:xfrm>
            <a:off x="3503773" y="2710964"/>
            <a:ext cx="2297311" cy="830997"/>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GB" sz="1600" b="1">
                <a:latin typeface="Arial "/>
              </a:rPr>
              <a:t>Develop a policy and maintain with national guidance </a:t>
            </a:r>
          </a:p>
        </p:txBody>
      </p:sp>
      <p:sp>
        <p:nvSpPr>
          <p:cNvPr id="23" name="TextBox 22">
            <a:extLst>
              <a:ext uri="{FF2B5EF4-FFF2-40B4-BE49-F238E27FC236}">
                <a16:creationId xmlns:a16="http://schemas.microsoft.com/office/drawing/2014/main" id="{63D68C34-3497-4215-E287-FE1A6F4312E2}"/>
              </a:ext>
            </a:extLst>
          </p:cNvPr>
          <p:cNvSpPr txBox="1"/>
          <p:nvPr/>
        </p:nvSpPr>
        <p:spPr>
          <a:xfrm>
            <a:off x="5773894" y="2727977"/>
            <a:ext cx="2919663" cy="64633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GB" sz="1800" b="1">
                <a:latin typeface="Arial" panose="020B0604020202020204" pitchFamily="34" charset="0"/>
                <a:cs typeface="Arial" panose="020B0604020202020204" pitchFamily="34" charset="0"/>
              </a:rPr>
              <a:t>Staff awareness </a:t>
            </a:r>
          </a:p>
          <a:p>
            <a:pPr marR="0" lvl="0" algn="ctr" defTabSz="914400" rtl="0" eaLnBrk="1" fontAlgn="auto" latinLnBrk="0" hangingPunct="1">
              <a:lnSpc>
                <a:spcPct val="100000"/>
              </a:lnSpc>
              <a:spcBef>
                <a:spcPts val="0"/>
              </a:spcBef>
              <a:spcAft>
                <a:spcPts val="0"/>
              </a:spcAft>
              <a:buClrTx/>
              <a:buSzTx/>
              <a:tabLst/>
              <a:defRPr/>
            </a:pPr>
            <a:r>
              <a:rPr lang="en-GB" sz="1800" b="1">
                <a:latin typeface="Arial" panose="020B0604020202020204" pitchFamily="34" charset="0"/>
                <a:cs typeface="Arial" panose="020B0604020202020204" pitchFamily="34" charset="0"/>
              </a:rPr>
              <a:t>and training </a:t>
            </a:r>
          </a:p>
        </p:txBody>
      </p:sp>
      <p:grpSp>
        <p:nvGrpSpPr>
          <p:cNvPr id="48" name="Group 47">
            <a:extLst>
              <a:ext uri="{FF2B5EF4-FFF2-40B4-BE49-F238E27FC236}">
                <a16:creationId xmlns:a16="http://schemas.microsoft.com/office/drawing/2014/main" id="{799F3F5C-8BB1-32BF-A602-5A643B33776B}"/>
              </a:ext>
            </a:extLst>
          </p:cNvPr>
          <p:cNvGrpSpPr/>
          <p:nvPr/>
        </p:nvGrpSpPr>
        <p:grpSpPr>
          <a:xfrm>
            <a:off x="8989652" y="1706035"/>
            <a:ext cx="2257928" cy="2494373"/>
            <a:chOff x="8905986" y="1803265"/>
            <a:chExt cx="2257928" cy="2494373"/>
          </a:xfrm>
        </p:grpSpPr>
        <p:pic>
          <p:nvPicPr>
            <p:cNvPr id="8" name="Picture 7">
              <a:extLst>
                <a:ext uri="{FF2B5EF4-FFF2-40B4-BE49-F238E27FC236}">
                  <a16:creationId xmlns:a16="http://schemas.microsoft.com/office/drawing/2014/main" id="{21F6D130-2384-F606-CBAE-E9D2B592BEE0}"/>
                </a:ext>
              </a:extLst>
            </p:cNvPr>
            <p:cNvPicPr>
              <a:picLocks noChangeAspect="1"/>
            </p:cNvPicPr>
            <p:nvPr/>
          </p:nvPicPr>
          <p:blipFill>
            <a:blip r:embed="rId7"/>
            <a:stretch>
              <a:fillRect/>
            </a:stretch>
          </p:blipFill>
          <p:spPr>
            <a:xfrm>
              <a:off x="9087209" y="1803265"/>
              <a:ext cx="1172520" cy="1544605"/>
            </a:xfrm>
            <a:prstGeom prst="rect">
              <a:avLst/>
            </a:prstGeom>
            <a:ln w="15875">
              <a:solidFill>
                <a:srgbClr val="7F1F9D"/>
              </a:solidFill>
            </a:ln>
          </p:spPr>
        </p:pic>
        <p:sp>
          <p:nvSpPr>
            <p:cNvPr id="11" name="TextBox 10">
              <a:extLst>
                <a:ext uri="{FF2B5EF4-FFF2-40B4-BE49-F238E27FC236}">
                  <a16:creationId xmlns:a16="http://schemas.microsoft.com/office/drawing/2014/main" id="{73C66713-3A9A-71F5-2F60-C897AD2CF7FC}"/>
                </a:ext>
              </a:extLst>
            </p:cNvPr>
            <p:cNvSpPr txBox="1"/>
            <p:nvPr/>
          </p:nvSpPr>
          <p:spPr>
            <a:xfrm>
              <a:off x="8905986" y="3374308"/>
              <a:ext cx="1992430" cy="923330"/>
            </a:xfrm>
            <a:prstGeom prst="rect">
              <a:avLst/>
            </a:prstGeom>
            <a:noFill/>
          </p:spPr>
          <p:txBody>
            <a:bodyPr wrap="square" rtlCol="0">
              <a:spAutoFit/>
            </a:bodyPr>
            <a:lstStyle/>
            <a:p>
              <a:pPr algn="ctr"/>
              <a:r>
                <a:rPr lang="en-GB" b="1">
                  <a:solidFill>
                    <a:srgbClr val="023D5B"/>
                  </a:solidFill>
                  <a:latin typeface="+mn-lt"/>
                </a:rPr>
                <a:t>Posters and awareness campaigns</a:t>
              </a:r>
            </a:p>
          </p:txBody>
        </p:sp>
        <p:pic>
          <p:nvPicPr>
            <p:cNvPr id="25" name="Graphic 24" descr="World with solid fill">
              <a:extLst>
                <a:ext uri="{FF2B5EF4-FFF2-40B4-BE49-F238E27FC236}">
                  <a16:creationId xmlns:a16="http://schemas.microsoft.com/office/drawing/2014/main" id="{521BDA18-0488-4DF8-3BBF-04F7374BEA8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902201" y="2277322"/>
              <a:ext cx="1261713" cy="1261713"/>
            </a:xfrm>
            <a:prstGeom prst="rect">
              <a:avLst/>
            </a:prstGeom>
          </p:spPr>
        </p:pic>
      </p:grpSp>
      <p:grpSp>
        <p:nvGrpSpPr>
          <p:cNvPr id="38" name="Group 37">
            <a:extLst>
              <a:ext uri="{FF2B5EF4-FFF2-40B4-BE49-F238E27FC236}">
                <a16:creationId xmlns:a16="http://schemas.microsoft.com/office/drawing/2014/main" id="{4D965B4A-0004-D977-120E-5C983BF5A7A2}"/>
              </a:ext>
            </a:extLst>
          </p:cNvPr>
          <p:cNvGrpSpPr/>
          <p:nvPr/>
        </p:nvGrpSpPr>
        <p:grpSpPr>
          <a:xfrm>
            <a:off x="1364608" y="4550930"/>
            <a:ext cx="2597296" cy="1647699"/>
            <a:chOff x="344753" y="4652625"/>
            <a:chExt cx="2597296" cy="1647699"/>
          </a:xfrm>
        </p:grpSpPr>
        <p:sp>
          <p:nvSpPr>
            <p:cNvPr id="27" name="TextBox 26">
              <a:extLst>
                <a:ext uri="{FF2B5EF4-FFF2-40B4-BE49-F238E27FC236}">
                  <a16:creationId xmlns:a16="http://schemas.microsoft.com/office/drawing/2014/main" id="{589EE8F9-67C9-89B6-C11B-498479C748DF}"/>
                </a:ext>
              </a:extLst>
            </p:cNvPr>
            <p:cNvSpPr txBox="1"/>
            <p:nvPr/>
          </p:nvSpPr>
          <p:spPr>
            <a:xfrm>
              <a:off x="344753" y="5653993"/>
              <a:ext cx="2597296" cy="646331"/>
            </a:xfrm>
            <a:prstGeom prst="rect">
              <a:avLst/>
            </a:prstGeom>
            <a:noFill/>
            <a:ln>
              <a:noFill/>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sz="1800" b="1">
                  <a:latin typeface="Arial" panose="020B0604020202020204" pitchFamily="34" charset="0"/>
                  <a:cs typeface="Arial" panose="020B0604020202020204" pitchFamily="34" charset="0"/>
                </a:rPr>
                <a:t>Comply with patients’ </a:t>
              </a:r>
            </a:p>
            <a:p>
              <a:pPr marR="0" lvl="0" algn="l" defTabSz="914400" rtl="0" eaLnBrk="1" fontAlgn="auto" latinLnBrk="0" hangingPunct="1">
                <a:lnSpc>
                  <a:spcPct val="100000"/>
                </a:lnSpc>
                <a:spcBef>
                  <a:spcPts val="0"/>
                </a:spcBef>
                <a:spcAft>
                  <a:spcPts val="0"/>
                </a:spcAft>
                <a:buClrTx/>
                <a:buSzTx/>
                <a:tabLst/>
                <a:defRPr/>
              </a:pPr>
              <a:r>
                <a:rPr lang="en-GB" sz="1800" b="1">
                  <a:latin typeface="Arial" panose="020B0604020202020204" pitchFamily="34" charset="0"/>
                  <a:cs typeface="Arial" panose="020B0604020202020204" pitchFamily="34" charset="0"/>
                </a:rPr>
                <a:t>preferences (Opt-out)</a:t>
              </a:r>
            </a:p>
          </p:txBody>
        </p:sp>
        <p:pic>
          <p:nvPicPr>
            <p:cNvPr id="35" name="Graphic 34" descr="Thumbs up sign with solid fill">
              <a:extLst>
                <a:ext uri="{FF2B5EF4-FFF2-40B4-BE49-F238E27FC236}">
                  <a16:creationId xmlns:a16="http://schemas.microsoft.com/office/drawing/2014/main" id="{2E37A9EB-F973-40FD-E132-37CF857A8E8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62023" y="4652625"/>
              <a:ext cx="914400" cy="914400"/>
            </a:xfrm>
            <a:prstGeom prst="rect">
              <a:avLst/>
            </a:prstGeom>
          </p:spPr>
        </p:pic>
        <p:pic>
          <p:nvPicPr>
            <p:cNvPr id="37" name="Graphic 36" descr="Thumbs Down with solid fill">
              <a:extLst>
                <a:ext uri="{FF2B5EF4-FFF2-40B4-BE49-F238E27FC236}">
                  <a16:creationId xmlns:a16="http://schemas.microsoft.com/office/drawing/2014/main" id="{C769871D-D17F-4C65-40E6-8CEFF7FB145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595446" y="4924016"/>
              <a:ext cx="914400" cy="914400"/>
            </a:xfrm>
            <a:prstGeom prst="rect">
              <a:avLst/>
            </a:prstGeom>
          </p:spPr>
        </p:pic>
      </p:grpSp>
      <p:grpSp>
        <p:nvGrpSpPr>
          <p:cNvPr id="49" name="Group 48">
            <a:extLst>
              <a:ext uri="{FF2B5EF4-FFF2-40B4-BE49-F238E27FC236}">
                <a16:creationId xmlns:a16="http://schemas.microsoft.com/office/drawing/2014/main" id="{B3C8C420-12BC-42D5-E56E-61EA3539D02F}"/>
              </a:ext>
            </a:extLst>
          </p:cNvPr>
          <p:cNvGrpSpPr/>
          <p:nvPr/>
        </p:nvGrpSpPr>
        <p:grpSpPr>
          <a:xfrm>
            <a:off x="8164772" y="4175346"/>
            <a:ext cx="6539762" cy="2213905"/>
            <a:chOff x="8164772" y="4175346"/>
            <a:chExt cx="6539762" cy="2213905"/>
          </a:xfrm>
        </p:grpSpPr>
        <p:sp>
          <p:nvSpPr>
            <p:cNvPr id="31" name="TextBox 30">
              <a:extLst>
                <a:ext uri="{FF2B5EF4-FFF2-40B4-BE49-F238E27FC236}">
                  <a16:creationId xmlns:a16="http://schemas.microsoft.com/office/drawing/2014/main" id="{6D02FA76-8E53-EC26-3BC8-1478F42821F3}"/>
                </a:ext>
              </a:extLst>
            </p:cNvPr>
            <p:cNvSpPr txBox="1"/>
            <p:nvPr/>
          </p:nvSpPr>
          <p:spPr>
            <a:xfrm>
              <a:off x="8606930" y="6019919"/>
              <a:ext cx="6097604"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sz="1800" b="1">
                  <a:latin typeface="Arial" panose="020B0604020202020204" pitchFamily="34" charset="0"/>
                  <a:cs typeface="Arial" panose="020B0604020202020204" pitchFamily="34" charset="0"/>
                </a:rPr>
                <a:t>On going review </a:t>
              </a:r>
            </a:p>
          </p:txBody>
        </p:sp>
        <p:grpSp>
          <p:nvGrpSpPr>
            <p:cNvPr id="39" name="Group 38">
              <a:extLst>
                <a:ext uri="{FF2B5EF4-FFF2-40B4-BE49-F238E27FC236}">
                  <a16:creationId xmlns:a16="http://schemas.microsoft.com/office/drawing/2014/main" id="{C7EAFB8E-E73C-2D91-2827-4BA419D03498}"/>
                </a:ext>
              </a:extLst>
            </p:cNvPr>
            <p:cNvGrpSpPr/>
            <p:nvPr/>
          </p:nvGrpSpPr>
          <p:grpSpPr>
            <a:xfrm>
              <a:off x="8164772" y="4175346"/>
              <a:ext cx="2130043" cy="2029239"/>
              <a:chOff x="8109679" y="2040529"/>
              <a:chExt cx="4234923" cy="4234923"/>
            </a:xfrm>
          </p:grpSpPr>
          <p:pic>
            <p:nvPicPr>
              <p:cNvPr id="40" name="Graphic 39" descr="Magnifying glass with solid fill">
                <a:extLst>
                  <a:ext uri="{FF2B5EF4-FFF2-40B4-BE49-F238E27FC236}">
                    <a16:creationId xmlns:a16="http://schemas.microsoft.com/office/drawing/2014/main" id="{028BD00F-5F39-7963-3744-A6125C0E3DD0}"/>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109679" y="2040529"/>
                <a:ext cx="4234923" cy="4234923"/>
              </a:xfrm>
              <a:prstGeom prst="rect">
                <a:avLst/>
              </a:prstGeom>
            </p:spPr>
          </p:pic>
          <p:pic>
            <p:nvPicPr>
              <p:cNvPr id="41" name="Graphic 40" descr="Deaf with solid fill">
                <a:extLst>
                  <a:ext uri="{FF2B5EF4-FFF2-40B4-BE49-F238E27FC236}">
                    <a16:creationId xmlns:a16="http://schemas.microsoft.com/office/drawing/2014/main" id="{12DA2F98-B79C-9A76-35C7-1163FC3FF5E1}"/>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9393576" y="2824355"/>
                <a:ext cx="712236" cy="712236"/>
              </a:xfrm>
              <a:prstGeom prst="rect">
                <a:avLst/>
              </a:prstGeom>
            </p:spPr>
          </p:pic>
          <p:pic>
            <p:nvPicPr>
              <p:cNvPr id="42" name="Graphic 41" descr="Person in wheelchair with solid fill">
                <a:extLst>
                  <a:ext uri="{FF2B5EF4-FFF2-40B4-BE49-F238E27FC236}">
                    <a16:creationId xmlns:a16="http://schemas.microsoft.com/office/drawing/2014/main" id="{F6D4A4D9-04E7-AAA2-840B-7C6B7F099522}"/>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943655" y="3129502"/>
                <a:ext cx="712236" cy="712236"/>
              </a:xfrm>
              <a:prstGeom prst="rect">
                <a:avLst/>
              </a:prstGeom>
            </p:spPr>
          </p:pic>
          <p:pic>
            <p:nvPicPr>
              <p:cNvPr id="43" name="Picture 42">
                <a:extLst>
                  <a:ext uri="{FF2B5EF4-FFF2-40B4-BE49-F238E27FC236}">
                    <a16:creationId xmlns:a16="http://schemas.microsoft.com/office/drawing/2014/main" id="{48B641B3-C2C4-7423-2EA0-DEB3D6C04D1C}"/>
                  </a:ext>
                </a:extLst>
              </p:cNvPr>
              <p:cNvPicPr>
                <a:picLocks noChangeAspect="1"/>
              </p:cNvPicPr>
              <p:nvPr/>
            </p:nvPicPr>
            <p:blipFill>
              <a:blip r:embed="rId14"/>
              <a:srcRect l="21247" t="7483" r="20408" b="28950"/>
              <a:stretch>
                <a:fillRect/>
              </a:stretch>
            </p:blipFill>
            <p:spPr>
              <a:xfrm>
                <a:off x="8955525" y="3249873"/>
                <a:ext cx="578498" cy="630277"/>
              </a:xfrm>
              <a:prstGeom prst="rect">
                <a:avLst/>
              </a:prstGeom>
            </p:spPr>
          </p:pic>
          <p:pic>
            <p:nvPicPr>
              <p:cNvPr id="44" name="Graphic 43" descr="Blind with solid fill">
                <a:extLst>
                  <a:ext uri="{FF2B5EF4-FFF2-40B4-BE49-F238E27FC236}">
                    <a16:creationId xmlns:a16="http://schemas.microsoft.com/office/drawing/2014/main" id="{66561161-5753-8C1D-1F80-D2632DA3264C}"/>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9094201" y="3880150"/>
                <a:ext cx="712236" cy="712236"/>
              </a:xfrm>
              <a:prstGeom prst="rect">
                <a:avLst/>
              </a:prstGeom>
            </p:spPr>
          </p:pic>
          <p:pic>
            <p:nvPicPr>
              <p:cNvPr id="45" name="Picture 44">
                <a:extLst>
                  <a:ext uri="{FF2B5EF4-FFF2-40B4-BE49-F238E27FC236}">
                    <a16:creationId xmlns:a16="http://schemas.microsoft.com/office/drawing/2014/main" id="{40987C0F-BD35-976F-3153-01E3D0DCB56C}"/>
                  </a:ext>
                </a:extLst>
              </p:cNvPr>
              <p:cNvPicPr>
                <a:picLocks noChangeAspect="1"/>
              </p:cNvPicPr>
              <p:nvPr/>
            </p:nvPicPr>
            <p:blipFill>
              <a:blip r:embed="rId16"/>
              <a:srcRect l="22608" t="7210" r="22835" b="34558"/>
              <a:stretch>
                <a:fillRect/>
              </a:stretch>
            </p:blipFill>
            <p:spPr>
              <a:xfrm>
                <a:off x="9943655" y="3937898"/>
                <a:ext cx="525960" cy="561374"/>
              </a:xfrm>
              <a:prstGeom prst="rect">
                <a:avLst/>
              </a:prstGeom>
            </p:spPr>
          </p:pic>
        </p:grpSp>
      </p:grpSp>
      <p:sp>
        <p:nvSpPr>
          <p:cNvPr id="47" name="Rectangle: Rounded Corners 46">
            <a:extLst>
              <a:ext uri="{FF2B5EF4-FFF2-40B4-BE49-F238E27FC236}">
                <a16:creationId xmlns:a16="http://schemas.microsoft.com/office/drawing/2014/main" id="{1142A987-8BC9-42BC-6C16-01EBA32FBC9B}"/>
              </a:ext>
            </a:extLst>
          </p:cNvPr>
          <p:cNvSpPr/>
          <p:nvPr/>
        </p:nvSpPr>
        <p:spPr>
          <a:xfrm>
            <a:off x="4085891" y="3666927"/>
            <a:ext cx="3940544" cy="1873031"/>
          </a:xfrm>
          <a:prstGeom prst="roundRect">
            <a:avLst/>
          </a:prstGeom>
          <a:solidFill>
            <a:srgbClr val="D9FF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Arial" panose="020B0604020202020204" pitchFamily="34" charset="0"/>
                <a:cs typeface="Arial" panose="020B0604020202020204" pitchFamily="34" charset="0"/>
              </a:rPr>
              <a:t>Make every effort to meet the adjustment for your patients.</a:t>
            </a:r>
          </a:p>
          <a:p>
            <a:pPr algn="ctr"/>
            <a:r>
              <a:rPr lang="en-GB">
                <a:solidFill>
                  <a:schemeClr val="tx1"/>
                </a:solidFill>
                <a:latin typeface="Arial" panose="020B0604020202020204" pitchFamily="34" charset="0"/>
                <a:cs typeface="Arial" panose="020B0604020202020204" pitchFamily="34" charset="0"/>
              </a:rPr>
              <a:t>Health and care services and organisations must endeavour to use their best efforts to </a:t>
            </a:r>
            <a:r>
              <a:rPr lang="en-US">
                <a:solidFill>
                  <a:schemeClr val="tx1"/>
                </a:solidFill>
                <a:latin typeface="Arial" panose="020B0604020202020204" pitchFamily="34" charset="0"/>
                <a:cs typeface="Arial" panose="020B0604020202020204" pitchFamily="34" charset="0"/>
              </a:rPr>
              <a:t>always meet the reasonable adjustment</a:t>
            </a:r>
            <a:endParaRPr lang="en-GB">
              <a:solidFill>
                <a:schemeClr val="tx1"/>
              </a:solidFill>
            </a:endParaRPr>
          </a:p>
        </p:txBody>
      </p:sp>
    </p:spTree>
    <p:extLst>
      <p:ext uri="{BB962C8B-B14F-4D97-AF65-F5344CB8AC3E}">
        <p14:creationId xmlns:p14="http://schemas.microsoft.com/office/powerpoint/2010/main" val="2846024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1EDE9-0850-3988-8511-71BFA1AD0ADD}"/>
              </a:ext>
            </a:extLst>
          </p:cNvPr>
          <p:cNvSpPr>
            <a:spLocks noGrp="1"/>
          </p:cNvSpPr>
          <p:nvPr>
            <p:ph type="title"/>
          </p:nvPr>
        </p:nvSpPr>
        <p:spPr>
          <a:xfrm>
            <a:off x="2396323" y="439104"/>
            <a:ext cx="6957391" cy="662782"/>
          </a:xfrm>
          <a:solidFill>
            <a:srgbClr val="DDDDFF"/>
          </a:solidFill>
        </p:spPr>
        <p:txBody>
          <a:bodyPr/>
          <a:lstStyle/>
          <a:p>
            <a:r>
              <a:rPr lang="en-GB"/>
              <a:t>6. Review </a:t>
            </a:r>
          </a:p>
        </p:txBody>
      </p:sp>
      <p:sp>
        <p:nvSpPr>
          <p:cNvPr id="4" name="Slide Number Placeholder 3">
            <a:extLst>
              <a:ext uri="{FF2B5EF4-FFF2-40B4-BE49-F238E27FC236}">
                <a16:creationId xmlns:a16="http://schemas.microsoft.com/office/drawing/2014/main" id="{213E001B-F2CA-07D7-D1B9-558BB31E08C0}"/>
              </a:ext>
            </a:extLst>
          </p:cNvPr>
          <p:cNvSpPr>
            <a:spLocks noGrp="1"/>
          </p:cNvSpPr>
          <p:nvPr>
            <p:ph type="sldNum" sz="quarter" idx="15"/>
          </p:nvPr>
        </p:nvSpPr>
        <p:spPr/>
        <p:txBody>
          <a:bodyPr/>
          <a:lstStyle/>
          <a:p>
            <a:pPr>
              <a:defRPr/>
            </a:pPr>
            <a:fld id="{9C23DAE3-29EA-6B48-8B9F-DAC09DE37D5A}" type="slidenum">
              <a:rPr lang="en-US" smtClean="0"/>
              <a:pPr>
                <a:defRPr/>
              </a:pPr>
              <a:t>14</a:t>
            </a:fld>
            <a:endParaRPr lang="en-US"/>
          </a:p>
        </p:txBody>
      </p:sp>
      <p:sp>
        <p:nvSpPr>
          <p:cNvPr id="9" name="TextBox 8">
            <a:extLst>
              <a:ext uri="{FF2B5EF4-FFF2-40B4-BE49-F238E27FC236}">
                <a16:creationId xmlns:a16="http://schemas.microsoft.com/office/drawing/2014/main" id="{BAD25A8C-AE77-4584-DCBF-B7A7FF63A7CB}"/>
              </a:ext>
            </a:extLst>
          </p:cNvPr>
          <p:cNvSpPr txBox="1"/>
          <p:nvPr/>
        </p:nvSpPr>
        <p:spPr>
          <a:xfrm>
            <a:off x="305601" y="1226182"/>
            <a:ext cx="11138837" cy="646331"/>
          </a:xfrm>
          <a:prstGeom prst="rect">
            <a:avLst/>
          </a:prstGeom>
          <a:noFill/>
        </p:spPr>
        <p:txBody>
          <a:bodyPr wrap="square">
            <a:spAutoFit/>
          </a:bodyPr>
          <a:lstStyle/>
          <a:p>
            <a:r>
              <a:rPr lang="en-US" sz="1800" b="1">
                <a:solidFill>
                  <a:schemeClr val="tx1"/>
                </a:solidFill>
                <a:latin typeface="Arial" panose="020B0604020202020204" pitchFamily="34" charset="0"/>
                <a:cs typeface="Arial" panose="020B0604020202020204" pitchFamily="34" charset="0"/>
              </a:rPr>
              <a:t>It is important to regularly check if the adjustments are still meeting the persons needs in a suitable timeframe (for example every 12 months) </a:t>
            </a:r>
            <a:endParaRPr lang="en-GB"/>
          </a:p>
        </p:txBody>
      </p:sp>
      <p:sp>
        <p:nvSpPr>
          <p:cNvPr id="11" name="TextBox 10">
            <a:extLst>
              <a:ext uri="{FF2B5EF4-FFF2-40B4-BE49-F238E27FC236}">
                <a16:creationId xmlns:a16="http://schemas.microsoft.com/office/drawing/2014/main" id="{7D9FBF16-8C08-6FC8-9925-6EAA93EF9344}"/>
              </a:ext>
            </a:extLst>
          </p:cNvPr>
          <p:cNvSpPr txBox="1"/>
          <p:nvPr/>
        </p:nvSpPr>
        <p:spPr>
          <a:xfrm>
            <a:off x="449981" y="2121106"/>
            <a:ext cx="9069404" cy="304698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2400" b="1">
                <a:latin typeface="Arial" panose="020B0604020202020204" pitchFamily="34" charset="0"/>
                <a:cs typeface="Arial" panose="020B0604020202020204" pitchFamily="34" charset="0"/>
              </a:rPr>
              <a:t>Standardised review </a:t>
            </a:r>
            <a:r>
              <a:rPr lang="en-GB" sz="2400" b="0">
                <a:latin typeface="Arial" panose="020B0604020202020204" pitchFamily="34" charset="0"/>
                <a:cs typeface="Arial" panose="020B0604020202020204" pitchFamily="34" charset="0"/>
              </a:rPr>
              <a:t>– health checks, outpatient clinics, annual review</a:t>
            </a:r>
          </a:p>
          <a:p>
            <a:pPr marR="0" lvl="0" algn="l" defTabSz="914400" rtl="0" eaLnBrk="1" fontAlgn="auto" latinLnBrk="0" hangingPunct="1">
              <a:lnSpc>
                <a:spcPct val="100000"/>
              </a:lnSpc>
              <a:spcBef>
                <a:spcPts val="0"/>
              </a:spcBef>
              <a:spcAft>
                <a:spcPts val="0"/>
              </a:spcAft>
              <a:buClrTx/>
              <a:buSzTx/>
              <a:tabLst/>
              <a:defRPr/>
            </a:pPr>
            <a:endParaRPr lang="en-GB" sz="2400" b="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2400" b="1">
                <a:latin typeface="Arial" panose="020B0604020202020204" pitchFamily="34" charset="0"/>
                <a:cs typeface="Arial" panose="020B0604020202020204" pitchFamily="34" charset="0"/>
              </a:rPr>
              <a:t>Proactive review – </a:t>
            </a:r>
            <a:r>
              <a:rPr lang="en-GB" sz="2400" b="0">
                <a:latin typeface="Arial" panose="020B0604020202020204" pitchFamily="34" charset="0"/>
                <a:cs typeface="Arial" panose="020B0604020202020204" pitchFamily="34" charset="0"/>
              </a:rPr>
              <a:t>data audits to identify those who have RA codes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GB" sz="2400" b="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2400" b="1">
                <a:latin typeface="Arial" panose="020B0604020202020204" pitchFamily="34" charset="0"/>
                <a:cs typeface="Arial" panose="020B0604020202020204" pitchFamily="34" charset="0"/>
              </a:rPr>
              <a:t>Reactive review- </a:t>
            </a:r>
            <a:r>
              <a:rPr lang="en-GB" sz="2400" b="0">
                <a:latin typeface="Arial" panose="020B0604020202020204" pitchFamily="34" charset="0"/>
                <a:cs typeface="Arial" panose="020B0604020202020204" pitchFamily="34" charset="0"/>
              </a:rPr>
              <a:t>Opportunistic review on diagnosis or new condition or impairment. </a:t>
            </a:r>
          </a:p>
        </p:txBody>
      </p:sp>
    </p:spTree>
    <p:extLst>
      <p:ext uri="{BB962C8B-B14F-4D97-AF65-F5344CB8AC3E}">
        <p14:creationId xmlns:p14="http://schemas.microsoft.com/office/powerpoint/2010/main" val="3987553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6EBA9-B5BA-021A-8983-335C939C9582}"/>
              </a:ext>
            </a:extLst>
          </p:cNvPr>
          <p:cNvSpPr>
            <a:spLocks noGrp="1"/>
          </p:cNvSpPr>
          <p:nvPr>
            <p:ph type="title"/>
          </p:nvPr>
        </p:nvSpPr>
        <p:spPr/>
        <p:txBody>
          <a:bodyPr/>
          <a:lstStyle/>
          <a:p>
            <a:r>
              <a:rPr lang="en-US"/>
              <a:t>How is reasonableness assessed? </a:t>
            </a:r>
            <a:endParaRPr lang="en-GB"/>
          </a:p>
        </p:txBody>
      </p:sp>
      <p:sp>
        <p:nvSpPr>
          <p:cNvPr id="3" name="Content Placeholder 2">
            <a:extLst>
              <a:ext uri="{FF2B5EF4-FFF2-40B4-BE49-F238E27FC236}">
                <a16:creationId xmlns:a16="http://schemas.microsoft.com/office/drawing/2014/main" id="{46C5C255-0EC4-E422-F015-D329A98ACB8A}"/>
              </a:ext>
            </a:extLst>
          </p:cNvPr>
          <p:cNvSpPr>
            <a:spLocks noGrp="1"/>
          </p:cNvSpPr>
          <p:nvPr>
            <p:ph idx="1"/>
          </p:nvPr>
        </p:nvSpPr>
        <p:spPr>
          <a:xfrm>
            <a:off x="294621" y="2183077"/>
            <a:ext cx="11336911" cy="4905537"/>
          </a:xfrm>
        </p:spPr>
        <p:txBody>
          <a:bodyPr/>
          <a:lstStyle/>
          <a:p>
            <a:pPr marL="285750" indent="-285750">
              <a:lnSpc>
                <a:spcPct val="100000"/>
              </a:lnSpc>
              <a:spcBef>
                <a:spcPts val="0"/>
              </a:spcBef>
              <a:buFont typeface="Wingdings" panose="05000000000000000000" pitchFamily="2" charset="2"/>
              <a:buChar char="q"/>
            </a:pPr>
            <a:r>
              <a:rPr lang="en-US" sz="1600" b="1"/>
              <a:t>Whether the adjustment would be effective in overcoming the disadvantage identified. </a:t>
            </a:r>
          </a:p>
          <a:p>
            <a:pPr marL="285750" indent="-285750">
              <a:lnSpc>
                <a:spcPct val="100000"/>
              </a:lnSpc>
              <a:spcBef>
                <a:spcPts val="0"/>
              </a:spcBef>
              <a:buFont typeface="Wingdings" panose="05000000000000000000" pitchFamily="2" charset="2"/>
              <a:buChar char="q"/>
            </a:pPr>
            <a:endParaRPr lang="en-US" sz="1600" b="1"/>
          </a:p>
          <a:p>
            <a:pPr marL="285750" indent="-285750">
              <a:lnSpc>
                <a:spcPct val="100000"/>
              </a:lnSpc>
              <a:spcBef>
                <a:spcPts val="0"/>
              </a:spcBef>
              <a:buFont typeface="Wingdings" panose="05000000000000000000" pitchFamily="2" charset="2"/>
              <a:buChar char="q"/>
            </a:pPr>
            <a:r>
              <a:rPr lang="en-US" sz="1600" b="1"/>
              <a:t>The practicality of making the adjustment. </a:t>
            </a:r>
          </a:p>
          <a:p>
            <a:pPr marL="285750" indent="-285750">
              <a:lnSpc>
                <a:spcPct val="100000"/>
              </a:lnSpc>
              <a:spcBef>
                <a:spcPts val="0"/>
              </a:spcBef>
              <a:buFont typeface="Wingdings" panose="05000000000000000000" pitchFamily="2" charset="2"/>
              <a:buChar char="q"/>
            </a:pPr>
            <a:endParaRPr lang="en-US" sz="1600" b="1"/>
          </a:p>
          <a:p>
            <a:pPr marL="285750" indent="-285750">
              <a:lnSpc>
                <a:spcPct val="100000"/>
              </a:lnSpc>
              <a:spcBef>
                <a:spcPts val="0"/>
              </a:spcBef>
              <a:buFont typeface="Wingdings" panose="05000000000000000000" pitchFamily="2" charset="2"/>
              <a:buChar char="q"/>
            </a:pPr>
            <a:r>
              <a:rPr lang="en-US" sz="1600" b="1"/>
              <a:t>The impact on other patients, staff, and service delivery. </a:t>
            </a:r>
          </a:p>
          <a:p>
            <a:pPr marL="285750" indent="-285750">
              <a:lnSpc>
                <a:spcPct val="100000"/>
              </a:lnSpc>
              <a:spcBef>
                <a:spcPts val="0"/>
              </a:spcBef>
              <a:buFont typeface="Wingdings" panose="05000000000000000000" pitchFamily="2" charset="2"/>
              <a:buChar char="q"/>
            </a:pPr>
            <a:endParaRPr lang="en-US" sz="1600" b="1"/>
          </a:p>
          <a:p>
            <a:pPr marL="285750" indent="-285750">
              <a:lnSpc>
                <a:spcPct val="100000"/>
              </a:lnSpc>
              <a:spcBef>
                <a:spcPts val="0"/>
              </a:spcBef>
              <a:buFont typeface="Wingdings" panose="05000000000000000000" pitchFamily="2" charset="2"/>
              <a:buChar char="q"/>
            </a:pPr>
            <a:r>
              <a:rPr lang="en-US" sz="1600" b="1"/>
              <a:t>Health and safety considerations. </a:t>
            </a:r>
          </a:p>
          <a:p>
            <a:pPr marL="285750" indent="-285750">
              <a:lnSpc>
                <a:spcPct val="100000"/>
              </a:lnSpc>
              <a:spcBef>
                <a:spcPts val="0"/>
              </a:spcBef>
              <a:buFont typeface="Wingdings" panose="05000000000000000000" pitchFamily="2" charset="2"/>
              <a:buChar char="q"/>
            </a:pPr>
            <a:endParaRPr lang="en-US" sz="1600" b="1"/>
          </a:p>
          <a:p>
            <a:pPr marL="285750" indent="-285750">
              <a:lnSpc>
                <a:spcPct val="100000"/>
              </a:lnSpc>
              <a:spcBef>
                <a:spcPts val="0"/>
              </a:spcBef>
              <a:buFont typeface="Wingdings" panose="05000000000000000000" pitchFamily="2" charset="2"/>
              <a:buChar char="q"/>
            </a:pPr>
            <a:r>
              <a:rPr lang="en-US" sz="1600" b="1"/>
              <a:t>The resources available to the service. </a:t>
            </a:r>
          </a:p>
          <a:p>
            <a:pPr>
              <a:lnSpc>
                <a:spcPct val="100000"/>
              </a:lnSpc>
              <a:spcBef>
                <a:spcPts val="0"/>
              </a:spcBef>
            </a:pPr>
            <a:endParaRPr lang="en-US" sz="1600" b="1"/>
          </a:p>
          <a:p>
            <a:pPr marL="285750" indent="-285750">
              <a:lnSpc>
                <a:spcPct val="100000"/>
              </a:lnSpc>
              <a:spcBef>
                <a:spcPts val="0"/>
              </a:spcBef>
              <a:buFont typeface="Wingdings" panose="05000000000000000000" pitchFamily="2" charset="2"/>
              <a:buChar char="q"/>
            </a:pPr>
            <a:r>
              <a:rPr lang="en-US" sz="1600" b="1"/>
              <a:t>Whether alternative adjustments could meet the same need in a </a:t>
            </a:r>
          </a:p>
          <a:p>
            <a:pPr>
              <a:lnSpc>
                <a:spcPct val="100000"/>
              </a:lnSpc>
              <a:spcBef>
                <a:spcPts val="0"/>
              </a:spcBef>
            </a:pPr>
            <a:r>
              <a:rPr lang="en-US" sz="1600" b="1"/>
              <a:t>    less disruptive way.</a:t>
            </a:r>
            <a:endParaRPr lang="en-GB" sz="1600" b="1"/>
          </a:p>
        </p:txBody>
      </p:sp>
      <p:sp>
        <p:nvSpPr>
          <p:cNvPr id="4" name="Slide Number Placeholder 3">
            <a:extLst>
              <a:ext uri="{FF2B5EF4-FFF2-40B4-BE49-F238E27FC236}">
                <a16:creationId xmlns:a16="http://schemas.microsoft.com/office/drawing/2014/main" id="{0A465008-60D5-FDED-D6D5-3FF90D9C73FC}"/>
              </a:ext>
            </a:extLst>
          </p:cNvPr>
          <p:cNvSpPr>
            <a:spLocks noGrp="1"/>
          </p:cNvSpPr>
          <p:nvPr>
            <p:ph type="sldNum" sz="quarter" idx="15"/>
          </p:nvPr>
        </p:nvSpPr>
        <p:spPr/>
        <p:txBody>
          <a:bodyPr/>
          <a:lstStyle/>
          <a:p>
            <a:pPr>
              <a:defRPr/>
            </a:pPr>
            <a:fld id="{9C23DAE3-29EA-6B48-8B9F-DAC09DE37D5A}" type="slidenum">
              <a:rPr lang="en-US" smtClean="0"/>
              <a:pPr>
                <a:defRPr/>
              </a:pPr>
              <a:t>15</a:t>
            </a:fld>
            <a:endParaRPr lang="en-US"/>
          </a:p>
        </p:txBody>
      </p:sp>
      <p:pic>
        <p:nvPicPr>
          <p:cNvPr id="6" name="Picture 5">
            <a:extLst>
              <a:ext uri="{FF2B5EF4-FFF2-40B4-BE49-F238E27FC236}">
                <a16:creationId xmlns:a16="http://schemas.microsoft.com/office/drawing/2014/main" id="{52ECDCE0-E783-B5F7-2D13-4FAC267F6325}"/>
              </a:ext>
            </a:extLst>
          </p:cNvPr>
          <p:cNvPicPr>
            <a:picLocks noChangeAspect="1"/>
          </p:cNvPicPr>
          <p:nvPr/>
        </p:nvPicPr>
        <p:blipFill>
          <a:blip r:embed="rId2"/>
          <a:stretch>
            <a:fillRect/>
          </a:stretch>
        </p:blipFill>
        <p:spPr>
          <a:xfrm rot="441949">
            <a:off x="8810000" y="2237458"/>
            <a:ext cx="2992480" cy="3942106"/>
          </a:xfrm>
          <a:prstGeom prst="rect">
            <a:avLst/>
          </a:prstGeom>
        </p:spPr>
      </p:pic>
      <p:pic>
        <p:nvPicPr>
          <p:cNvPr id="10" name="Picture 9">
            <a:extLst>
              <a:ext uri="{FF2B5EF4-FFF2-40B4-BE49-F238E27FC236}">
                <a16:creationId xmlns:a16="http://schemas.microsoft.com/office/drawing/2014/main" id="{C342AA0F-CD33-2DF3-F17D-1D00C5F10802}"/>
              </a:ext>
            </a:extLst>
          </p:cNvPr>
          <p:cNvPicPr>
            <a:picLocks noChangeAspect="1"/>
          </p:cNvPicPr>
          <p:nvPr/>
        </p:nvPicPr>
        <p:blipFill>
          <a:blip r:embed="rId3"/>
          <a:stretch>
            <a:fillRect/>
          </a:stretch>
        </p:blipFill>
        <p:spPr>
          <a:xfrm rot="21000432">
            <a:off x="5874412" y="5010258"/>
            <a:ext cx="1552532" cy="1723886"/>
          </a:xfrm>
          <a:prstGeom prst="rect">
            <a:avLst/>
          </a:prstGeom>
          <a:ln>
            <a:solidFill>
              <a:schemeClr val="accent1"/>
            </a:solidFill>
          </a:ln>
        </p:spPr>
      </p:pic>
      <p:pic>
        <p:nvPicPr>
          <p:cNvPr id="8" name="Picture 7">
            <a:extLst>
              <a:ext uri="{FF2B5EF4-FFF2-40B4-BE49-F238E27FC236}">
                <a16:creationId xmlns:a16="http://schemas.microsoft.com/office/drawing/2014/main" id="{01755934-D9D1-9782-C3E7-F89B1050CF46}"/>
              </a:ext>
            </a:extLst>
          </p:cNvPr>
          <p:cNvPicPr>
            <a:picLocks noChangeAspect="1"/>
          </p:cNvPicPr>
          <p:nvPr/>
        </p:nvPicPr>
        <p:blipFill>
          <a:blip r:embed="rId4"/>
          <a:stretch>
            <a:fillRect/>
          </a:stretch>
        </p:blipFill>
        <p:spPr>
          <a:xfrm rot="694080">
            <a:off x="7276935" y="5153836"/>
            <a:ext cx="1513396" cy="1674404"/>
          </a:xfrm>
          <a:prstGeom prst="rect">
            <a:avLst/>
          </a:prstGeom>
          <a:ln>
            <a:solidFill>
              <a:schemeClr val="accent1"/>
            </a:solidFill>
          </a:ln>
        </p:spPr>
      </p:pic>
      <p:sp>
        <p:nvSpPr>
          <p:cNvPr id="7" name="TextBox 6">
            <a:extLst>
              <a:ext uri="{FF2B5EF4-FFF2-40B4-BE49-F238E27FC236}">
                <a16:creationId xmlns:a16="http://schemas.microsoft.com/office/drawing/2014/main" id="{2957A85E-08D1-1046-8D73-A6C50A672BA4}"/>
              </a:ext>
            </a:extLst>
          </p:cNvPr>
          <p:cNvSpPr txBox="1"/>
          <p:nvPr/>
        </p:nvSpPr>
        <p:spPr>
          <a:xfrm>
            <a:off x="245990" y="1093109"/>
            <a:ext cx="11434175" cy="968791"/>
          </a:xfrm>
          <a:prstGeom prst="rect">
            <a:avLst/>
          </a:prstGeom>
          <a:noFill/>
        </p:spPr>
        <p:txBody>
          <a:bodyPr wrap="square">
            <a:spAutoFit/>
          </a:bodyPr>
          <a:lstStyle/>
          <a:p>
            <a:pPr marL="180340">
              <a:lnSpc>
                <a:spcPct val="107000"/>
              </a:lnSpc>
              <a:spcAft>
                <a:spcPts val="800"/>
              </a:spcAft>
              <a:buNone/>
            </a:pPr>
            <a:r>
              <a:rPr lang="en-GB" sz="1800" kern="100">
                <a:effectLst/>
                <a:latin typeface="Arial" panose="020B0604020202020204" pitchFamily="34" charset="0"/>
                <a:ea typeface="Aptos" panose="020B0004020202020204" pitchFamily="34" charset="0"/>
                <a:cs typeface="Times New Roman" panose="02020603050405020304" pitchFamily="18" charset="0"/>
              </a:rPr>
              <a:t>It is important to clarify that the law requires reasonable adjustments, however, not all reasonable adjustments requested can be made. The Act does not place an absolute duty on the organisations to agree to every adjustment and therefore will consider the requests based on the following assessment.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52074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ACB29-2FE7-A165-C358-17BBD6C6B657}"/>
              </a:ext>
            </a:extLst>
          </p:cNvPr>
          <p:cNvSpPr>
            <a:spLocks noGrp="1"/>
          </p:cNvSpPr>
          <p:nvPr>
            <p:ph type="title"/>
          </p:nvPr>
        </p:nvSpPr>
        <p:spPr>
          <a:xfrm>
            <a:off x="2111559" y="479424"/>
            <a:ext cx="6957391" cy="662782"/>
          </a:xfrm>
        </p:spPr>
        <p:txBody>
          <a:bodyPr/>
          <a:lstStyle/>
          <a:p>
            <a:r>
              <a:rPr lang="en-GB"/>
              <a:t>Failure to comply </a:t>
            </a:r>
          </a:p>
        </p:txBody>
      </p:sp>
      <p:sp>
        <p:nvSpPr>
          <p:cNvPr id="3" name="Content Placeholder 2">
            <a:extLst>
              <a:ext uri="{FF2B5EF4-FFF2-40B4-BE49-F238E27FC236}">
                <a16:creationId xmlns:a16="http://schemas.microsoft.com/office/drawing/2014/main" id="{6406FE74-8E14-915C-B53A-A18356927535}"/>
              </a:ext>
            </a:extLst>
          </p:cNvPr>
          <p:cNvSpPr>
            <a:spLocks noGrp="1"/>
          </p:cNvSpPr>
          <p:nvPr>
            <p:ph idx="1"/>
          </p:nvPr>
        </p:nvSpPr>
        <p:spPr>
          <a:xfrm>
            <a:off x="343256" y="1389062"/>
            <a:ext cx="9705814" cy="4905537"/>
          </a:xfrm>
        </p:spPr>
        <p:txBody>
          <a:bodyPr/>
          <a:lstStyle/>
          <a:p>
            <a:pPr marL="285750" indent="-285750">
              <a:buFont typeface="Wingdings" panose="05000000000000000000" pitchFamily="2" charset="2"/>
              <a:buChar char="§"/>
            </a:pPr>
            <a:r>
              <a:rPr lang="en-US" b="1"/>
              <a:t>Discrimination Claims:</a:t>
            </a:r>
            <a:r>
              <a:rPr lang="en-US"/>
              <a:t> A failure to implement reasonable adjustments, especially when a digital flag is present in the patient record, constitutes a "failure to make reasonable adjustments," which is unlawful disability discrimination. Patients may take legal action under the Equality Act 2010.</a:t>
            </a:r>
          </a:p>
          <a:p>
            <a:pPr marL="285750" indent="-285750">
              <a:buFont typeface="Wingdings" panose="05000000000000000000" pitchFamily="2" charset="2"/>
              <a:buChar char="§"/>
            </a:pPr>
            <a:endParaRPr lang="en-US"/>
          </a:p>
          <a:p>
            <a:pPr marL="285750" indent="-285750">
              <a:buFont typeface="Wingdings" panose="05000000000000000000" pitchFamily="2" charset="2"/>
              <a:buChar char="§"/>
            </a:pPr>
            <a:r>
              <a:rPr lang="en-US" b="1"/>
              <a:t>Negligence Claims:</a:t>
            </a:r>
            <a:r>
              <a:rPr lang="en-US"/>
              <a:t> If the failure causes the patient to suffer harm, the GP may be deemed negligent, leading to lawsuits for compensation regarding pain, suffering, or injury.</a:t>
            </a:r>
          </a:p>
          <a:p>
            <a:pPr marL="285750" indent="-285750">
              <a:buFont typeface="Wingdings" panose="05000000000000000000" pitchFamily="2" charset="2"/>
              <a:buChar char="§"/>
            </a:pPr>
            <a:endParaRPr lang="en-US"/>
          </a:p>
          <a:p>
            <a:pPr marL="285750" indent="-285750">
              <a:buFont typeface="Wingdings" panose="05000000000000000000" pitchFamily="2" charset="2"/>
              <a:buChar char="§"/>
            </a:pPr>
            <a:r>
              <a:rPr lang="en-US" b="1"/>
              <a:t>CQC Action:</a:t>
            </a:r>
            <a:r>
              <a:rPr lang="en-US"/>
              <a:t> The Care Quality Commission (CQC) monitors compliance with these duties, and failures can result in poor inspection ratings and regulatory enforcement action.</a:t>
            </a:r>
          </a:p>
          <a:p>
            <a:pPr marL="285750" indent="-285750">
              <a:buFont typeface="Wingdings" panose="05000000000000000000" pitchFamily="2" charset="2"/>
              <a:buChar char="§"/>
            </a:pPr>
            <a:endParaRPr lang="en-US"/>
          </a:p>
          <a:p>
            <a:pPr marL="285750" indent="-285750">
              <a:buFont typeface="Wingdings" panose="05000000000000000000" pitchFamily="2" charset="2"/>
              <a:buChar char="§"/>
            </a:pPr>
            <a:r>
              <a:rPr lang="en-US" b="1"/>
              <a:t>Professional Discipline:</a:t>
            </a:r>
            <a:r>
              <a:rPr lang="en-US"/>
              <a:t> In serious cases, such as neglect, GPs may face investigations by the General Medical Council (GMC), which could result in warnings, suspension, or removal from the medical register.</a:t>
            </a:r>
          </a:p>
          <a:p>
            <a:endParaRPr lang="en-GB"/>
          </a:p>
        </p:txBody>
      </p:sp>
      <p:sp>
        <p:nvSpPr>
          <p:cNvPr id="4" name="Slide Number Placeholder 3">
            <a:extLst>
              <a:ext uri="{FF2B5EF4-FFF2-40B4-BE49-F238E27FC236}">
                <a16:creationId xmlns:a16="http://schemas.microsoft.com/office/drawing/2014/main" id="{E4AE1839-EB9A-D384-D672-2786485FC1FC}"/>
              </a:ext>
            </a:extLst>
          </p:cNvPr>
          <p:cNvSpPr>
            <a:spLocks noGrp="1"/>
          </p:cNvSpPr>
          <p:nvPr>
            <p:ph type="sldNum" sz="quarter" idx="15"/>
          </p:nvPr>
        </p:nvSpPr>
        <p:spPr/>
        <p:txBody>
          <a:bodyPr/>
          <a:lstStyle/>
          <a:p>
            <a:pPr>
              <a:defRPr/>
            </a:pPr>
            <a:fld id="{9C23DAE3-29EA-6B48-8B9F-DAC09DE37D5A}" type="slidenum">
              <a:rPr lang="en-US" smtClean="0"/>
              <a:pPr>
                <a:defRPr/>
              </a:pPr>
              <a:t>16</a:t>
            </a:fld>
            <a:endParaRPr lang="en-US"/>
          </a:p>
        </p:txBody>
      </p:sp>
      <p:grpSp>
        <p:nvGrpSpPr>
          <p:cNvPr id="9" name="Group 8">
            <a:extLst>
              <a:ext uri="{FF2B5EF4-FFF2-40B4-BE49-F238E27FC236}">
                <a16:creationId xmlns:a16="http://schemas.microsoft.com/office/drawing/2014/main" id="{E799B6D8-4287-69C2-E81C-FB8EACB68918}"/>
              </a:ext>
            </a:extLst>
          </p:cNvPr>
          <p:cNvGrpSpPr/>
          <p:nvPr/>
        </p:nvGrpSpPr>
        <p:grpSpPr>
          <a:xfrm>
            <a:off x="10049070" y="1923068"/>
            <a:ext cx="1776689" cy="3254823"/>
            <a:chOff x="4466997" y="1152207"/>
            <a:chExt cx="3258005" cy="4553585"/>
          </a:xfrm>
        </p:grpSpPr>
        <p:pic>
          <p:nvPicPr>
            <p:cNvPr id="6" name="Picture 5">
              <a:extLst>
                <a:ext uri="{FF2B5EF4-FFF2-40B4-BE49-F238E27FC236}">
                  <a16:creationId xmlns:a16="http://schemas.microsoft.com/office/drawing/2014/main" id="{FE3F9884-B749-15A0-7076-3EC350982C2B}"/>
                </a:ext>
              </a:extLst>
            </p:cNvPr>
            <p:cNvPicPr>
              <a:picLocks noChangeAspect="1"/>
            </p:cNvPicPr>
            <p:nvPr/>
          </p:nvPicPr>
          <p:blipFill>
            <a:blip r:embed="rId2"/>
            <a:stretch>
              <a:fillRect/>
            </a:stretch>
          </p:blipFill>
          <p:spPr>
            <a:xfrm>
              <a:off x="4466997" y="1152207"/>
              <a:ext cx="3258005" cy="4553585"/>
            </a:xfrm>
            <a:prstGeom prst="rect">
              <a:avLst/>
            </a:prstGeom>
            <a:ln w="38100">
              <a:solidFill>
                <a:srgbClr val="FF0000"/>
              </a:solidFill>
            </a:ln>
          </p:spPr>
        </p:pic>
        <p:pic>
          <p:nvPicPr>
            <p:cNvPr id="8" name="Picture 7">
              <a:extLst>
                <a:ext uri="{FF2B5EF4-FFF2-40B4-BE49-F238E27FC236}">
                  <a16:creationId xmlns:a16="http://schemas.microsoft.com/office/drawing/2014/main" id="{DEB52329-5015-09F9-018D-57F073C3A8E9}"/>
                </a:ext>
              </a:extLst>
            </p:cNvPr>
            <p:cNvPicPr>
              <a:picLocks noChangeAspect="1"/>
            </p:cNvPicPr>
            <p:nvPr/>
          </p:nvPicPr>
          <p:blipFill>
            <a:blip r:embed="rId3"/>
            <a:stretch>
              <a:fillRect/>
            </a:stretch>
          </p:blipFill>
          <p:spPr>
            <a:xfrm>
              <a:off x="4466997" y="2007224"/>
              <a:ext cx="265777" cy="552527"/>
            </a:xfrm>
            <a:prstGeom prst="rect">
              <a:avLst/>
            </a:prstGeom>
            <a:ln w="38100">
              <a:noFill/>
            </a:ln>
          </p:spPr>
        </p:pic>
      </p:grpSp>
    </p:spTree>
    <p:extLst>
      <p:ext uri="{BB962C8B-B14F-4D97-AF65-F5344CB8AC3E}">
        <p14:creationId xmlns:p14="http://schemas.microsoft.com/office/powerpoint/2010/main" val="1010296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D7F69-D708-E990-C28B-8B21F1AA58B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3E8E69F-70C7-0426-04C5-7B5FD0D8696A}"/>
              </a:ext>
            </a:extLst>
          </p:cNvPr>
          <p:cNvSpPr>
            <a:spLocks noGrp="1"/>
          </p:cNvSpPr>
          <p:nvPr>
            <p:ph type="title"/>
          </p:nvPr>
        </p:nvSpPr>
        <p:spPr>
          <a:xfrm>
            <a:off x="2213805" y="1694984"/>
            <a:ext cx="8282745" cy="2833007"/>
          </a:xfrm>
        </p:spPr>
        <p:txBody>
          <a:bodyPr/>
          <a:lstStyle/>
          <a:p>
            <a:r>
              <a:rPr lang="en-GB" sz="4400"/>
              <a:t>Further links and resources</a:t>
            </a:r>
          </a:p>
        </p:txBody>
      </p:sp>
      <p:sp>
        <p:nvSpPr>
          <p:cNvPr id="4" name="Slide Number Placeholder 3">
            <a:extLst>
              <a:ext uri="{FF2B5EF4-FFF2-40B4-BE49-F238E27FC236}">
                <a16:creationId xmlns:a16="http://schemas.microsoft.com/office/drawing/2014/main" id="{56818999-6380-016F-8ED5-E6407C84BE7A}"/>
              </a:ext>
            </a:extLst>
          </p:cNvPr>
          <p:cNvSpPr>
            <a:spLocks noGrp="1"/>
          </p:cNvSpPr>
          <p:nvPr>
            <p:ph type="sldNum" sz="quarter" idx="4294967295"/>
          </p:nvPr>
        </p:nvSpPr>
        <p:spPr>
          <a:xfrm>
            <a:off x="10496550" y="6472238"/>
            <a:ext cx="1695450" cy="365125"/>
          </a:xfrm>
          <a:prstGeom prst="rect">
            <a:avLst/>
          </a:prstGeom>
        </p:spPr>
        <p:txBody>
          <a:bodyPr/>
          <a:lstStyle/>
          <a:p>
            <a:pPr>
              <a:defRPr/>
            </a:pPr>
            <a:fld id="{9C23DAE3-29EA-6B48-8B9F-DAC09DE37D5A}" type="slidenum">
              <a:rPr lang="en-US" smtClean="0"/>
              <a:pPr>
                <a:defRPr/>
              </a:pPr>
              <a:t>17</a:t>
            </a:fld>
            <a:endParaRPr lang="en-US"/>
          </a:p>
        </p:txBody>
      </p:sp>
      <p:pic>
        <p:nvPicPr>
          <p:cNvPr id="15" name="Graphic 14" descr="Checklist with solid fill">
            <a:extLst>
              <a:ext uri="{FF2B5EF4-FFF2-40B4-BE49-F238E27FC236}">
                <a16:creationId xmlns:a16="http://schemas.microsoft.com/office/drawing/2014/main" id="{83512EC9-AD88-4BD2-D42F-594128123AC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995950">
            <a:off x="8587413" y="2994532"/>
            <a:ext cx="2976791" cy="2976791"/>
          </a:xfrm>
          <a:prstGeom prst="rect">
            <a:avLst/>
          </a:prstGeom>
        </p:spPr>
      </p:pic>
      <p:pic>
        <p:nvPicPr>
          <p:cNvPr id="17" name="Graphic 16" descr="Video camera outline">
            <a:extLst>
              <a:ext uri="{FF2B5EF4-FFF2-40B4-BE49-F238E27FC236}">
                <a16:creationId xmlns:a16="http://schemas.microsoft.com/office/drawing/2014/main" id="{127CF2B0-46DC-D899-73AE-DE2A485A821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52967">
            <a:off x="6282194" y="2219883"/>
            <a:ext cx="2553740" cy="2553740"/>
          </a:xfrm>
          <a:prstGeom prst="rect">
            <a:avLst/>
          </a:prstGeom>
        </p:spPr>
      </p:pic>
      <p:pic>
        <p:nvPicPr>
          <p:cNvPr id="19" name="Graphic 18" descr="Internet with solid fill">
            <a:extLst>
              <a:ext uri="{FF2B5EF4-FFF2-40B4-BE49-F238E27FC236}">
                <a16:creationId xmlns:a16="http://schemas.microsoft.com/office/drawing/2014/main" id="{D9106A11-3F3C-5F80-5D20-7323224CE81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282038">
            <a:off x="6297980" y="4102293"/>
            <a:ext cx="2724149" cy="2724149"/>
          </a:xfrm>
          <a:prstGeom prst="rect">
            <a:avLst/>
          </a:prstGeom>
        </p:spPr>
      </p:pic>
    </p:spTree>
    <p:extLst>
      <p:ext uri="{BB962C8B-B14F-4D97-AF65-F5344CB8AC3E}">
        <p14:creationId xmlns:p14="http://schemas.microsoft.com/office/powerpoint/2010/main" val="784632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4E59B-2FEA-FFDD-011C-A6BE6B672E8C}"/>
              </a:ext>
            </a:extLst>
          </p:cNvPr>
          <p:cNvSpPr>
            <a:spLocks noGrp="1"/>
          </p:cNvSpPr>
          <p:nvPr>
            <p:ph type="title"/>
          </p:nvPr>
        </p:nvSpPr>
        <p:spPr>
          <a:xfrm>
            <a:off x="2384896" y="291103"/>
            <a:ext cx="6957391" cy="662782"/>
          </a:xfrm>
        </p:spPr>
        <p:txBody>
          <a:bodyPr/>
          <a:lstStyle/>
          <a:p>
            <a:r>
              <a:rPr lang="en-GB"/>
              <a:t>Good to know! </a:t>
            </a:r>
          </a:p>
        </p:txBody>
      </p:sp>
      <p:sp>
        <p:nvSpPr>
          <p:cNvPr id="4" name="Slide Number Placeholder 3">
            <a:extLst>
              <a:ext uri="{FF2B5EF4-FFF2-40B4-BE49-F238E27FC236}">
                <a16:creationId xmlns:a16="http://schemas.microsoft.com/office/drawing/2014/main" id="{6785BDF6-BB3B-B8E8-7D6F-88C089AE6734}"/>
              </a:ext>
            </a:extLst>
          </p:cNvPr>
          <p:cNvSpPr>
            <a:spLocks noGrp="1"/>
          </p:cNvSpPr>
          <p:nvPr>
            <p:ph type="sldNum" sz="quarter" idx="15"/>
          </p:nvPr>
        </p:nvSpPr>
        <p:spPr/>
        <p:txBody>
          <a:bodyPr/>
          <a:lstStyle/>
          <a:p>
            <a:pPr>
              <a:defRPr/>
            </a:pPr>
            <a:fld id="{9C23DAE3-29EA-6B48-8B9F-DAC09DE37D5A}" type="slidenum">
              <a:rPr lang="en-US" smtClean="0"/>
              <a:pPr>
                <a:defRPr/>
              </a:pPr>
              <a:t>18</a:t>
            </a:fld>
            <a:endParaRPr lang="en-US"/>
          </a:p>
        </p:txBody>
      </p:sp>
      <p:sp>
        <p:nvSpPr>
          <p:cNvPr id="7" name="TextBox 6">
            <a:extLst>
              <a:ext uri="{FF2B5EF4-FFF2-40B4-BE49-F238E27FC236}">
                <a16:creationId xmlns:a16="http://schemas.microsoft.com/office/drawing/2014/main" id="{5B584C18-2AF9-29A1-1876-E861D54CC6E5}"/>
              </a:ext>
            </a:extLst>
          </p:cNvPr>
          <p:cNvSpPr txBox="1"/>
          <p:nvPr/>
        </p:nvSpPr>
        <p:spPr>
          <a:xfrm>
            <a:off x="141884" y="1136448"/>
            <a:ext cx="9455290" cy="2585323"/>
          </a:xfrm>
          <a:prstGeom prst="rect">
            <a:avLst/>
          </a:prstGeom>
          <a:noFill/>
        </p:spPr>
        <p:txBody>
          <a:bodyPr wrap="square" rtlCol="0">
            <a:spAutoFit/>
          </a:bodyPr>
          <a:lstStyle/>
          <a:p>
            <a:pPr marL="285750" indent="-285750" algn="l">
              <a:buFont typeface="Wingdings" panose="05000000000000000000" pitchFamily="2" charset="2"/>
              <a:buChar char="§"/>
            </a:pPr>
            <a:r>
              <a:rPr lang="en-GB" sz="1600" b="1">
                <a:solidFill>
                  <a:srgbClr val="023D5B"/>
                </a:solidFill>
                <a:latin typeface="+mn-lt"/>
              </a:rPr>
              <a:t>Resource sharing - </a:t>
            </a:r>
            <a:r>
              <a:rPr lang="en-GB" sz="1600">
                <a:solidFill>
                  <a:srgbClr val="023D5B"/>
                </a:solidFill>
                <a:latin typeface="+mn-lt"/>
              </a:rPr>
              <a:t>NHS England and the Regional RADF groups have developed a variety of resources, guidance and templates which can be adapted for use by other health and care organisations. This includes a draft RADF policy, posters, website information template, easy read leaflets and more </a:t>
            </a:r>
            <a:r>
              <a:rPr lang="en-GB" sz="1600">
                <a:solidFill>
                  <a:srgbClr val="023D5B"/>
                </a:solidFill>
                <a:latin typeface="+mn-lt"/>
                <a:hlinkClick r:id="rId3"/>
              </a:rPr>
              <a:t>– NHS Futures </a:t>
            </a:r>
            <a:r>
              <a:rPr lang="en-GB" sz="1600">
                <a:solidFill>
                  <a:srgbClr val="023D5B"/>
                </a:solidFill>
                <a:latin typeface="+mn-lt"/>
              </a:rPr>
              <a:t>(registration is required) </a:t>
            </a:r>
          </a:p>
          <a:p>
            <a:pPr marL="285750" indent="-285750" algn="l">
              <a:buFont typeface="Wingdings" panose="05000000000000000000" pitchFamily="2" charset="2"/>
              <a:buChar char="§"/>
            </a:pPr>
            <a:endParaRPr lang="en-GB" sz="1600">
              <a:solidFill>
                <a:srgbClr val="023D5B"/>
              </a:solidFill>
              <a:latin typeface="+mn-lt"/>
            </a:endParaRPr>
          </a:p>
          <a:p>
            <a:pPr marL="285750" indent="-285750" algn="l">
              <a:buFont typeface="Wingdings" panose="05000000000000000000" pitchFamily="2" charset="2"/>
              <a:buChar char="§"/>
            </a:pPr>
            <a:r>
              <a:rPr lang="en-GB" sz="1600" b="1">
                <a:solidFill>
                  <a:srgbClr val="023D5B"/>
                </a:solidFill>
                <a:latin typeface="+mn-lt"/>
              </a:rPr>
              <a:t>Care Quality Commission </a:t>
            </a:r>
            <a:r>
              <a:rPr lang="en-GB" sz="1600">
                <a:solidFill>
                  <a:srgbClr val="023D5B"/>
                </a:solidFill>
                <a:latin typeface="+mn-lt"/>
              </a:rPr>
              <a:t>– RADF now form part of the CQC assessment framework under “Response” and Well-led domains.  Any evidence in implementing RADF compliance should be maintained for inspection purposes.  </a:t>
            </a:r>
          </a:p>
          <a:p>
            <a:pPr marL="285750" indent="-285750" algn="l">
              <a:buFont typeface="Wingdings" panose="05000000000000000000" pitchFamily="2" charset="2"/>
              <a:buChar char="§"/>
            </a:pPr>
            <a:endParaRPr lang="en-GB" sz="1600">
              <a:solidFill>
                <a:srgbClr val="023D5B"/>
              </a:solidFill>
              <a:latin typeface="+mn-lt"/>
            </a:endParaRPr>
          </a:p>
          <a:p>
            <a:pPr marL="285750" indent="-285750" algn="l">
              <a:buFont typeface="Wingdings" panose="05000000000000000000" pitchFamily="2" charset="2"/>
              <a:buChar char="§"/>
            </a:pPr>
            <a:endParaRPr lang="en-GB">
              <a:solidFill>
                <a:srgbClr val="023D5B"/>
              </a:solidFill>
              <a:latin typeface="+mn-lt"/>
            </a:endParaRPr>
          </a:p>
        </p:txBody>
      </p:sp>
      <p:pic>
        <p:nvPicPr>
          <p:cNvPr id="8" name="Picture 7">
            <a:extLst>
              <a:ext uri="{FF2B5EF4-FFF2-40B4-BE49-F238E27FC236}">
                <a16:creationId xmlns:a16="http://schemas.microsoft.com/office/drawing/2014/main" id="{411EB7B4-8468-26B5-948A-4703A7632827}"/>
              </a:ext>
            </a:extLst>
          </p:cNvPr>
          <p:cNvPicPr>
            <a:picLocks noChangeAspect="1"/>
          </p:cNvPicPr>
          <p:nvPr/>
        </p:nvPicPr>
        <p:blipFill>
          <a:blip r:embed="rId4"/>
          <a:stretch>
            <a:fillRect/>
          </a:stretch>
        </p:blipFill>
        <p:spPr>
          <a:xfrm>
            <a:off x="9597174" y="1321800"/>
            <a:ext cx="2495898" cy="590632"/>
          </a:xfrm>
          <a:prstGeom prst="rect">
            <a:avLst/>
          </a:prstGeom>
        </p:spPr>
      </p:pic>
      <p:pic>
        <p:nvPicPr>
          <p:cNvPr id="10" name="Picture 9">
            <a:extLst>
              <a:ext uri="{FF2B5EF4-FFF2-40B4-BE49-F238E27FC236}">
                <a16:creationId xmlns:a16="http://schemas.microsoft.com/office/drawing/2014/main" id="{6DD7EEE2-D4B6-0E2C-9456-CBB8DE6FBEEC}"/>
              </a:ext>
            </a:extLst>
          </p:cNvPr>
          <p:cNvPicPr>
            <a:picLocks noChangeAspect="1"/>
          </p:cNvPicPr>
          <p:nvPr/>
        </p:nvPicPr>
        <p:blipFill>
          <a:blip r:embed="rId5"/>
          <a:stretch>
            <a:fillRect/>
          </a:stretch>
        </p:blipFill>
        <p:spPr>
          <a:xfrm>
            <a:off x="9342287" y="2429110"/>
            <a:ext cx="2363265" cy="914397"/>
          </a:xfrm>
          <a:prstGeom prst="rect">
            <a:avLst/>
          </a:prstGeom>
          <a:ln w="31750">
            <a:solidFill>
              <a:srgbClr val="7F1F9D"/>
            </a:solidFill>
          </a:ln>
        </p:spPr>
      </p:pic>
      <p:sp>
        <p:nvSpPr>
          <p:cNvPr id="12" name="TextBox 11">
            <a:extLst>
              <a:ext uri="{FF2B5EF4-FFF2-40B4-BE49-F238E27FC236}">
                <a16:creationId xmlns:a16="http://schemas.microsoft.com/office/drawing/2014/main" id="{D41F7CA8-9C21-09C9-F572-0D1459CAA1D9}"/>
              </a:ext>
            </a:extLst>
          </p:cNvPr>
          <p:cNvSpPr txBox="1"/>
          <p:nvPr/>
        </p:nvSpPr>
        <p:spPr>
          <a:xfrm>
            <a:off x="141884" y="3248846"/>
            <a:ext cx="11173359" cy="1107996"/>
          </a:xfrm>
          <a:prstGeom prst="rect">
            <a:avLst/>
          </a:prstGeom>
          <a:noFill/>
        </p:spPr>
        <p:txBody>
          <a:bodyPr wrap="square">
            <a:spAutoFit/>
          </a:bodyPr>
          <a:lstStyle/>
          <a:p>
            <a:pPr marL="285750" indent="-285750">
              <a:buFont typeface="Wingdings" panose="05000000000000000000" pitchFamily="2" charset="2"/>
              <a:buChar char="§"/>
            </a:pPr>
            <a:r>
              <a:rPr lang="en-GB" sz="1600" b="1">
                <a:latin typeface="Arial" panose="020B0604020202020204" pitchFamily="34" charset="0"/>
                <a:cs typeface="Arial" panose="020B0604020202020204" pitchFamily="34" charset="0"/>
              </a:rPr>
              <a:t>National Care Record Service: </a:t>
            </a:r>
          </a:p>
          <a:p>
            <a:pPr marL="285750" indent="-285750">
              <a:buFont typeface="Wingdings" panose="05000000000000000000" pitchFamily="2" charset="2"/>
              <a:buChar char="§"/>
            </a:pPr>
            <a:endParaRPr lang="en-GB" sz="200">
              <a:latin typeface="Arial" panose="020B0604020202020204" pitchFamily="34" charset="0"/>
              <a:cs typeface="Arial" panose="020B0604020202020204" pitchFamily="34" charset="0"/>
            </a:endParaRPr>
          </a:p>
          <a:p>
            <a:pPr marL="285750" indent="-285750">
              <a:buFontTx/>
              <a:buChar char="-"/>
            </a:pPr>
            <a:r>
              <a:rPr lang="en-US" sz="160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Guide to Using the Reasonable Adjustment Flag in NCRS - NHS England Digital</a:t>
            </a:r>
            <a:endParaRPr lang="en-US" sz="1600">
              <a:solidFill>
                <a:schemeClr val="accent1">
                  <a:lumMod val="75000"/>
                </a:schemeClr>
              </a:solidFill>
              <a:latin typeface="Arial" panose="020B0604020202020204" pitchFamily="34" charset="0"/>
              <a:cs typeface="Arial" panose="020B0604020202020204" pitchFamily="34" charset="0"/>
            </a:endParaRPr>
          </a:p>
          <a:p>
            <a:pPr marL="285750" indent="-285750">
              <a:buFontTx/>
              <a:buChar char="-"/>
            </a:pPr>
            <a:r>
              <a:rPr lang="en-GB" sz="1600">
                <a:solidFill>
                  <a:schemeClr val="accent1">
                    <a:lumMod val="75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Guidance from NCRS team re accessing NCRS without access to smartcard or HSCN (PT) - Flagging Reasonable Adjustments - everything I need to know – </a:t>
            </a:r>
            <a:r>
              <a:rPr lang="en-GB" sz="1600" b="1">
                <a:solidFill>
                  <a:schemeClr val="accent1">
                    <a:lumMod val="75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Futures</a:t>
            </a:r>
            <a:r>
              <a:rPr lang="en-GB" sz="1600" b="1">
                <a:solidFill>
                  <a:schemeClr val="accent1">
                    <a:lumMod val="7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9503E710-82EE-871D-89DB-EDD09525FBC3}"/>
              </a:ext>
            </a:extLst>
          </p:cNvPr>
          <p:cNvSpPr txBox="1"/>
          <p:nvPr/>
        </p:nvSpPr>
        <p:spPr>
          <a:xfrm>
            <a:off x="141884" y="4576802"/>
            <a:ext cx="9693350" cy="830997"/>
          </a:xfrm>
          <a:prstGeom prst="rect">
            <a:avLst/>
          </a:prstGeom>
          <a:noFill/>
        </p:spPr>
        <p:txBody>
          <a:bodyPr wrap="square">
            <a:spAutoFit/>
          </a:bodyPr>
          <a:lstStyle/>
          <a:p>
            <a:pPr marL="285750" indent="-285750" algn="l">
              <a:buFont typeface="Wingdings" panose="05000000000000000000" pitchFamily="2" charset="2"/>
              <a:buChar char="§"/>
            </a:pPr>
            <a:r>
              <a:rPr lang="en-GB" sz="1600" b="1">
                <a:latin typeface="+mn-lt"/>
              </a:rPr>
              <a:t>Ardens report templates (Emis Web/System One) </a:t>
            </a:r>
            <a:r>
              <a:rPr lang="en-GB" sz="1600">
                <a:latin typeface="+mn-lt"/>
              </a:rPr>
              <a:t>Ardens guidance contains a </a:t>
            </a:r>
            <a:r>
              <a:rPr lang="en-GB" sz="1600" u="sng">
                <a:latin typeface="+mn-lt"/>
                <a:hlinkClick r:id="rId8"/>
              </a:rPr>
              <a:t>training video </a:t>
            </a:r>
            <a:r>
              <a:rPr lang="en-GB" sz="1600">
                <a:latin typeface="+mn-lt"/>
              </a:rPr>
              <a:t>to support organisations regarding RADF reporting. Practices can contact Ardens if they require any further assistance on this process</a:t>
            </a:r>
            <a:r>
              <a:rPr lang="en-GB" sz="1600">
                <a:solidFill>
                  <a:srgbClr val="023D5B"/>
                </a:solidFill>
                <a:latin typeface="+mn-lt"/>
              </a:rPr>
              <a:t>. </a:t>
            </a:r>
            <a:r>
              <a:rPr lang="en-GB" sz="1600" b="1">
                <a:solidFill>
                  <a:srgbClr val="023D5B"/>
                </a:solidFill>
                <a:latin typeface="+mn-lt"/>
              </a:rPr>
              <a:t>Ardens </a:t>
            </a:r>
            <a:r>
              <a:rPr lang="en-US" sz="1600" b="1">
                <a:latin typeface="Arial" panose="020B0604020202020204" pitchFamily="34" charset="0"/>
                <a:cs typeface="Arial" panose="020B0604020202020204" pitchFamily="34" charset="0"/>
              </a:rPr>
              <a:t>support on: </a:t>
            </a:r>
            <a:r>
              <a:rPr lang="en-US" sz="1600" b="1">
                <a:latin typeface="Arial" panose="020B0604020202020204" pitchFamily="34" charset="0"/>
                <a:cs typeface="Arial" panose="020B0604020202020204" pitchFamily="34" charset="0"/>
                <a:hlinkClick r:id="rId9"/>
              </a:rPr>
              <a:t>support-emis@ardens.org.uk</a:t>
            </a:r>
            <a:endParaRPr lang="en-US" sz="1600" b="1">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DB5591E-68B3-FCC9-7EFD-D823CEFBD4F2}"/>
              </a:ext>
            </a:extLst>
          </p:cNvPr>
          <p:cNvPicPr>
            <a:picLocks noChangeAspect="1"/>
          </p:cNvPicPr>
          <p:nvPr/>
        </p:nvPicPr>
        <p:blipFill>
          <a:blip r:embed="rId10"/>
          <a:stretch>
            <a:fillRect/>
          </a:stretch>
        </p:blipFill>
        <p:spPr>
          <a:xfrm>
            <a:off x="9888717" y="4613628"/>
            <a:ext cx="1709724" cy="832840"/>
          </a:xfrm>
          <a:prstGeom prst="rect">
            <a:avLst/>
          </a:prstGeom>
          <a:ln w="31750">
            <a:solidFill>
              <a:schemeClr val="accent2"/>
            </a:solidFill>
          </a:ln>
        </p:spPr>
      </p:pic>
      <p:sp>
        <p:nvSpPr>
          <p:cNvPr id="18" name="TextBox 17">
            <a:extLst>
              <a:ext uri="{FF2B5EF4-FFF2-40B4-BE49-F238E27FC236}">
                <a16:creationId xmlns:a16="http://schemas.microsoft.com/office/drawing/2014/main" id="{5B0ED6FB-8F3B-FC2B-4269-417CA2C6AB97}"/>
              </a:ext>
            </a:extLst>
          </p:cNvPr>
          <p:cNvSpPr txBox="1"/>
          <p:nvPr/>
        </p:nvSpPr>
        <p:spPr>
          <a:xfrm>
            <a:off x="141884" y="5586175"/>
            <a:ext cx="11173359" cy="830997"/>
          </a:xfrm>
          <a:prstGeom prst="rect">
            <a:avLst/>
          </a:prstGeom>
          <a:noFill/>
        </p:spPr>
        <p:txBody>
          <a:bodyPr wrap="square">
            <a:spAutoFit/>
          </a:bodyPr>
          <a:lstStyle/>
          <a:p>
            <a:pPr marL="285750" indent="-285750">
              <a:buFont typeface="Wingdings" panose="05000000000000000000" pitchFamily="2" charset="2"/>
              <a:buChar char="§"/>
            </a:pPr>
            <a:r>
              <a:rPr lang="en-US" sz="1600" b="1">
                <a:latin typeface="Arial" panose="020B0604020202020204" pitchFamily="34" charset="0"/>
                <a:cs typeface="Arial" panose="020B0604020202020204" pitchFamily="34" charset="0"/>
              </a:rPr>
              <a:t>Suppliers on boarding RADF - NHS England website - </a:t>
            </a:r>
            <a:r>
              <a:rPr lang="en-GB" sz="1600">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RADF - Supplier Interest List</a:t>
            </a:r>
            <a:r>
              <a:rPr lang="en-GB" sz="1600">
                <a:latin typeface="Arial" panose="020B0604020202020204" pitchFamily="34" charset="0"/>
                <a:cs typeface="Arial" panose="020B0604020202020204" pitchFamily="34" charset="0"/>
              </a:rPr>
              <a:t> </a:t>
            </a:r>
          </a:p>
          <a:p>
            <a:pPr marL="269875" indent="-269875"/>
            <a:r>
              <a:rPr lang="en-GB" sz="1600">
                <a:solidFill>
                  <a:schemeClr val="accent1">
                    <a:lumMod val="75000"/>
                  </a:schemeClr>
                </a:solidFill>
                <a:latin typeface="Arial" panose="020B0604020202020204" pitchFamily="34" charset="0"/>
                <a:cs typeface="Arial" panose="020B0604020202020204" pitchFamily="34" charset="0"/>
              </a:rPr>
              <a:t>     </a:t>
            </a:r>
            <a:r>
              <a:rPr lang="en-GB" sz="1600">
                <a:solidFill>
                  <a:schemeClr val="accent1">
                    <a:lumMod val="75000"/>
                  </a:schemeClr>
                </a:solidFill>
                <a:latin typeface="+mn-lt"/>
              </a:rPr>
              <a:t>If you find an IT system supplier not yet registered, you need to advise them of this link:</a:t>
            </a:r>
          </a:p>
          <a:p>
            <a:pPr marL="269875" indent="-269875"/>
            <a:r>
              <a:rPr lang="en-GB" sz="1600">
                <a:solidFill>
                  <a:schemeClr val="accent1">
                    <a:lumMod val="75000"/>
                  </a:schemeClr>
                </a:solidFill>
                <a:latin typeface="+mn-lt"/>
              </a:rPr>
              <a:t>     </a:t>
            </a:r>
            <a:r>
              <a:rPr lang="en-GB" sz="1600">
                <a:solidFill>
                  <a:schemeClr val="accent1">
                    <a:lumMod val="75000"/>
                  </a:schemeClr>
                </a:solidFill>
                <a:latin typeface="+mn-lt"/>
                <a:cs typeface="Arial" panose="020B0604020202020204" pitchFamily="34" charset="0"/>
                <a:hlinkClick r:id="rId12">
                  <a:extLst>
                    <a:ext uri="{A12FA001-AC4F-418D-AE19-62706E023703}">
                      <ahyp:hlinkClr xmlns:ahyp="http://schemas.microsoft.com/office/drawing/2018/hyperlinkcolor" val="tx"/>
                    </a:ext>
                  </a:extLst>
                </a:hlinkClick>
              </a:rPr>
              <a:t>Patient Flag API supplier interest form - NHS England Digital</a:t>
            </a:r>
            <a:r>
              <a:rPr lang="en-GB" sz="1600">
                <a:solidFill>
                  <a:schemeClr val="accent1">
                    <a:lumMod val="75000"/>
                  </a:schemeClr>
                </a:solidFill>
                <a:latin typeface="+mn-lt"/>
                <a:cs typeface="Arial" panose="020B0604020202020204" pitchFamily="34" charset="0"/>
              </a:rPr>
              <a:t>.</a:t>
            </a:r>
          </a:p>
        </p:txBody>
      </p:sp>
      <p:pic>
        <p:nvPicPr>
          <p:cNvPr id="20" name="Picture 19">
            <a:extLst>
              <a:ext uri="{FF2B5EF4-FFF2-40B4-BE49-F238E27FC236}">
                <a16:creationId xmlns:a16="http://schemas.microsoft.com/office/drawing/2014/main" id="{90B4F309-976E-6DEC-DD41-7581F9AC67AD}"/>
              </a:ext>
            </a:extLst>
          </p:cNvPr>
          <p:cNvPicPr>
            <a:picLocks noChangeAspect="1"/>
          </p:cNvPicPr>
          <p:nvPr/>
        </p:nvPicPr>
        <p:blipFill>
          <a:blip r:embed="rId13"/>
          <a:srcRect l="9435" t="21993" r="2043"/>
          <a:stretch>
            <a:fillRect/>
          </a:stretch>
        </p:blipFill>
        <p:spPr>
          <a:xfrm>
            <a:off x="8749449" y="5658767"/>
            <a:ext cx="1695450" cy="996033"/>
          </a:xfrm>
          <a:prstGeom prst="rect">
            <a:avLst/>
          </a:prstGeom>
          <a:ln w="22225">
            <a:solidFill>
              <a:schemeClr val="accent2"/>
            </a:solidFill>
          </a:ln>
        </p:spPr>
      </p:pic>
      <p:pic>
        <p:nvPicPr>
          <p:cNvPr id="22" name="Graphic 21" descr="Care with solid fill">
            <a:extLst>
              <a:ext uri="{FF2B5EF4-FFF2-40B4-BE49-F238E27FC236}">
                <a16:creationId xmlns:a16="http://schemas.microsoft.com/office/drawing/2014/main" id="{22B8EBC2-940A-44DA-63E1-784CFFA48332}"/>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10743579" y="3541762"/>
            <a:ext cx="914400" cy="914400"/>
          </a:xfrm>
          <a:prstGeom prst="rect">
            <a:avLst/>
          </a:prstGeom>
        </p:spPr>
      </p:pic>
    </p:spTree>
    <p:extLst>
      <p:ext uri="{BB962C8B-B14F-4D97-AF65-F5344CB8AC3E}">
        <p14:creationId xmlns:p14="http://schemas.microsoft.com/office/powerpoint/2010/main" val="1054380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09144-1FAE-4BB3-B526-E896B962C435}"/>
              </a:ext>
            </a:extLst>
          </p:cNvPr>
          <p:cNvSpPr>
            <a:spLocks noGrp="1"/>
          </p:cNvSpPr>
          <p:nvPr>
            <p:ph type="title"/>
          </p:nvPr>
        </p:nvSpPr>
        <p:spPr>
          <a:xfrm>
            <a:off x="1822105" y="563400"/>
            <a:ext cx="8282744" cy="662782"/>
          </a:xfrm>
        </p:spPr>
        <p:txBody>
          <a:bodyPr/>
          <a:lstStyle/>
          <a:p>
            <a:r>
              <a:rPr lang="en-US"/>
              <a:t>Key strategic links: </a:t>
            </a:r>
            <a:br>
              <a:rPr lang="en-US"/>
            </a:br>
            <a:r>
              <a:rPr lang="en-US"/>
              <a:t>Why are Reasonable Adjustments important?</a:t>
            </a:r>
            <a:br>
              <a:rPr lang="en-US"/>
            </a:br>
            <a:endParaRPr lang="en-GB"/>
          </a:p>
        </p:txBody>
      </p:sp>
      <p:sp>
        <p:nvSpPr>
          <p:cNvPr id="3" name="Content Placeholder 2">
            <a:extLst>
              <a:ext uri="{FF2B5EF4-FFF2-40B4-BE49-F238E27FC236}">
                <a16:creationId xmlns:a16="http://schemas.microsoft.com/office/drawing/2014/main" id="{3E3C1ABE-7E41-4B94-1FCA-E0F5C5ADBBA5}"/>
              </a:ext>
            </a:extLst>
          </p:cNvPr>
          <p:cNvSpPr>
            <a:spLocks noGrp="1"/>
          </p:cNvSpPr>
          <p:nvPr>
            <p:ph idx="1"/>
          </p:nvPr>
        </p:nvSpPr>
        <p:spPr>
          <a:xfrm>
            <a:off x="295022" y="1226182"/>
            <a:ext cx="11336911" cy="4905537"/>
          </a:xfrm>
        </p:spPr>
        <p:txBody>
          <a:bodyPr/>
          <a:lstStyle/>
          <a:p>
            <a:pPr marL="285750" indent="-285750">
              <a:lnSpc>
                <a:spcPct val="100000"/>
              </a:lnSpc>
              <a:spcBef>
                <a:spcPts val="0"/>
              </a:spcBef>
              <a:buFont typeface="Wingdings" panose="05000000000000000000" pitchFamily="2" charset="2"/>
              <a:buChar char="§"/>
            </a:pPr>
            <a:r>
              <a:rPr lang="en-US" sz="1600" b="1"/>
              <a:t>Long Term Plan Commitment:</a:t>
            </a:r>
            <a:r>
              <a:rPr lang="en-US" sz="1600"/>
              <a:t> By 2023/24 a "digital flag" in the patient record will ensure staff know a patient has a learning disability or autism and what their reasonable adjustment needs are to support their experience of health or social care. </a:t>
            </a:r>
            <a:r>
              <a:rPr lang="en-US" sz="1600">
                <a:hlinkClick r:id="rId3"/>
              </a:rPr>
              <a:t>https://www.england.nhs.uk/publication/the-nhs-long-term-plan/</a:t>
            </a:r>
            <a:endParaRPr lang="en-US" sz="1600"/>
          </a:p>
          <a:p>
            <a:pPr>
              <a:lnSpc>
                <a:spcPct val="100000"/>
              </a:lnSpc>
              <a:spcBef>
                <a:spcPts val="0"/>
              </a:spcBef>
            </a:pPr>
            <a:endParaRPr lang="en-US" sz="800"/>
          </a:p>
          <a:p>
            <a:pPr marL="285750" indent="-285750">
              <a:lnSpc>
                <a:spcPct val="100000"/>
              </a:lnSpc>
              <a:spcBef>
                <a:spcPts val="0"/>
              </a:spcBef>
              <a:buFont typeface="Wingdings" panose="05000000000000000000" pitchFamily="2" charset="2"/>
              <a:buChar char="§"/>
            </a:pPr>
            <a:r>
              <a:rPr lang="en-US" sz="1600" b="1"/>
              <a:t>Equality Act 2010</a:t>
            </a:r>
            <a:r>
              <a:rPr lang="en-US" sz="1600"/>
              <a:t> – the right to reasonable adjustments. </a:t>
            </a:r>
            <a:r>
              <a:rPr lang="en-US" sz="1600">
                <a:hlinkClick r:id="rId4"/>
              </a:rPr>
              <a:t>https://www.gov.uk/guidance/equality-act-2010-guidance</a:t>
            </a:r>
            <a:endParaRPr lang="en-US" sz="1600"/>
          </a:p>
          <a:p>
            <a:pPr>
              <a:lnSpc>
                <a:spcPct val="100000"/>
              </a:lnSpc>
              <a:spcBef>
                <a:spcPts val="0"/>
              </a:spcBef>
            </a:pPr>
            <a:endParaRPr lang="en-US" sz="1600"/>
          </a:p>
          <a:p>
            <a:pPr marL="285750" indent="-285750">
              <a:lnSpc>
                <a:spcPct val="100000"/>
              </a:lnSpc>
              <a:spcBef>
                <a:spcPts val="0"/>
              </a:spcBef>
              <a:buFont typeface="Wingdings" panose="05000000000000000000" pitchFamily="2" charset="2"/>
              <a:buChar char="§"/>
            </a:pPr>
            <a:r>
              <a:rPr lang="en-US" sz="1600" b="1"/>
              <a:t>NHS Standard Contract, SC13 Equity of Access</a:t>
            </a:r>
            <a:r>
              <a:rPr lang="en-US" sz="1600"/>
              <a:t>, Equality and Non-Discrimination Section that: NHS constitution. </a:t>
            </a:r>
            <a:r>
              <a:rPr lang="en-US" sz="1600">
                <a:hlinkClick r:id="rId5"/>
              </a:rPr>
              <a:t>https://www.england.nhs.uk/nhs-standard-contract/</a:t>
            </a:r>
            <a:endParaRPr lang="en-US" sz="1600"/>
          </a:p>
          <a:p>
            <a:pPr>
              <a:lnSpc>
                <a:spcPct val="100000"/>
              </a:lnSpc>
              <a:spcBef>
                <a:spcPts val="0"/>
              </a:spcBef>
            </a:pPr>
            <a:endParaRPr lang="en-US" sz="1600"/>
          </a:p>
          <a:p>
            <a:pPr marL="285750" indent="-285750">
              <a:lnSpc>
                <a:spcPct val="100000"/>
              </a:lnSpc>
              <a:spcBef>
                <a:spcPts val="0"/>
              </a:spcBef>
              <a:buFont typeface="Wingdings" panose="05000000000000000000" pitchFamily="2" charset="2"/>
              <a:buChar char="§"/>
            </a:pPr>
            <a:r>
              <a:rPr lang="en-US" sz="1600" b="1"/>
              <a:t>The Care Quality Commission</a:t>
            </a:r>
            <a:r>
              <a:rPr lang="en-US" sz="1600"/>
              <a:t> have published a number of information packages - </a:t>
            </a:r>
            <a:r>
              <a:rPr lang="en-US" sz="1600">
                <a:hlinkClick r:id="rId6"/>
              </a:rPr>
              <a:t>GP myth buster 67: Reasonable adjustments for disabled people - Care Quality Commission</a:t>
            </a:r>
            <a:endParaRPr lang="en-US" sz="1600"/>
          </a:p>
          <a:p>
            <a:pPr>
              <a:lnSpc>
                <a:spcPct val="100000"/>
              </a:lnSpc>
              <a:spcBef>
                <a:spcPts val="0"/>
              </a:spcBef>
            </a:pPr>
            <a:endParaRPr lang="en-US" sz="1600"/>
          </a:p>
          <a:p>
            <a:pPr marL="285750" indent="-285750">
              <a:lnSpc>
                <a:spcPct val="100000"/>
              </a:lnSpc>
              <a:spcBef>
                <a:spcPts val="0"/>
              </a:spcBef>
              <a:buFont typeface="Wingdings" panose="05000000000000000000" pitchFamily="2" charset="2"/>
              <a:buChar char="§"/>
            </a:pPr>
            <a:r>
              <a:rPr lang="en-US" sz="1600" b="1"/>
              <a:t>The Accessible Information Standard</a:t>
            </a:r>
            <a:r>
              <a:rPr lang="en-US" sz="1600"/>
              <a:t> (AIS) is linked to Reasonable Adjustments and both teams are working closely together. </a:t>
            </a:r>
            <a:r>
              <a:rPr lang="en-US" sz="1600">
                <a:hlinkClick r:id="rId7"/>
              </a:rPr>
              <a:t>NHS England Presentation Template</a:t>
            </a:r>
            <a:endParaRPr lang="en-US" sz="1600"/>
          </a:p>
          <a:p>
            <a:pPr>
              <a:lnSpc>
                <a:spcPct val="100000"/>
              </a:lnSpc>
              <a:spcBef>
                <a:spcPts val="0"/>
              </a:spcBef>
            </a:pPr>
            <a:endParaRPr lang="en-US" sz="1600"/>
          </a:p>
          <a:p>
            <a:pPr marL="285750" indent="-285750">
              <a:lnSpc>
                <a:spcPct val="100000"/>
              </a:lnSpc>
              <a:spcBef>
                <a:spcPts val="0"/>
              </a:spcBef>
              <a:buFont typeface="Wingdings" panose="05000000000000000000" pitchFamily="2" charset="2"/>
              <a:buChar char="§"/>
            </a:pPr>
            <a:r>
              <a:rPr lang="en-US" sz="1600" b="1"/>
              <a:t>NICE </a:t>
            </a:r>
            <a:r>
              <a:rPr lang="en-US" sz="1600"/>
              <a:t>guidelines on care and support of people with learning disabilities states that service providers must make these reasonable adjustments. </a:t>
            </a:r>
            <a:r>
              <a:rPr lang="en-US" sz="1600">
                <a:hlinkClick r:id="rId8"/>
              </a:rPr>
              <a:t>NICE impact people with a learning disability</a:t>
            </a:r>
            <a:endParaRPr lang="en-US" sz="1600"/>
          </a:p>
          <a:p>
            <a:pPr marL="285750" indent="-285750">
              <a:lnSpc>
                <a:spcPct val="100000"/>
              </a:lnSpc>
              <a:spcBef>
                <a:spcPts val="0"/>
              </a:spcBef>
              <a:buFont typeface="Wingdings" panose="05000000000000000000" pitchFamily="2" charset="2"/>
              <a:buChar char="§"/>
            </a:pPr>
            <a:endParaRPr lang="en-US" sz="1600"/>
          </a:p>
          <a:p>
            <a:pPr marL="285750" indent="-285750">
              <a:lnSpc>
                <a:spcPct val="100000"/>
              </a:lnSpc>
              <a:spcBef>
                <a:spcPts val="0"/>
              </a:spcBef>
              <a:buFont typeface="Wingdings" panose="05000000000000000000" pitchFamily="2" charset="2"/>
              <a:buChar char="§"/>
            </a:pPr>
            <a:r>
              <a:rPr lang="en-US" sz="1600" b="1"/>
              <a:t>The RADF future platforms site</a:t>
            </a:r>
            <a:r>
              <a:rPr lang="en-US" sz="1600"/>
              <a:t> outlines the governance of the National RADF project, resources to assist implementation, contact details of regional leads, FAQ and a forum for active discussion </a:t>
            </a:r>
            <a:r>
              <a:rPr lang="en-US" sz="1600" u="sng">
                <a:hlinkClick r:id="rId9"/>
              </a:rPr>
              <a:t>https://future.nhs.uk/NationalReasonableAdjustmentFlag</a:t>
            </a:r>
            <a:endParaRPr lang="en-US" sz="1600"/>
          </a:p>
          <a:p>
            <a:endParaRPr lang="en-GB"/>
          </a:p>
        </p:txBody>
      </p:sp>
      <p:sp>
        <p:nvSpPr>
          <p:cNvPr id="4" name="Slide Number Placeholder 3">
            <a:extLst>
              <a:ext uri="{FF2B5EF4-FFF2-40B4-BE49-F238E27FC236}">
                <a16:creationId xmlns:a16="http://schemas.microsoft.com/office/drawing/2014/main" id="{C9F336CB-BFBC-5A8A-7069-DF8B31EDCB1C}"/>
              </a:ext>
            </a:extLst>
          </p:cNvPr>
          <p:cNvSpPr>
            <a:spLocks noGrp="1"/>
          </p:cNvSpPr>
          <p:nvPr>
            <p:ph type="sldNum" sz="quarter" idx="15"/>
          </p:nvPr>
        </p:nvSpPr>
        <p:spPr/>
        <p:txBody>
          <a:bodyPr/>
          <a:lstStyle/>
          <a:p>
            <a:pPr>
              <a:defRPr/>
            </a:pPr>
            <a:fld id="{9C23DAE3-29EA-6B48-8B9F-DAC09DE37D5A}" type="slidenum">
              <a:rPr lang="en-US" smtClean="0"/>
              <a:pPr>
                <a:defRPr/>
              </a:pPr>
              <a:t>19</a:t>
            </a:fld>
            <a:endParaRPr lang="en-US"/>
          </a:p>
        </p:txBody>
      </p:sp>
    </p:spTree>
    <p:extLst>
      <p:ext uri="{BB962C8B-B14F-4D97-AF65-F5344CB8AC3E}">
        <p14:creationId xmlns:p14="http://schemas.microsoft.com/office/powerpoint/2010/main" val="2931945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09237-6180-4EB8-BC93-3DF44A4D8395}"/>
              </a:ext>
            </a:extLst>
          </p:cNvPr>
          <p:cNvSpPr>
            <a:spLocks noGrp="1"/>
          </p:cNvSpPr>
          <p:nvPr>
            <p:ph type="title"/>
          </p:nvPr>
        </p:nvSpPr>
        <p:spPr/>
        <p:txBody>
          <a:bodyPr/>
          <a:lstStyle/>
          <a:p>
            <a:r>
              <a:rPr lang="en-GB"/>
              <a:t>What is a Reasonable Adjustment Digital Flag (RADF) ? </a:t>
            </a:r>
          </a:p>
        </p:txBody>
      </p:sp>
      <p:sp>
        <p:nvSpPr>
          <p:cNvPr id="4" name="Slide Number Placeholder 3">
            <a:extLst>
              <a:ext uri="{FF2B5EF4-FFF2-40B4-BE49-F238E27FC236}">
                <a16:creationId xmlns:a16="http://schemas.microsoft.com/office/drawing/2014/main" id="{11DC6414-302D-0FB1-DE76-275FD10182C9}"/>
              </a:ext>
            </a:extLst>
          </p:cNvPr>
          <p:cNvSpPr>
            <a:spLocks noGrp="1"/>
          </p:cNvSpPr>
          <p:nvPr>
            <p:ph type="sldNum" sz="quarter" idx="15"/>
          </p:nvPr>
        </p:nvSpPr>
        <p:spPr/>
        <p:txBody>
          <a:bodyPr/>
          <a:lstStyle/>
          <a:p>
            <a:pPr>
              <a:defRPr/>
            </a:pPr>
            <a:fld id="{9C23DAE3-29EA-6B48-8B9F-DAC09DE37D5A}" type="slidenum">
              <a:rPr lang="en-US" smtClean="0"/>
              <a:pPr>
                <a:defRPr/>
              </a:pPr>
              <a:t>2</a:t>
            </a:fld>
            <a:endParaRPr lang="en-US"/>
          </a:p>
        </p:txBody>
      </p:sp>
      <p:sp>
        <p:nvSpPr>
          <p:cNvPr id="6" name="TextBox 5">
            <a:extLst>
              <a:ext uri="{FF2B5EF4-FFF2-40B4-BE49-F238E27FC236}">
                <a16:creationId xmlns:a16="http://schemas.microsoft.com/office/drawing/2014/main" id="{BAEE0C7A-050A-DC34-E552-E8E70B9B50C1}"/>
              </a:ext>
            </a:extLst>
          </p:cNvPr>
          <p:cNvSpPr txBox="1"/>
          <p:nvPr/>
        </p:nvSpPr>
        <p:spPr>
          <a:xfrm>
            <a:off x="1582927" y="2575815"/>
            <a:ext cx="10197965" cy="923330"/>
          </a:xfrm>
          <a:prstGeom prst="rect">
            <a:avLst/>
          </a:prstGeom>
          <a:solidFill>
            <a:schemeClr val="tx1">
              <a:lumMod val="10000"/>
              <a:lumOff val="90000"/>
            </a:schemeClr>
          </a:solidFill>
        </p:spPr>
        <p:txBody>
          <a:bodyPr wrap="square">
            <a:spAutoFit/>
          </a:bodyPr>
          <a:lstStyle/>
          <a:p>
            <a:pPr lvl="0" algn="ctr"/>
            <a:r>
              <a:rPr lang="en-GB">
                <a:latin typeface="Arial" panose="020B0604020202020204" pitchFamily="34" charset="0"/>
                <a:cs typeface="Arial" panose="020B0604020202020204" pitchFamily="34" charset="0"/>
              </a:rPr>
              <a:t>The RADF is a national digital record which indicates that RAs are required for an individual and optionally includes details of their significant impairments, key adjustments that should be considered and underlying conditions.</a:t>
            </a:r>
          </a:p>
        </p:txBody>
      </p:sp>
      <p:sp>
        <p:nvSpPr>
          <p:cNvPr id="10" name="TextBox 9">
            <a:extLst>
              <a:ext uri="{FF2B5EF4-FFF2-40B4-BE49-F238E27FC236}">
                <a16:creationId xmlns:a16="http://schemas.microsoft.com/office/drawing/2014/main" id="{97230394-A07C-48C6-24E8-6B4D591A4E22}"/>
              </a:ext>
            </a:extLst>
          </p:cNvPr>
          <p:cNvSpPr txBox="1"/>
          <p:nvPr/>
        </p:nvSpPr>
        <p:spPr>
          <a:xfrm>
            <a:off x="2032876" y="5661459"/>
            <a:ext cx="8761089" cy="1200329"/>
          </a:xfrm>
          <a:prstGeom prst="rect">
            <a:avLst/>
          </a:prstGeom>
          <a:solidFill>
            <a:schemeClr val="accent4">
              <a:lumMod val="20000"/>
              <a:lumOff val="80000"/>
            </a:schemeClr>
          </a:solidFill>
        </p:spPr>
        <p:txBody>
          <a:bodyPr wrap="square">
            <a:spAutoFit/>
          </a:bodyPr>
          <a:lstStyle/>
          <a:p>
            <a:pPr lvl="0"/>
            <a:r>
              <a:rPr lang="en-GB">
                <a:latin typeface="+mj-lt"/>
              </a:rPr>
              <a:t>Healthcare professionals and frontline staff (including administrative staff) will need to identify and record RAs on the clinical systems or via the NCRS.  NHSE are working with IT system providers to produce an interface which will automatically feed RADFs to/from the NHS Spine.</a:t>
            </a:r>
          </a:p>
        </p:txBody>
      </p:sp>
      <p:sp>
        <p:nvSpPr>
          <p:cNvPr id="5" name="TextBox 4">
            <a:extLst>
              <a:ext uri="{FF2B5EF4-FFF2-40B4-BE49-F238E27FC236}">
                <a16:creationId xmlns:a16="http://schemas.microsoft.com/office/drawing/2014/main" id="{A6A6F84F-6FCE-EA3B-8A66-B0E816296443}"/>
              </a:ext>
            </a:extLst>
          </p:cNvPr>
          <p:cNvSpPr txBox="1"/>
          <p:nvPr/>
        </p:nvSpPr>
        <p:spPr>
          <a:xfrm>
            <a:off x="1582932" y="1390691"/>
            <a:ext cx="10197964" cy="923330"/>
          </a:xfrm>
          <a:prstGeom prst="rect">
            <a:avLst/>
          </a:prstGeom>
          <a:solidFill>
            <a:schemeClr val="accent4">
              <a:lumMod val="20000"/>
              <a:lumOff val="80000"/>
            </a:schemeClr>
          </a:solidFill>
        </p:spPr>
        <p:txBody>
          <a:bodyPr wrap="square">
            <a:spAutoFit/>
          </a:bodyPr>
          <a:lstStyle/>
          <a:p>
            <a:pPr algn="ctr"/>
            <a:r>
              <a:rPr lang="en-GB" sz="1800">
                <a:latin typeface="Arial" panose="020B0604020202020204" pitchFamily="34" charset="0"/>
                <a:cs typeface="Arial" panose="020B0604020202020204" pitchFamily="34" charset="0"/>
              </a:rPr>
              <a:t>Under the </a:t>
            </a:r>
            <a:r>
              <a:rPr lang="en-GB" sz="1800" b="1">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Equality Act 2010</a:t>
            </a:r>
            <a:r>
              <a:rPr lang="en-GB" sz="1800">
                <a:solidFill>
                  <a:srgbClr val="002060"/>
                </a:solidFill>
                <a:latin typeface="Arial" panose="020B0604020202020204" pitchFamily="34" charset="0"/>
                <a:cs typeface="Arial" panose="020B0604020202020204" pitchFamily="34" charset="0"/>
              </a:rPr>
              <a:t>, </a:t>
            </a:r>
            <a:r>
              <a:rPr lang="en-GB" sz="1800">
                <a:latin typeface="Arial" panose="020B0604020202020204" pitchFamily="34" charset="0"/>
                <a:cs typeface="Arial" panose="020B0604020202020204" pitchFamily="34" charset="0"/>
              </a:rPr>
              <a:t>healthcare organisations have a legal duty to make changes in their approach or provisions, called </a:t>
            </a:r>
            <a:r>
              <a:rPr lang="en-GB" sz="1800" b="1">
                <a:latin typeface="Arial" panose="020B0604020202020204" pitchFamily="34" charset="0"/>
                <a:cs typeface="Arial" panose="020B0604020202020204" pitchFamily="34" charset="0"/>
              </a:rPr>
              <a:t>Reasonable Adjustments</a:t>
            </a:r>
            <a:r>
              <a:rPr lang="en-GB" sz="1800">
                <a:latin typeface="Arial" panose="020B0604020202020204" pitchFamily="34" charset="0"/>
                <a:cs typeface="Arial" panose="020B0604020202020204" pitchFamily="34" charset="0"/>
              </a:rPr>
              <a:t>, to ensure that their services are as accessible to people with disabilities and impairments as they are for everyone else. </a:t>
            </a:r>
          </a:p>
        </p:txBody>
      </p:sp>
      <p:pic>
        <p:nvPicPr>
          <p:cNvPr id="7" name="Graphic 6" descr="Scales of justice with solid fill">
            <a:extLst>
              <a:ext uri="{FF2B5EF4-FFF2-40B4-BE49-F238E27FC236}">
                <a16:creationId xmlns:a16="http://schemas.microsoft.com/office/drawing/2014/main" id="{62B433C4-AB6F-0114-B44F-392A61261CC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3160" y="1226182"/>
            <a:ext cx="957516" cy="957516"/>
          </a:xfrm>
          <a:prstGeom prst="rect">
            <a:avLst/>
          </a:prstGeom>
        </p:spPr>
      </p:pic>
      <p:pic>
        <p:nvPicPr>
          <p:cNvPr id="9" name="Graphic 8" descr="Flag with solid fill">
            <a:extLst>
              <a:ext uri="{FF2B5EF4-FFF2-40B4-BE49-F238E27FC236}">
                <a16:creationId xmlns:a16="http://schemas.microsoft.com/office/drawing/2014/main" id="{2F0231AA-1EFF-ED3E-2FA4-54811DAF3E6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1103" y="2448901"/>
            <a:ext cx="957517" cy="957517"/>
          </a:xfrm>
          <a:prstGeom prst="rect">
            <a:avLst/>
          </a:prstGeom>
        </p:spPr>
      </p:pic>
      <p:sp>
        <p:nvSpPr>
          <p:cNvPr id="18" name="TextBox 17">
            <a:extLst>
              <a:ext uri="{FF2B5EF4-FFF2-40B4-BE49-F238E27FC236}">
                <a16:creationId xmlns:a16="http://schemas.microsoft.com/office/drawing/2014/main" id="{1AFBFA1E-D150-D6C2-B26C-F44118EFE9B8}"/>
              </a:ext>
            </a:extLst>
          </p:cNvPr>
          <p:cNvSpPr txBox="1"/>
          <p:nvPr/>
        </p:nvSpPr>
        <p:spPr>
          <a:xfrm>
            <a:off x="1548066" y="3740789"/>
            <a:ext cx="10267694" cy="861774"/>
          </a:xfrm>
          <a:prstGeom prst="rect">
            <a:avLst/>
          </a:prstGeom>
          <a:solidFill>
            <a:schemeClr val="accent3">
              <a:lumMod val="20000"/>
              <a:lumOff val="80000"/>
            </a:schemeClr>
          </a:solidFill>
        </p:spPr>
        <p:txBody>
          <a:bodyPr wrap="square">
            <a:spAutoFit/>
          </a:bodyPr>
          <a:lstStyle/>
          <a:p>
            <a:pPr algn="ctr"/>
            <a:r>
              <a:rPr lang="en-GB" sz="1800">
                <a:latin typeface="Arial" panose="020B0604020202020204" pitchFamily="34" charset="0"/>
                <a:cs typeface="Arial" panose="020B0604020202020204" pitchFamily="34" charset="0"/>
              </a:rPr>
              <a:t>Criteria is defined within the Equality Act 2010</a:t>
            </a:r>
            <a:endParaRPr lang="en-GB" sz="1800" b="1">
              <a:latin typeface="Arial" panose="020B0604020202020204" pitchFamily="34" charset="0"/>
              <a:cs typeface="Arial" panose="020B0604020202020204" pitchFamily="34" charset="0"/>
            </a:endParaRPr>
          </a:p>
          <a:p>
            <a:pPr algn="ctr"/>
            <a:r>
              <a:rPr lang="en-GB" sz="1600" b="1">
                <a:solidFill>
                  <a:srgbClr val="002060"/>
                </a:solidFill>
                <a:latin typeface="Arial" panose="020B0604020202020204" pitchFamily="34" charset="0"/>
                <a:cs typeface="Arial" panose="020B0604020202020204" pitchFamily="34" charset="0"/>
              </a:rPr>
              <a:t>        </a:t>
            </a:r>
            <a:r>
              <a:rPr lang="en-GB" sz="1600" b="1">
                <a:latin typeface="Arial" panose="020B0604020202020204" pitchFamily="34" charset="0"/>
                <a:cs typeface="Arial" panose="020B0604020202020204" pitchFamily="34" charset="0"/>
              </a:rPr>
              <a:t>“A physical or mental impairment that has a substantial and long-term (greater than 12 months) negative effect to do normal daily activities”</a:t>
            </a:r>
          </a:p>
        </p:txBody>
      </p:sp>
      <p:pic>
        <p:nvPicPr>
          <p:cNvPr id="20" name="Graphic 19" descr="Heart with pulse with solid fill">
            <a:extLst>
              <a:ext uri="{FF2B5EF4-FFF2-40B4-BE49-F238E27FC236}">
                <a16:creationId xmlns:a16="http://schemas.microsoft.com/office/drawing/2014/main" id="{E533620A-5DDF-0560-4AF5-E05B5DEBC83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80768" y="3445705"/>
            <a:ext cx="1218186" cy="1218186"/>
          </a:xfrm>
          <a:prstGeom prst="rect">
            <a:avLst/>
          </a:prstGeom>
        </p:spPr>
      </p:pic>
      <p:sp>
        <p:nvSpPr>
          <p:cNvPr id="21" name="TextBox 20">
            <a:extLst>
              <a:ext uri="{FF2B5EF4-FFF2-40B4-BE49-F238E27FC236}">
                <a16:creationId xmlns:a16="http://schemas.microsoft.com/office/drawing/2014/main" id="{D48D5366-62F7-8118-79CF-2A8FC8B3B38C}"/>
              </a:ext>
            </a:extLst>
          </p:cNvPr>
          <p:cNvSpPr txBox="1"/>
          <p:nvPr/>
        </p:nvSpPr>
        <p:spPr>
          <a:xfrm>
            <a:off x="1582927" y="4833186"/>
            <a:ext cx="10267694" cy="830997"/>
          </a:xfrm>
          <a:prstGeom prst="rect">
            <a:avLst/>
          </a:prstGeom>
          <a:solidFill>
            <a:schemeClr val="accent4">
              <a:lumMod val="40000"/>
              <a:lumOff val="60000"/>
            </a:schemeClr>
          </a:solidFill>
        </p:spPr>
        <p:txBody>
          <a:bodyPr wrap="square">
            <a:spAutoFit/>
          </a:bodyPr>
          <a:lstStyle/>
          <a:p>
            <a:r>
              <a:rPr lang="en-US" sz="1600">
                <a:latin typeface="Arial" panose="020B0604020202020204" pitchFamily="34" charset="0"/>
                <a:cs typeface="Arial" panose="020B0604020202020204" pitchFamily="34" charset="0"/>
              </a:rPr>
              <a:t>The </a:t>
            </a:r>
            <a:r>
              <a:rPr lang="en-US" sz="1600" b="1">
                <a:solidFill>
                  <a:srgbClr val="0A0A0A"/>
                </a:solidFill>
                <a:latin typeface="Arial" panose="020B0604020202020204" pitchFamily="34" charset="0"/>
                <a:cs typeface="Arial" panose="020B0604020202020204" pitchFamily="34" charset="0"/>
              </a:rPr>
              <a:t>RADF </a:t>
            </a:r>
            <a:r>
              <a:rPr lang="en-US" sz="1600">
                <a:solidFill>
                  <a:srgbClr val="0A0A0A"/>
                </a:solidFill>
                <a:latin typeface="Arial" panose="020B0604020202020204" pitchFamily="34" charset="0"/>
                <a:cs typeface="Arial" panose="020B0604020202020204" pitchFamily="34" charset="0"/>
              </a:rPr>
              <a:t>was developed by NHS England </a:t>
            </a:r>
            <a:r>
              <a:rPr lang="en-US" sz="1600">
                <a:latin typeface="Arial" panose="020B0604020202020204" pitchFamily="34" charset="0"/>
                <a:cs typeface="Arial" panose="020B0604020202020204" pitchFamily="34" charset="0"/>
              </a:rPr>
              <a:t>to ensure that health and care providers meet their legal obligations under the </a:t>
            </a:r>
            <a:r>
              <a:rPr lang="en-US" sz="1600" b="1">
                <a:latin typeface="Arial" panose="020B0604020202020204" pitchFamily="34" charset="0"/>
                <a:cs typeface="Arial" panose="020B0604020202020204" pitchFamily="34" charset="0"/>
              </a:rPr>
              <a:t>Equality Act 2010 </a:t>
            </a:r>
            <a:r>
              <a:rPr lang="en-US" sz="1600">
                <a:latin typeface="Arial" panose="020B0604020202020204" pitchFamily="34" charset="0"/>
                <a:cs typeface="Arial" panose="020B0604020202020204" pitchFamily="34" charset="0"/>
              </a:rPr>
              <a:t>and has built the RADF</a:t>
            </a:r>
            <a:r>
              <a:rPr lang="en-GB" sz="1600">
                <a:latin typeface="Arial" panose="020B0604020202020204" pitchFamily="34" charset="0"/>
                <a:cs typeface="Arial" panose="020B0604020202020204" pitchFamily="34" charset="0"/>
              </a:rPr>
              <a:t> into the NHS Spine to enable health and care professionals to record, share and view details of RAs digitally across the NHS, wherever the person is treated.</a:t>
            </a:r>
          </a:p>
        </p:txBody>
      </p:sp>
      <p:pic>
        <p:nvPicPr>
          <p:cNvPr id="23" name="Picture 22">
            <a:extLst>
              <a:ext uri="{FF2B5EF4-FFF2-40B4-BE49-F238E27FC236}">
                <a16:creationId xmlns:a16="http://schemas.microsoft.com/office/drawing/2014/main" id="{AC29A754-A86D-B68A-A28D-2BA63F08F9AA}"/>
              </a:ext>
            </a:extLst>
          </p:cNvPr>
          <p:cNvPicPr>
            <a:picLocks noChangeAspect="1"/>
          </p:cNvPicPr>
          <p:nvPr/>
        </p:nvPicPr>
        <p:blipFill>
          <a:blip r:embed="rId7"/>
          <a:stretch>
            <a:fillRect/>
          </a:stretch>
        </p:blipFill>
        <p:spPr>
          <a:xfrm>
            <a:off x="341376" y="4741352"/>
            <a:ext cx="1096973" cy="922295"/>
          </a:xfrm>
          <a:prstGeom prst="rect">
            <a:avLst/>
          </a:prstGeom>
        </p:spPr>
      </p:pic>
    </p:spTree>
    <p:extLst>
      <p:ext uri="{BB962C8B-B14F-4D97-AF65-F5344CB8AC3E}">
        <p14:creationId xmlns:p14="http://schemas.microsoft.com/office/powerpoint/2010/main" val="2083887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7DD28-291D-7C07-D480-F897064835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8FD648-5E7F-A80C-46FD-789FC6CE95F9}"/>
              </a:ext>
            </a:extLst>
          </p:cNvPr>
          <p:cNvSpPr>
            <a:spLocks noGrp="1"/>
          </p:cNvSpPr>
          <p:nvPr>
            <p:ph type="title"/>
          </p:nvPr>
        </p:nvSpPr>
        <p:spPr/>
        <p:txBody>
          <a:bodyPr/>
          <a:lstStyle/>
          <a:p>
            <a:r>
              <a:rPr lang="en-GB"/>
              <a:t>Links and guidance </a:t>
            </a:r>
          </a:p>
        </p:txBody>
      </p:sp>
      <p:sp>
        <p:nvSpPr>
          <p:cNvPr id="4" name="Slide Number Placeholder 3">
            <a:extLst>
              <a:ext uri="{FF2B5EF4-FFF2-40B4-BE49-F238E27FC236}">
                <a16:creationId xmlns:a16="http://schemas.microsoft.com/office/drawing/2014/main" id="{95A9CC1F-2ED5-641D-6BB4-91C053E02979}"/>
              </a:ext>
            </a:extLst>
          </p:cNvPr>
          <p:cNvSpPr>
            <a:spLocks noGrp="1"/>
          </p:cNvSpPr>
          <p:nvPr>
            <p:ph type="sldNum" sz="quarter" idx="15"/>
          </p:nvPr>
        </p:nvSpPr>
        <p:spPr/>
        <p:txBody>
          <a:bodyPr/>
          <a:lstStyle/>
          <a:p>
            <a:pPr>
              <a:defRPr/>
            </a:pPr>
            <a:fld id="{9C23DAE3-29EA-6B48-8B9F-DAC09DE37D5A}" type="slidenum">
              <a:rPr lang="en-US" smtClean="0"/>
              <a:pPr>
                <a:defRPr/>
              </a:pPr>
              <a:t>20</a:t>
            </a:fld>
            <a:endParaRPr lang="en-US"/>
          </a:p>
        </p:txBody>
      </p:sp>
      <p:sp>
        <p:nvSpPr>
          <p:cNvPr id="6" name="TextBox 5">
            <a:extLst>
              <a:ext uri="{FF2B5EF4-FFF2-40B4-BE49-F238E27FC236}">
                <a16:creationId xmlns:a16="http://schemas.microsoft.com/office/drawing/2014/main" id="{9EAFA3DE-5F6C-CA96-821D-4B25E94C64AE}"/>
              </a:ext>
            </a:extLst>
          </p:cNvPr>
          <p:cNvSpPr txBox="1"/>
          <p:nvPr/>
        </p:nvSpPr>
        <p:spPr>
          <a:xfrm>
            <a:off x="532582" y="1092832"/>
            <a:ext cx="10476731" cy="6155531"/>
          </a:xfrm>
          <a:prstGeom prst="rect">
            <a:avLst/>
          </a:prstGeom>
          <a:noFill/>
        </p:spPr>
        <p:txBody>
          <a:bodyPr wrap="square">
            <a:spAutoFit/>
          </a:bodyPr>
          <a:lstStyle/>
          <a:p>
            <a:endParaRPr lang="en-GB">
              <a:solidFill>
                <a:schemeClr val="accent1">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Information Standards </a:t>
            </a:r>
            <a:r>
              <a:rPr lang="en-GB" sz="1600">
                <a:latin typeface="Arial" panose="020B0604020202020204" pitchFamily="34" charset="0"/>
                <a:cs typeface="Arial" panose="020B0604020202020204" pitchFamily="34" charset="0"/>
              </a:rPr>
              <a:t>(DAPB4019)</a:t>
            </a:r>
          </a:p>
          <a:p>
            <a:pPr marL="285750" indent="-285750">
              <a:buFont typeface="Wingdings" panose="05000000000000000000" pitchFamily="2" charset="2"/>
              <a:buChar char="§"/>
            </a:pPr>
            <a:endParaRPr lang="en-GB" sz="16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Equality Act 2010</a:t>
            </a:r>
            <a:endParaRPr lang="en-GB" sz="1600">
              <a:latin typeface="Arial" panose="020B0604020202020204" pitchFamily="34" charset="0"/>
              <a:cs typeface="Arial" panose="020B0604020202020204" pitchFamily="34" charset="0"/>
            </a:endParaRPr>
          </a:p>
          <a:p>
            <a:pPr marL="0" indent="0">
              <a:buNone/>
            </a:pPr>
            <a:endParaRPr lang="en-GB" sz="16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RADF background information </a:t>
            </a:r>
            <a:endParaRPr lang="en-GB" sz="16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GB" sz="16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RADF Checklist </a:t>
            </a:r>
            <a:endParaRPr lang="en-GB" sz="1600">
              <a:latin typeface="Arial" panose="020B0604020202020204" pitchFamily="34" charset="0"/>
              <a:cs typeface="Arial" panose="020B0604020202020204" pitchFamily="34" charset="0"/>
            </a:endParaRPr>
          </a:p>
          <a:p>
            <a:pPr marL="0" indent="0">
              <a:buNone/>
            </a:pPr>
            <a:endParaRPr lang="en-GB" sz="16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RADF - Best Practice Videos</a:t>
            </a:r>
            <a:endParaRPr lang="en-GB" sz="16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GB" sz="16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E-Learning for health training </a:t>
            </a:r>
            <a:r>
              <a:rPr lang="en-GB" sz="1600">
                <a:latin typeface="Arial" panose="020B0604020202020204" pitchFamily="34" charset="0"/>
                <a:cs typeface="Arial" panose="020B0604020202020204" pitchFamily="34" charset="0"/>
              </a:rPr>
              <a:t>/ </a:t>
            </a:r>
            <a:r>
              <a:rPr lang="en-GB" sz="160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Futures Dashboard RADF training </a:t>
            </a:r>
            <a:endParaRPr lang="en-GB" sz="16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GB" sz="16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Reasonable Adjustment Digital Flag Information standard DAPB4019</a:t>
            </a:r>
            <a:endParaRPr lang="en-GB" sz="16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GB" sz="16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SNOMED Codes </a:t>
            </a:r>
            <a:endParaRPr lang="en-GB" sz="16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GB" sz="16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SEL NET Resource and template documents </a:t>
            </a:r>
            <a:endParaRPr lang="en-GB" sz="16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GB" sz="16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a:latin typeface="+mj-lt"/>
                <a:hlinkClick r:id="rId12">
                  <a:extLst>
                    <a:ext uri="{A12FA001-AC4F-418D-AE19-62706E023703}">
                      <ahyp:hlinkClr xmlns:ahyp="http://schemas.microsoft.com/office/drawing/2018/hyperlinkcolor" val="tx"/>
                    </a:ext>
                  </a:extLst>
                </a:hlinkClick>
              </a:rPr>
              <a:t>Reasonable Adjustment Flag case study (based on pilot version of the flag) - NHS England Digital</a:t>
            </a:r>
            <a:endParaRPr lang="en-GB" sz="1600">
              <a:latin typeface="+mj-lt"/>
            </a:endParaRPr>
          </a:p>
          <a:p>
            <a:pPr marL="285750" indent="-285750">
              <a:buFont typeface="Wingdings" panose="05000000000000000000" pitchFamily="2" charset="2"/>
              <a:buChar char="§"/>
            </a:pPr>
            <a:endParaRPr lang="en-GB" sz="1600">
              <a:latin typeface="+mj-lt"/>
              <a:cs typeface="Arial" panose="020B0604020202020204" pitchFamily="34" charset="0"/>
            </a:endParaRPr>
          </a:p>
          <a:p>
            <a:pPr marL="285750" indent="-285750">
              <a:buFont typeface="Wingdings" panose="05000000000000000000" pitchFamily="2" charset="2"/>
              <a:buChar char="§"/>
            </a:pPr>
            <a:endParaRPr lang="en-GB">
              <a:solidFill>
                <a:srgbClr val="FF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GB">
              <a:solidFill>
                <a:srgbClr val="FF0000"/>
              </a:solidFill>
              <a:latin typeface="Arial" panose="020B0604020202020204" pitchFamily="34" charset="0"/>
              <a:cs typeface="Arial" panose="020B0604020202020204" pitchFamily="34" charset="0"/>
            </a:endParaRPr>
          </a:p>
          <a:p>
            <a:pPr marL="0" indent="0">
              <a:buNone/>
            </a:pPr>
            <a:r>
              <a:rPr lang="en-GB" sz="1800">
                <a:solidFill>
                  <a:srgbClr val="005EB8"/>
                </a:solidFill>
                <a:latin typeface="Arial" panose="020B0604020202020204" pitchFamily="34" charset="0"/>
                <a:cs typeface="Arial" panose="020B0604020202020204" pitchFamily="34" charset="0"/>
              </a:rPr>
              <a:t> </a:t>
            </a:r>
          </a:p>
        </p:txBody>
      </p:sp>
      <p:pic>
        <p:nvPicPr>
          <p:cNvPr id="5" name="Graphic 4" descr="Information with solid fill">
            <a:extLst>
              <a:ext uri="{FF2B5EF4-FFF2-40B4-BE49-F238E27FC236}">
                <a16:creationId xmlns:a16="http://schemas.microsoft.com/office/drawing/2014/main" id="{09D3F741-90A7-0B85-490A-BF7568434F61}"/>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8465270" y="1765745"/>
            <a:ext cx="3033746" cy="3033746"/>
          </a:xfrm>
          <a:prstGeom prst="rect">
            <a:avLst/>
          </a:prstGeom>
        </p:spPr>
      </p:pic>
    </p:spTree>
    <p:extLst>
      <p:ext uri="{BB962C8B-B14F-4D97-AF65-F5344CB8AC3E}">
        <p14:creationId xmlns:p14="http://schemas.microsoft.com/office/powerpoint/2010/main" val="1055732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1C653-DB5A-311D-4022-E5DC80B35FDC}"/>
              </a:ext>
            </a:extLst>
          </p:cNvPr>
          <p:cNvSpPr>
            <a:spLocks noGrp="1"/>
          </p:cNvSpPr>
          <p:nvPr>
            <p:ph type="title"/>
          </p:nvPr>
        </p:nvSpPr>
        <p:spPr>
          <a:xfrm>
            <a:off x="2503444" y="385762"/>
            <a:ext cx="6957391" cy="662782"/>
          </a:xfrm>
        </p:spPr>
        <p:txBody>
          <a:bodyPr/>
          <a:lstStyle/>
          <a:p>
            <a:r>
              <a:rPr lang="en-GB"/>
              <a:t>NHS Information standards </a:t>
            </a:r>
          </a:p>
        </p:txBody>
      </p:sp>
      <p:sp>
        <p:nvSpPr>
          <p:cNvPr id="4" name="Slide Number Placeholder 3">
            <a:extLst>
              <a:ext uri="{FF2B5EF4-FFF2-40B4-BE49-F238E27FC236}">
                <a16:creationId xmlns:a16="http://schemas.microsoft.com/office/drawing/2014/main" id="{465D4DEC-7FC1-3C86-DDA0-922AD0515300}"/>
              </a:ext>
            </a:extLst>
          </p:cNvPr>
          <p:cNvSpPr>
            <a:spLocks noGrp="1"/>
          </p:cNvSpPr>
          <p:nvPr>
            <p:ph type="sldNum" sz="quarter" idx="15"/>
          </p:nvPr>
        </p:nvSpPr>
        <p:spPr/>
        <p:txBody>
          <a:bodyPr/>
          <a:lstStyle/>
          <a:p>
            <a:pPr>
              <a:defRPr/>
            </a:pPr>
            <a:fld id="{9C23DAE3-29EA-6B48-8B9F-DAC09DE37D5A}" type="slidenum">
              <a:rPr lang="en-US" smtClean="0"/>
              <a:pPr>
                <a:defRPr/>
              </a:pPr>
              <a:t>3</a:t>
            </a:fld>
            <a:endParaRPr lang="en-US"/>
          </a:p>
        </p:txBody>
      </p:sp>
      <p:sp>
        <p:nvSpPr>
          <p:cNvPr id="16" name="TextBox 15">
            <a:extLst>
              <a:ext uri="{FF2B5EF4-FFF2-40B4-BE49-F238E27FC236}">
                <a16:creationId xmlns:a16="http://schemas.microsoft.com/office/drawing/2014/main" id="{23353BD9-6040-97B0-3521-5854D4354AD7}"/>
              </a:ext>
            </a:extLst>
          </p:cNvPr>
          <p:cNvSpPr txBox="1"/>
          <p:nvPr/>
        </p:nvSpPr>
        <p:spPr>
          <a:xfrm>
            <a:off x="489908" y="1078709"/>
            <a:ext cx="10781473" cy="1600438"/>
          </a:xfrm>
          <a:prstGeom prst="rect">
            <a:avLst/>
          </a:prstGeom>
          <a:noFill/>
        </p:spPr>
        <p:txBody>
          <a:bodyPr wrap="square">
            <a:spAutoFit/>
          </a:bodyPr>
          <a:lstStyle/>
          <a:p>
            <a:r>
              <a:rPr lang="en-US" sz="1600">
                <a:latin typeface="Arial" panose="020B0604020202020204" pitchFamily="34" charset="0"/>
                <a:cs typeface="Arial" panose="020B0604020202020204" pitchFamily="34" charset="0"/>
              </a:rPr>
              <a:t>The original information standard for the </a:t>
            </a:r>
            <a:r>
              <a:rPr lang="en-US" sz="1600" b="1" i="0">
                <a:solidFill>
                  <a:srgbClr val="0A0A0A"/>
                </a:solidFill>
                <a:effectLst/>
                <a:latin typeface="Arial" panose="020B0604020202020204" pitchFamily="34" charset="0"/>
                <a:cs typeface="Arial" panose="020B0604020202020204" pitchFamily="34" charset="0"/>
              </a:rPr>
              <a:t>Reasonable Adjustment Digital Flag</a:t>
            </a:r>
            <a:r>
              <a:rPr lang="en-US" sz="1600" b="0" i="0">
                <a:solidFill>
                  <a:srgbClr val="0A0A0A"/>
                </a:solidFill>
                <a:effectLst/>
                <a:latin typeface="Arial" panose="020B0604020202020204" pitchFamily="34" charset="0"/>
                <a:cs typeface="Arial" panose="020B0604020202020204" pitchFamily="34" charset="0"/>
              </a:rPr>
              <a:t> (DAPB4019) was first published by NHS England in </a:t>
            </a:r>
            <a:r>
              <a:rPr lang="en-US" sz="1600" b="1">
                <a:effectLst/>
                <a:latin typeface="Arial" panose="020B0604020202020204" pitchFamily="34" charset="0"/>
                <a:cs typeface="Arial" panose="020B0604020202020204" pitchFamily="34" charset="0"/>
              </a:rPr>
              <a:t>September 2023.</a:t>
            </a:r>
          </a:p>
          <a:p>
            <a:endParaRPr lang="en-US" sz="1600" b="1">
              <a:latin typeface="Arial" panose="020B0604020202020204" pitchFamily="34" charset="0"/>
              <a:cs typeface="Arial" panose="020B0604020202020204" pitchFamily="34" charset="0"/>
            </a:endParaRPr>
          </a:p>
          <a:p>
            <a:r>
              <a:rPr lang="en-US" sz="1600" b="1">
                <a:latin typeface="Arial" panose="020B0604020202020204" pitchFamily="34" charset="0"/>
                <a:cs typeface="Arial" panose="020B0604020202020204" pitchFamily="34" charset="0"/>
              </a:rPr>
              <a:t>Update: </a:t>
            </a:r>
            <a:r>
              <a:rPr lang="en-US" sz="1600">
                <a:latin typeface="Arial" panose="020B0604020202020204" pitchFamily="34" charset="0"/>
                <a:cs typeface="Arial" panose="020B0604020202020204" pitchFamily="34" charset="0"/>
              </a:rPr>
              <a:t>A new version of this </a:t>
            </a:r>
            <a:r>
              <a:rPr lang="en-US" sz="1600">
                <a:latin typeface="Arial" panose="020B0604020202020204" pitchFamily="34" charset="0"/>
                <a:cs typeface="Arial" panose="020B0604020202020204" pitchFamily="34" charset="0"/>
                <a:hlinkClick r:id="rId3"/>
              </a:rPr>
              <a:t>information standard </a:t>
            </a:r>
            <a:r>
              <a:rPr lang="en-US" sz="1600">
                <a:latin typeface="Arial" panose="020B0604020202020204" pitchFamily="34" charset="0"/>
                <a:cs typeface="Arial" panose="020B0604020202020204" pitchFamily="34" charset="0"/>
              </a:rPr>
              <a:t>was published in December 2025, which replaced the 2023 version.</a:t>
            </a:r>
          </a:p>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9666D3F-173A-F9AB-5547-23F97878488D}"/>
              </a:ext>
            </a:extLst>
          </p:cNvPr>
          <p:cNvSpPr txBox="1"/>
          <p:nvPr/>
        </p:nvSpPr>
        <p:spPr>
          <a:xfrm>
            <a:off x="304931" y="2331535"/>
            <a:ext cx="7879652" cy="3293209"/>
          </a:xfrm>
          <a:prstGeom prst="rect">
            <a:avLst/>
          </a:prstGeom>
          <a:noFill/>
        </p:spPr>
        <p:txBody>
          <a:bodyPr wrap="square">
            <a:spAutoFit/>
          </a:bodyPr>
          <a:lstStyle/>
          <a:p>
            <a:r>
              <a:rPr lang="en-US" sz="1600" b="1">
                <a:solidFill>
                  <a:srgbClr val="0070C0"/>
                </a:solidFill>
                <a:latin typeface="Arial" panose="020B0604020202020204" pitchFamily="34" charset="0"/>
                <a:cs typeface="Arial" panose="020B0604020202020204" pitchFamily="34" charset="0"/>
              </a:rPr>
              <a:t>Overview of changes</a:t>
            </a:r>
            <a:r>
              <a:rPr lang="en-US" sz="1600" b="1">
                <a:latin typeface="Arial" panose="020B0604020202020204" pitchFamily="34" charset="0"/>
                <a:cs typeface="Arial" panose="020B0604020202020204" pitchFamily="34" charset="0"/>
              </a:rPr>
              <a:t>:</a:t>
            </a:r>
          </a:p>
          <a:p>
            <a:endParaRPr lang="en-US" sz="1600" b="1">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a:latin typeface="Arial" panose="020B0604020202020204" pitchFamily="34" charset="0"/>
                <a:cs typeface="Arial" panose="020B0604020202020204" pitchFamily="34" charset="0"/>
              </a:rPr>
              <a:t>Change to lawful basis for data sharing - </a:t>
            </a:r>
            <a:r>
              <a:rPr lang="en-US" sz="1600">
                <a:latin typeface="Arial" panose="020B0604020202020204" pitchFamily="34" charset="0"/>
                <a:cs typeface="Arial" panose="020B0604020202020204" pitchFamily="34" charset="0"/>
              </a:rPr>
              <a:t>The lawful basis for data sharing on the Reasonable Adjustments Digital Flag (RADF) has been changed from that of explicit consent to that of implied consent. </a:t>
            </a:r>
          </a:p>
          <a:p>
            <a:pPr marL="285750" indent="-285750">
              <a:buFont typeface="Wingdings" panose="05000000000000000000" pitchFamily="2" charset="2"/>
              <a:buChar char="Ø"/>
            </a:pPr>
            <a:endParaRPr lang="en-US" sz="1600" b="1">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a:latin typeface="Arial" panose="020B0604020202020204" pitchFamily="34" charset="0"/>
                <a:cs typeface="Arial" panose="020B0604020202020204" pitchFamily="34" charset="0"/>
              </a:rPr>
              <a:t>Change to terminology - </a:t>
            </a:r>
            <a:r>
              <a:rPr lang="en-US" sz="1600">
                <a:latin typeface="+mj-lt"/>
              </a:rPr>
              <a:t>The terminology for recording and sharing patient adjustment needs has shifted from the </a:t>
            </a:r>
            <a:r>
              <a:rPr lang="en-US" sz="1600" b="1">
                <a:latin typeface="+mj-lt"/>
              </a:rPr>
              <a:t>Reasonable Adjustment Flag</a:t>
            </a:r>
            <a:r>
              <a:rPr lang="en-US" sz="1600">
                <a:latin typeface="+mj-lt"/>
              </a:rPr>
              <a:t> to the more comprehensive </a:t>
            </a:r>
            <a:r>
              <a:rPr lang="en-US" sz="1600" b="1">
                <a:latin typeface="+mj-lt"/>
              </a:rPr>
              <a:t>Reasonable Adjustment Digital Flag (RADF)"</a:t>
            </a:r>
            <a:r>
              <a:rPr lang="en-US" sz="1600">
                <a:latin typeface="+mj-lt"/>
              </a:rPr>
              <a:t>. </a:t>
            </a:r>
            <a:r>
              <a:rPr lang="en-US" sz="1600">
                <a:latin typeface="+mn-lt"/>
              </a:rPr>
              <a:t>The flag is now central to the </a:t>
            </a:r>
            <a:r>
              <a:rPr lang="en-US" sz="1600">
                <a:latin typeface="+mn-lt"/>
                <a:hlinkClick r:id="rId4"/>
              </a:rPr>
              <a:t>National Care Records Service (NCRS)</a:t>
            </a:r>
            <a:r>
              <a:rPr lang="en-US" sz="1600">
                <a:latin typeface="+mn-lt"/>
              </a:rPr>
              <a:t>, which replaces the term "</a:t>
            </a:r>
            <a:r>
              <a:rPr lang="en-US" sz="1600">
                <a:latin typeface="+mn-lt"/>
                <a:hlinkClick r:id="rId5"/>
              </a:rPr>
              <a:t>NHS Spine</a:t>
            </a:r>
            <a:r>
              <a:rPr lang="en-US" sz="1600">
                <a:latin typeface="+mn-lt"/>
              </a:rPr>
              <a:t>" for viewing this information, allowing health professionals to view and share patient needs across the NHS. </a:t>
            </a:r>
            <a:endParaRPr lang="en-US" sz="1600">
              <a:latin typeface="+mn-lt"/>
              <a:cs typeface="Arial" panose="020B0604020202020204" pitchFamily="34" charset="0"/>
            </a:endParaRPr>
          </a:p>
          <a:p>
            <a:pPr marL="285750" indent="-285750">
              <a:buFont typeface="Wingdings" panose="05000000000000000000" pitchFamily="2" charset="2"/>
              <a:buChar char="Ø"/>
            </a:pPr>
            <a:endParaRPr lang="en-US" sz="16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0DF5136-BC3C-3A7F-4047-D4569AE40673}"/>
              </a:ext>
            </a:extLst>
          </p:cNvPr>
          <p:cNvSpPr txBox="1"/>
          <p:nvPr/>
        </p:nvSpPr>
        <p:spPr>
          <a:xfrm>
            <a:off x="8438013" y="2331535"/>
            <a:ext cx="3264079" cy="3231654"/>
          </a:xfrm>
          <a:prstGeom prst="rect">
            <a:avLst/>
          </a:prstGeom>
          <a:solidFill>
            <a:schemeClr val="accent5">
              <a:lumMod val="20000"/>
              <a:lumOff val="80000"/>
            </a:schemeClr>
          </a:solidFill>
          <a:ln>
            <a:solidFill>
              <a:schemeClr val="tx1"/>
            </a:solidFill>
          </a:ln>
        </p:spPr>
        <p:txBody>
          <a:bodyPr wrap="square" rtlCol="0">
            <a:spAutoFit/>
          </a:bodyPr>
          <a:lstStyle/>
          <a:p>
            <a:r>
              <a:rPr lang="en-US" sz="1200" b="1"/>
              <a:t>Personal data </a:t>
            </a:r>
            <a:r>
              <a:rPr lang="en-US" sz="1200"/>
              <a:t>- Article 6 of the UK GDPR (General Data Protection Regulation) sets out the lawful bases for processing personal data. For individual care, the accepted lawful basis for information shared for the purposes of direct care is described in condition 6(1)(e) "…for the performance of a task carried out in the public interest or in the exercise of official authority…" </a:t>
            </a:r>
          </a:p>
          <a:p>
            <a:endParaRPr lang="en-US" sz="1200"/>
          </a:p>
          <a:p>
            <a:r>
              <a:rPr lang="en-US" sz="1200" b="1"/>
              <a:t>Special categories - </a:t>
            </a:r>
            <a:r>
              <a:rPr lang="en-US" sz="1200"/>
              <a:t>Article 9 of the UK GDPR. For information shared between professional bodies providing individual care, condition 9(2)(h) applies and can be relied upon for the purposes of data sharing for direct patient care "…medical diagnosis, the provision of health or social care or treatment or the management of health or social care systems…" </a:t>
            </a:r>
          </a:p>
        </p:txBody>
      </p:sp>
      <p:sp>
        <p:nvSpPr>
          <p:cNvPr id="23" name="TextBox 22">
            <a:extLst>
              <a:ext uri="{FF2B5EF4-FFF2-40B4-BE49-F238E27FC236}">
                <a16:creationId xmlns:a16="http://schemas.microsoft.com/office/drawing/2014/main" id="{7EA13AE1-7E07-DFC9-8E35-CB77F27F9CA4}"/>
              </a:ext>
            </a:extLst>
          </p:cNvPr>
          <p:cNvSpPr txBox="1"/>
          <p:nvPr/>
        </p:nvSpPr>
        <p:spPr>
          <a:xfrm>
            <a:off x="304931" y="5705581"/>
            <a:ext cx="11311681" cy="584775"/>
          </a:xfrm>
          <a:prstGeom prst="rect">
            <a:avLst/>
          </a:prstGeom>
          <a:noFill/>
        </p:spPr>
        <p:txBody>
          <a:bodyPr wrap="square">
            <a:spAutoFit/>
          </a:bodyPr>
          <a:lstStyle/>
          <a:p>
            <a:r>
              <a:rPr lang="en-US" sz="1600" b="1">
                <a:latin typeface="Arial" panose="020B0604020202020204" pitchFamily="34" charset="0"/>
                <a:cs typeface="Arial" panose="020B0604020202020204" pitchFamily="34" charset="0"/>
              </a:rPr>
              <a:t>Opt-out - </a:t>
            </a:r>
            <a:r>
              <a:rPr lang="en-US" sz="1600">
                <a:latin typeface="Arial" panose="020B0604020202020204" pitchFamily="34" charset="0"/>
                <a:cs typeface="Arial" panose="020B0604020202020204" pitchFamily="34" charset="0"/>
              </a:rPr>
              <a:t>As required by this lawful basis, a person may choose to object to this information being shared outside of the organisation. </a:t>
            </a:r>
            <a:endParaRPr lang="en-GB"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5628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4E24-C2F7-B966-400D-36130D4D93D7}"/>
              </a:ext>
            </a:extLst>
          </p:cNvPr>
          <p:cNvSpPr>
            <a:spLocks noGrp="1"/>
          </p:cNvSpPr>
          <p:nvPr>
            <p:ph type="title"/>
          </p:nvPr>
        </p:nvSpPr>
        <p:spPr>
          <a:xfrm>
            <a:off x="2484783" y="370895"/>
            <a:ext cx="6957391" cy="662782"/>
          </a:xfrm>
        </p:spPr>
        <p:txBody>
          <a:bodyPr/>
          <a:lstStyle/>
          <a:p>
            <a:r>
              <a:rPr lang="en-GB"/>
              <a:t>Key objectives of the Reasonable Adjustment Digital Flag (RADF)</a:t>
            </a:r>
          </a:p>
        </p:txBody>
      </p:sp>
      <p:sp>
        <p:nvSpPr>
          <p:cNvPr id="4" name="Slide Number Placeholder 3">
            <a:extLst>
              <a:ext uri="{FF2B5EF4-FFF2-40B4-BE49-F238E27FC236}">
                <a16:creationId xmlns:a16="http://schemas.microsoft.com/office/drawing/2014/main" id="{B405BF38-D03A-552B-291C-B96EF20EB310}"/>
              </a:ext>
            </a:extLst>
          </p:cNvPr>
          <p:cNvSpPr>
            <a:spLocks noGrp="1"/>
          </p:cNvSpPr>
          <p:nvPr>
            <p:ph type="sldNum" sz="quarter" idx="15"/>
          </p:nvPr>
        </p:nvSpPr>
        <p:spPr/>
        <p:txBody>
          <a:bodyPr/>
          <a:lstStyle/>
          <a:p>
            <a:pPr>
              <a:defRPr/>
            </a:pPr>
            <a:fld id="{9C23DAE3-29EA-6B48-8B9F-DAC09DE37D5A}" type="slidenum">
              <a:rPr lang="en-US" smtClean="0"/>
              <a:pPr>
                <a:defRPr/>
              </a:pPr>
              <a:t>4</a:t>
            </a:fld>
            <a:endParaRPr lang="en-US"/>
          </a:p>
        </p:txBody>
      </p:sp>
      <p:sp>
        <p:nvSpPr>
          <p:cNvPr id="6" name="TextBox 5">
            <a:extLst>
              <a:ext uri="{FF2B5EF4-FFF2-40B4-BE49-F238E27FC236}">
                <a16:creationId xmlns:a16="http://schemas.microsoft.com/office/drawing/2014/main" id="{3E49677E-3E68-7D38-1024-48FD9EDF455B}"/>
              </a:ext>
            </a:extLst>
          </p:cNvPr>
          <p:cNvSpPr txBox="1"/>
          <p:nvPr/>
        </p:nvSpPr>
        <p:spPr>
          <a:xfrm>
            <a:off x="376514" y="2214638"/>
            <a:ext cx="8880199" cy="3970318"/>
          </a:xfrm>
          <a:prstGeom prst="rect">
            <a:avLst/>
          </a:prstGeom>
          <a:solidFill>
            <a:schemeClr val="accent4">
              <a:lumMod val="20000"/>
              <a:lumOff val="80000"/>
            </a:schemeClr>
          </a:solidFill>
        </p:spPr>
        <p:txBody>
          <a:bodyPr wrap="square">
            <a:spAutoFit/>
          </a:bodyPr>
          <a:lstStyle/>
          <a:p>
            <a:pPr marL="285750" indent="-285750" algn="l">
              <a:spcAft>
                <a:spcPts val="0"/>
              </a:spcAft>
              <a:buFont typeface="Wingdings" panose="05000000000000000000" pitchFamily="2" charset="2"/>
              <a:buChar char="q"/>
            </a:pPr>
            <a:r>
              <a:rPr lang="en-US" b="1" i="0">
                <a:solidFill>
                  <a:srgbClr val="0A0A0A"/>
                </a:solidFill>
                <a:effectLst/>
                <a:latin typeface="Arial" panose="020B0604020202020204" pitchFamily="34" charset="0"/>
                <a:cs typeface="Arial" panose="020B0604020202020204" pitchFamily="34" charset="0"/>
              </a:rPr>
              <a:t>Improve Access:</a:t>
            </a:r>
            <a:r>
              <a:rPr lang="en-US" b="0" i="0">
                <a:solidFill>
                  <a:srgbClr val="0A0A0A"/>
                </a:solidFill>
                <a:effectLst/>
                <a:latin typeface="Arial" panose="020B0604020202020204" pitchFamily="34" charset="0"/>
                <a:cs typeface="Arial" panose="020B0604020202020204" pitchFamily="34" charset="0"/>
              </a:rPr>
              <a:t> Ensure disabled patients can access, use, and navigate services as easily as everyone else.</a:t>
            </a:r>
          </a:p>
          <a:p>
            <a:pPr algn="l">
              <a:spcAft>
                <a:spcPts val="0"/>
              </a:spcAft>
            </a:pPr>
            <a:endParaRPr lang="en-US" b="0" i="0">
              <a:solidFill>
                <a:srgbClr val="0A0A0A"/>
              </a:solidFill>
              <a:effectLst/>
              <a:latin typeface="Arial" panose="020B0604020202020204" pitchFamily="34" charset="0"/>
              <a:cs typeface="Arial" panose="020B0604020202020204" pitchFamily="34" charset="0"/>
            </a:endParaRPr>
          </a:p>
          <a:p>
            <a:pPr marL="285750" indent="-285750" algn="l">
              <a:spcAft>
                <a:spcPts val="0"/>
              </a:spcAft>
              <a:buFont typeface="Wingdings" panose="05000000000000000000" pitchFamily="2" charset="2"/>
              <a:buChar char="q"/>
            </a:pPr>
            <a:r>
              <a:rPr lang="en-US" b="1" i="0">
                <a:solidFill>
                  <a:srgbClr val="0A0A0A"/>
                </a:solidFill>
                <a:effectLst/>
                <a:latin typeface="Arial" panose="020B0604020202020204" pitchFamily="34" charset="0"/>
                <a:cs typeface="Arial" panose="020B0604020202020204" pitchFamily="34" charset="0"/>
              </a:rPr>
              <a:t>Identify Needs:</a:t>
            </a:r>
            <a:r>
              <a:rPr lang="en-US" b="0" i="0">
                <a:solidFill>
                  <a:srgbClr val="0A0A0A"/>
                </a:solidFill>
                <a:effectLst/>
                <a:latin typeface="Arial" panose="020B0604020202020204" pitchFamily="34" charset="0"/>
                <a:cs typeface="Arial" panose="020B0604020202020204" pitchFamily="34" charset="0"/>
              </a:rPr>
              <a:t> Clearly highlight to healthcare professionals what specific,, personalised adjustments a patient requires.</a:t>
            </a:r>
          </a:p>
          <a:p>
            <a:pPr algn="l">
              <a:spcAft>
                <a:spcPts val="0"/>
              </a:spcAft>
            </a:pPr>
            <a:endParaRPr lang="en-US" b="0" i="0">
              <a:solidFill>
                <a:srgbClr val="0A0A0A"/>
              </a:solidFill>
              <a:effectLst/>
              <a:latin typeface="Arial" panose="020B0604020202020204" pitchFamily="34" charset="0"/>
              <a:cs typeface="Arial" panose="020B0604020202020204" pitchFamily="34" charset="0"/>
            </a:endParaRPr>
          </a:p>
          <a:p>
            <a:pPr marL="285750" indent="-285750" algn="l">
              <a:spcAft>
                <a:spcPts val="0"/>
              </a:spcAft>
              <a:buFont typeface="Wingdings" panose="05000000000000000000" pitchFamily="2" charset="2"/>
              <a:buChar char="q"/>
            </a:pPr>
            <a:r>
              <a:rPr lang="en-US" b="1" i="0">
                <a:solidFill>
                  <a:srgbClr val="0A0A0A"/>
                </a:solidFill>
                <a:effectLst/>
                <a:latin typeface="Arial" panose="020B0604020202020204" pitchFamily="34" charset="0"/>
                <a:cs typeface="Arial" panose="020B0604020202020204" pitchFamily="34" charset="0"/>
              </a:rPr>
              <a:t>Share Information Efficiently:</a:t>
            </a:r>
            <a:r>
              <a:rPr lang="en-US" b="0" i="0">
                <a:solidFill>
                  <a:srgbClr val="0A0A0A"/>
                </a:solidFill>
                <a:effectLst/>
                <a:latin typeface="Arial" panose="020B0604020202020204" pitchFamily="34" charset="0"/>
                <a:cs typeface="Arial" panose="020B0604020202020204" pitchFamily="34" charset="0"/>
              </a:rPr>
              <a:t> Allow the flag to be shared across various health and care settings (e.g., GP to hospital).</a:t>
            </a:r>
          </a:p>
          <a:p>
            <a:pPr algn="l">
              <a:spcAft>
                <a:spcPts val="0"/>
              </a:spcAft>
            </a:pPr>
            <a:endParaRPr lang="en-US" b="0" i="0">
              <a:solidFill>
                <a:srgbClr val="0A0A0A"/>
              </a:solidFill>
              <a:effectLst/>
              <a:latin typeface="Arial" panose="020B0604020202020204" pitchFamily="34" charset="0"/>
              <a:cs typeface="Arial" panose="020B0604020202020204" pitchFamily="34" charset="0"/>
            </a:endParaRPr>
          </a:p>
          <a:p>
            <a:pPr marL="285750" indent="-285750" algn="l">
              <a:spcAft>
                <a:spcPts val="0"/>
              </a:spcAft>
              <a:buFont typeface="Wingdings" panose="05000000000000000000" pitchFamily="2" charset="2"/>
              <a:buChar char="q"/>
            </a:pPr>
            <a:r>
              <a:rPr lang="en-US" b="1" i="0">
                <a:solidFill>
                  <a:srgbClr val="0A0A0A"/>
                </a:solidFill>
                <a:effectLst/>
                <a:latin typeface="Arial" panose="020B0604020202020204" pitchFamily="34" charset="0"/>
                <a:cs typeface="Arial" panose="020B0604020202020204" pitchFamily="34" charset="0"/>
              </a:rPr>
              <a:t>Support Legal Compliance:</a:t>
            </a:r>
            <a:r>
              <a:rPr lang="en-US" b="0" i="0">
                <a:solidFill>
                  <a:srgbClr val="0A0A0A"/>
                </a:solidFill>
                <a:effectLst/>
                <a:latin typeface="Arial" panose="020B0604020202020204" pitchFamily="34" charset="0"/>
                <a:cs typeface="Arial" panose="020B0604020202020204" pitchFamily="34" charset="0"/>
              </a:rPr>
              <a:t> Assist organisations in meeting their duty under the Equality Act 2010 to make reasonable adjustments.</a:t>
            </a:r>
          </a:p>
          <a:p>
            <a:pPr algn="l">
              <a:spcAft>
                <a:spcPts val="0"/>
              </a:spcAft>
            </a:pPr>
            <a:endParaRPr lang="en-US" b="0" i="0">
              <a:solidFill>
                <a:srgbClr val="0A0A0A"/>
              </a:solidFill>
              <a:effectLst/>
              <a:latin typeface="Arial" panose="020B0604020202020204" pitchFamily="34" charset="0"/>
              <a:cs typeface="Arial" panose="020B0604020202020204" pitchFamily="34" charset="0"/>
            </a:endParaRPr>
          </a:p>
          <a:p>
            <a:pPr marL="285750" indent="-285750" algn="l">
              <a:spcAft>
                <a:spcPts val="0"/>
              </a:spcAft>
              <a:buFont typeface="Wingdings" panose="05000000000000000000" pitchFamily="2" charset="2"/>
              <a:buChar char="q"/>
            </a:pPr>
            <a:r>
              <a:rPr lang="en-US" b="1" i="0">
                <a:solidFill>
                  <a:srgbClr val="0A0A0A"/>
                </a:solidFill>
                <a:effectLst/>
                <a:latin typeface="Arial" panose="020B0604020202020204" pitchFamily="34" charset="0"/>
                <a:cs typeface="Arial" panose="020B0604020202020204" pitchFamily="34" charset="0"/>
              </a:rPr>
              <a:t>Reduce Health Inequalities:</a:t>
            </a:r>
            <a:r>
              <a:rPr lang="en-US" b="0" i="0">
                <a:solidFill>
                  <a:srgbClr val="0A0A0A"/>
                </a:solidFill>
                <a:effectLst/>
                <a:latin typeface="Arial" panose="020B0604020202020204" pitchFamily="34" charset="0"/>
                <a:cs typeface="Arial" panose="020B0604020202020204" pitchFamily="34" charset="0"/>
              </a:rPr>
              <a:t> Ensure consistent, proactive care to prevent poor health outcomes for disabled patients.</a:t>
            </a:r>
          </a:p>
        </p:txBody>
      </p:sp>
      <p:sp>
        <p:nvSpPr>
          <p:cNvPr id="5" name="TextBox 4">
            <a:extLst>
              <a:ext uri="{FF2B5EF4-FFF2-40B4-BE49-F238E27FC236}">
                <a16:creationId xmlns:a16="http://schemas.microsoft.com/office/drawing/2014/main" id="{2ED145F4-E8CC-E1D5-A107-3861B0BD4313}"/>
              </a:ext>
            </a:extLst>
          </p:cNvPr>
          <p:cNvSpPr txBox="1"/>
          <p:nvPr/>
        </p:nvSpPr>
        <p:spPr>
          <a:xfrm>
            <a:off x="355590" y="1176345"/>
            <a:ext cx="11215776" cy="923330"/>
          </a:xfrm>
          <a:prstGeom prst="rect">
            <a:avLst/>
          </a:prstGeom>
          <a:noFill/>
        </p:spPr>
        <p:txBody>
          <a:bodyPr wrap="square">
            <a:spAutoFit/>
          </a:bodyPr>
          <a:lstStyle/>
          <a:p>
            <a:r>
              <a:rPr lang="en-GB" sz="1800" b="1">
                <a:latin typeface="Arial" panose="020B0604020202020204" pitchFamily="34" charset="0"/>
                <a:cs typeface="Arial" panose="020B0604020202020204" pitchFamily="34" charset="0"/>
              </a:rPr>
              <a:t>The national roll-out of reasonable adjustment digital flags will help millions of disabled people to access publicly-funded health and care services more easily, improving the patient's journey and improve efficiencies. </a:t>
            </a:r>
          </a:p>
        </p:txBody>
      </p:sp>
      <p:pic>
        <p:nvPicPr>
          <p:cNvPr id="3" name="Picture 2">
            <a:extLst>
              <a:ext uri="{FF2B5EF4-FFF2-40B4-BE49-F238E27FC236}">
                <a16:creationId xmlns:a16="http://schemas.microsoft.com/office/drawing/2014/main" id="{4C7E0FA0-18A9-AE8C-A4AA-9142EC0F8C9A}"/>
              </a:ext>
            </a:extLst>
          </p:cNvPr>
          <p:cNvPicPr>
            <a:picLocks noChangeAspect="1"/>
          </p:cNvPicPr>
          <p:nvPr/>
        </p:nvPicPr>
        <p:blipFill>
          <a:blip r:embed="rId3"/>
          <a:stretch>
            <a:fillRect/>
          </a:stretch>
        </p:blipFill>
        <p:spPr>
          <a:xfrm rot="441949">
            <a:off x="9296025" y="2419076"/>
            <a:ext cx="2170898" cy="2859805"/>
          </a:xfrm>
          <a:prstGeom prst="rect">
            <a:avLst/>
          </a:prstGeom>
        </p:spPr>
      </p:pic>
    </p:spTree>
    <p:extLst>
      <p:ext uri="{BB962C8B-B14F-4D97-AF65-F5344CB8AC3E}">
        <p14:creationId xmlns:p14="http://schemas.microsoft.com/office/powerpoint/2010/main" val="3719691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ACC85A-5035-7263-DC94-2AF73B18B571}"/>
              </a:ext>
            </a:extLst>
          </p:cNvPr>
          <p:cNvSpPr>
            <a:spLocks noGrp="1"/>
          </p:cNvSpPr>
          <p:nvPr>
            <p:ph type="sldNum" sz="quarter" idx="15"/>
          </p:nvPr>
        </p:nvSpPr>
        <p:spPr/>
        <p:txBody>
          <a:bodyPr/>
          <a:lstStyle/>
          <a:p>
            <a:pPr>
              <a:defRPr/>
            </a:pPr>
            <a:fld id="{9C23DAE3-29EA-6B48-8B9F-DAC09DE37D5A}" type="slidenum">
              <a:rPr lang="en-US" smtClean="0"/>
              <a:pPr>
                <a:defRPr/>
              </a:pPr>
              <a:t>5</a:t>
            </a:fld>
            <a:endParaRPr lang="en-US"/>
          </a:p>
        </p:txBody>
      </p:sp>
      <p:pic>
        <p:nvPicPr>
          <p:cNvPr id="6" name="Picture 5">
            <a:extLst>
              <a:ext uri="{FF2B5EF4-FFF2-40B4-BE49-F238E27FC236}">
                <a16:creationId xmlns:a16="http://schemas.microsoft.com/office/drawing/2014/main" id="{554E3C20-EBEE-05AF-D3D7-A052BCDDCDC0}"/>
              </a:ext>
            </a:extLst>
          </p:cNvPr>
          <p:cNvPicPr>
            <a:picLocks noChangeAspect="1"/>
          </p:cNvPicPr>
          <p:nvPr/>
        </p:nvPicPr>
        <p:blipFill>
          <a:blip r:embed="rId3"/>
          <a:stretch>
            <a:fillRect/>
          </a:stretch>
        </p:blipFill>
        <p:spPr>
          <a:xfrm>
            <a:off x="434517" y="1703961"/>
            <a:ext cx="1562318" cy="1695687"/>
          </a:xfrm>
          <a:prstGeom prst="rect">
            <a:avLst/>
          </a:prstGeom>
          <a:ln>
            <a:solidFill>
              <a:srgbClr val="0070C0"/>
            </a:solidFill>
          </a:ln>
        </p:spPr>
      </p:pic>
      <p:pic>
        <p:nvPicPr>
          <p:cNvPr id="8" name="Picture 7">
            <a:extLst>
              <a:ext uri="{FF2B5EF4-FFF2-40B4-BE49-F238E27FC236}">
                <a16:creationId xmlns:a16="http://schemas.microsoft.com/office/drawing/2014/main" id="{02C47061-7A25-D40F-5E50-102D38D960D0}"/>
              </a:ext>
            </a:extLst>
          </p:cNvPr>
          <p:cNvPicPr>
            <a:picLocks noChangeAspect="1"/>
          </p:cNvPicPr>
          <p:nvPr/>
        </p:nvPicPr>
        <p:blipFill>
          <a:blip r:embed="rId4"/>
          <a:stretch>
            <a:fillRect/>
          </a:stretch>
        </p:blipFill>
        <p:spPr>
          <a:xfrm>
            <a:off x="2352500" y="810550"/>
            <a:ext cx="1537540" cy="1695687"/>
          </a:xfrm>
          <a:prstGeom prst="rect">
            <a:avLst/>
          </a:prstGeom>
          <a:ln>
            <a:solidFill>
              <a:srgbClr val="0070C0"/>
            </a:solidFill>
          </a:ln>
        </p:spPr>
      </p:pic>
      <p:pic>
        <p:nvPicPr>
          <p:cNvPr id="10" name="Picture 9">
            <a:extLst>
              <a:ext uri="{FF2B5EF4-FFF2-40B4-BE49-F238E27FC236}">
                <a16:creationId xmlns:a16="http://schemas.microsoft.com/office/drawing/2014/main" id="{9EEA7CE1-C93E-0ED4-EB15-54EBE7C0B786}"/>
              </a:ext>
            </a:extLst>
          </p:cNvPr>
          <p:cNvPicPr>
            <a:picLocks noChangeAspect="1"/>
          </p:cNvPicPr>
          <p:nvPr/>
        </p:nvPicPr>
        <p:blipFill>
          <a:blip r:embed="rId5"/>
          <a:stretch>
            <a:fillRect/>
          </a:stretch>
        </p:blipFill>
        <p:spPr>
          <a:xfrm>
            <a:off x="4346098" y="480411"/>
            <a:ext cx="1617646" cy="1695687"/>
          </a:xfrm>
          <a:prstGeom prst="rect">
            <a:avLst/>
          </a:prstGeom>
          <a:ln>
            <a:solidFill>
              <a:srgbClr val="0070C0"/>
            </a:solidFill>
          </a:ln>
        </p:spPr>
      </p:pic>
      <p:pic>
        <p:nvPicPr>
          <p:cNvPr id="12" name="Picture 11">
            <a:extLst>
              <a:ext uri="{FF2B5EF4-FFF2-40B4-BE49-F238E27FC236}">
                <a16:creationId xmlns:a16="http://schemas.microsoft.com/office/drawing/2014/main" id="{0A76C8D5-A4FA-6CE6-5FF6-2D2260E0ABE5}"/>
              </a:ext>
            </a:extLst>
          </p:cNvPr>
          <p:cNvPicPr>
            <a:picLocks noChangeAspect="1"/>
          </p:cNvPicPr>
          <p:nvPr/>
        </p:nvPicPr>
        <p:blipFill>
          <a:blip r:embed="rId6"/>
          <a:stretch>
            <a:fillRect/>
          </a:stretch>
        </p:blipFill>
        <p:spPr>
          <a:xfrm>
            <a:off x="6601051" y="4324465"/>
            <a:ext cx="1537540" cy="1857062"/>
          </a:xfrm>
          <a:prstGeom prst="rect">
            <a:avLst/>
          </a:prstGeom>
          <a:ln>
            <a:solidFill>
              <a:srgbClr val="0070C0"/>
            </a:solidFill>
          </a:ln>
        </p:spPr>
      </p:pic>
      <p:pic>
        <p:nvPicPr>
          <p:cNvPr id="14" name="Picture 13">
            <a:extLst>
              <a:ext uri="{FF2B5EF4-FFF2-40B4-BE49-F238E27FC236}">
                <a16:creationId xmlns:a16="http://schemas.microsoft.com/office/drawing/2014/main" id="{801DAB46-29C1-13CD-D775-3492F571CBD5}"/>
              </a:ext>
            </a:extLst>
          </p:cNvPr>
          <p:cNvPicPr>
            <a:picLocks noChangeAspect="1"/>
          </p:cNvPicPr>
          <p:nvPr/>
        </p:nvPicPr>
        <p:blipFill>
          <a:blip r:embed="rId7"/>
          <a:srcRect t="1" b="1443"/>
          <a:stretch>
            <a:fillRect/>
          </a:stretch>
        </p:blipFill>
        <p:spPr>
          <a:xfrm>
            <a:off x="8543942" y="986312"/>
            <a:ext cx="1617646" cy="1708107"/>
          </a:xfrm>
          <a:prstGeom prst="rect">
            <a:avLst/>
          </a:prstGeom>
          <a:ln>
            <a:solidFill>
              <a:srgbClr val="0070C0"/>
            </a:solidFill>
          </a:ln>
        </p:spPr>
      </p:pic>
      <p:pic>
        <p:nvPicPr>
          <p:cNvPr id="16" name="Picture 15">
            <a:extLst>
              <a:ext uri="{FF2B5EF4-FFF2-40B4-BE49-F238E27FC236}">
                <a16:creationId xmlns:a16="http://schemas.microsoft.com/office/drawing/2014/main" id="{D44E4C32-181E-D044-C188-9D6A188CF6EE}"/>
              </a:ext>
            </a:extLst>
          </p:cNvPr>
          <p:cNvPicPr>
            <a:picLocks noChangeAspect="1"/>
          </p:cNvPicPr>
          <p:nvPr/>
        </p:nvPicPr>
        <p:blipFill>
          <a:blip r:embed="rId8"/>
          <a:stretch>
            <a:fillRect/>
          </a:stretch>
        </p:blipFill>
        <p:spPr>
          <a:xfrm>
            <a:off x="10437376" y="2058589"/>
            <a:ext cx="1571013" cy="1708107"/>
          </a:xfrm>
          <a:prstGeom prst="rect">
            <a:avLst/>
          </a:prstGeom>
          <a:ln>
            <a:solidFill>
              <a:srgbClr val="0070C0"/>
            </a:solidFill>
          </a:ln>
        </p:spPr>
      </p:pic>
      <p:pic>
        <p:nvPicPr>
          <p:cNvPr id="18" name="Picture 17">
            <a:extLst>
              <a:ext uri="{FF2B5EF4-FFF2-40B4-BE49-F238E27FC236}">
                <a16:creationId xmlns:a16="http://schemas.microsoft.com/office/drawing/2014/main" id="{DB3564E7-C31A-19D2-D00A-0406ED81151E}"/>
              </a:ext>
            </a:extLst>
          </p:cNvPr>
          <p:cNvPicPr>
            <a:picLocks noChangeAspect="1"/>
          </p:cNvPicPr>
          <p:nvPr/>
        </p:nvPicPr>
        <p:blipFill>
          <a:blip r:embed="rId9"/>
          <a:stretch>
            <a:fillRect/>
          </a:stretch>
        </p:blipFill>
        <p:spPr>
          <a:xfrm>
            <a:off x="454600" y="3587626"/>
            <a:ext cx="1562318" cy="1857062"/>
          </a:xfrm>
          <a:prstGeom prst="rect">
            <a:avLst/>
          </a:prstGeom>
          <a:ln>
            <a:solidFill>
              <a:srgbClr val="0070C0"/>
            </a:solidFill>
          </a:ln>
        </p:spPr>
      </p:pic>
      <p:pic>
        <p:nvPicPr>
          <p:cNvPr id="20" name="Picture 19">
            <a:extLst>
              <a:ext uri="{FF2B5EF4-FFF2-40B4-BE49-F238E27FC236}">
                <a16:creationId xmlns:a16="http://schemas.microsoft.com/office/drawing/2014/main" id="{8FC35612-F321-CEF5-B5AD-0F4C1042A2D9}"/>
              </a:ext>
            </a:extLst>
          </p:cNvPr>
          <p:cNvPicPr>
            <a:picLocks noChangeAspect="1"/>
          </p:cNvPicPr>
          <p:nvPr/>
        </p:nvPicPr>
        <p:blipFill>
          <a:blip r:embed="rId10"/>
          <a:srcRect l="6736"/>
          <a:stretch>
            <a:fillRect/>
          </a:stretch>
        </p:blipFill>
        <p:spPr>
          <a:xfrm>
            <a:off x="2374851" y="4112549"/>
            <a:ext cx="1537539" cy="1885881"/>
          </a:xfrm>
          <a:prstGeom prst="rect">
            <a:avLst/>
          </a:prstGeom>
          <a:ln>
            <a:solidFill>
              <a:srgbClr val="0070C0"/>
            </a:solidFill>
          </a:ln>
        </p:spPr>
      </p:pic>
      <p:grpSp>
        <p:nvGrpSpPr>
          <p:cNvPr id="25" name="Group 24">
            <a:extLst>
              <a:ext uri="{FF2B5EF4-FFF2-40B4-BE49-F238E27FC236}">
                <a16:creationId xmlns:a16="http://schemas.microsoft.com/office/drawing/2014/main" id="{428E4A89-6752-8FA2-ABAB-98A9DCFF47DC}"/>
              </a:ext>
            </a:extLst>
          </p:cNvPr>
          <p:cNvGrpSpPr/>
          <p:nvPr/>
        </p:nvGrpSpPr>
        <p:grpSpPr>
          <a:xfrm>
            <a:off x="4436008" y="4326778"/>
            <a:ext cx="1587096" cy="1857062"/>
            <a:chOff x="4229406" y="3429000"/>
            <a:chExt cx="1486107" cy="1619476"/>
          </a:xfrm>
        </p:grpSpPr>
        <p:pic>
          <p:nvPicPr>
            <p:cNvPr id="22" name="Picture 21">
              <a:extLst>
                <a:ext uri="{FF2B5EF4-FFF2-40B4-BE49-F238E27FC236}">
                  <a16:creationId xmlns:a16="http://schemas.microsoft.com/office/drawing/2014/main" id="{58549617-B250-8A70-96C3-D089B38A2352}"/>
                </a:ext>
              </a:extLst>
            </p:cNvPr>
            <p:cNvPicPr>
              <a:picLocks noChangeAspect="1"/>
            </p:cNvPicPr>
            <p:nvPr/>
          </p:nvPicPr>
          <p:blipFill>
            <a:blip r:embed="rId11"/>
            <a:stretch>
              <a:fillRect/>
            </a:stretch>
          </p:blipFill>
          <p:spPr>
            <a:xfrm>
              <a:off x="4229406" y="3429000"/>
              <a:ext cx="1486107" cy="1619476"/>
            </a:xfrm>
            <a:prstGeom prst="rect">
              <a:avLst/>
            </a:prstGeom>
            <a:ln>
              <a:solidFill>
                <a:srgbClr val="0070C0"/>
              </a:solidFill>
            </a:ln>
          </p:spPr>
        </p:pic>
        <p:pic>
          <p:nvPicPr>
            <p:cNvPr id="24" name="Picture 23">
              <a:extLst>
                <a:ext uri="{FF2B5EF4-FFF2-40B4-BE49-F238E27FC236}">
                  <a16:creationId xmlns:a16="http://schemas.microsoft.com/office/drawing/2014/main" id="{0E79438B-796C-F8F1-91D1-4E78BEB0D884}"/>
                </a:ext>
              </a:extLst>
            </p:cNvPr>
            <p:cNvPicPr>
              <a:picLocks noChangeAspect="1"/>
            </p:cNvPicPr>
            <p:nvPr/>
          </p:nvPicPr>
          <p:blipFill>
            <a:blip r:embed="rId12"/>
            <a:stretch>
              <a:fillRect/>
            </a:stretch>
          </p:blipFill>
          <p:spPr>
            <a:xfrm>
              <a:off x="5210005" y="4846406"/>
              <a:ext cx="238158" cy="200053"/>
            </a:xfrm>
            <a:prstGeom prst="rect">
              <a:avLst/>
            </a:prstGeom>
            <a:ln>
              <a:noFill/>
            </a:ln>
          </p:spPr>
        </p:pic>
      </p:grpSp>
      <p:grpSp>
        <p:nvGrpSpPr>
          <p:cNvPr id="30" name="Group 29">
            <a:extLst>
              <a:ext uri="{FF2B5EF4-FFF2-40B4-BE49-F238E27FC236}">
                <a16:creationId xmlns:a16="http://schemas.microsoft.com/office/drawing/2014/main" id="{0CEFC052-4C27-E57E-5B50-345F50DB122E}"/>
              </a:ext>
            </a:extLst>
          </p:cNvPr>
          <p:cNvGrpSpPr/>
          <p:nvPr/>
        </p:nvGrpSpPr>
        <p:grpSpPr>
          <a:xfrm>
            <a:off x="6470238" y="480411"/>
            <a:ext cx="1617646" cy="1708107"/>
            <a:chOff x="6120779" y="3429000"/>
            <a:chExt cx="1537540" cy="1617459"/>
          </a:xfrm>
        </p:grpSpPr>
        <p:pic>
          <p:nvPicPr>
            <p:cNvPr id="27" name="Picture 26">
              <a:extLst>
                <a:ext uri="{FF2B5EF4-FFF2-40B4-BE49-F238E27FC236}">
                  <a16:creationId xmlns:a16="http://schemas.microsoft.com/office/drawing/2014/main" id="{E3819EB5-09DC-412B-CE93-DB11F5D5FD99}"/>
                </a:ext>
              </a:extLst>
            </p:cNvPr>
            <p:cNvPicPr>
              <a:picLocks noChangeAspect="1"/>
            </p:cNvPicPr>
            <p:nvPr/>
          </p:nvPicPr>
          <p:blipFill>
            <a:blip r:embed="rId13"/>
            <a:stretch>
              <a:fillRect/>
            </a:stretch>
          </p:blipFill>
          <p:spPr>
            <a:xfrm>
              <a:off x="6120779" y="3429000"/>
              <a:ext cx="1537540" cy="1617459"/>
            </a:xfrm>
            <a:prstGeom prst="rect">
              <a:avLst/>
            </a:prstGeom>
            <a:ln>
              <a:solidFill>
                <a:srgbClr val="0070C0"/>
              </a:solidFill>
            </a:ln>
          </p:spPr>
        </p:pic>
        <p:pic>
          <p:nvPicPr>
            <p:cNvPr id="29" name="Picture 28">
              <a:extLst>
                <a:ext uri="{FF2B5EF4-FFF2-40B4-BE49-F238E27FC236}">
                  <a16:creationId xmlns:a16="http://schemas.microsoft.com/office/drawing/2014/main" id="{9B8B65E5-0BDF-57AA-7EE1-780254AABCF1}"/>
                </a:ext>
              </a:extLst>
            </p:cNvPr>
            <p:cNvPicPr>
              <a:picLocks noChangeAspect="1"/>
            </p:cNvPicPr>
            <p:nvPr/>
          </p:nvPicPr>
          <p:blipFill>
            <a:blip r:embed="rId14"/>
            <a:stretch>
              <a:fillRect/>
            </a:stretch>
          </p:blipFill>
          <p:spPr>
            <a:xfrm>
              <a:off x="7439212" y="3429000"/>
              <a:ext cx="219106" cy="190527"/>
            </a:xfrm>
            <a:prstGeom prst="rect">
              <a:avLst/>
            </a:prstGeom>
            <a:ln>
              <a:noFill/>
            </a:ln>
          </p:spPr>
        </p:pic>
      </p:grpSp>
      <p:grpSp>
        <p:nvGrpSpPr>
          <p:cNvPr id="39" name="Group 38">
            <a:extLst>
              <a:ext uri="{FF2B5EF4-FFF2-40B4-BE49-F238E27FC236}">
                <a16:creationId xmlns:a16="http://schemas.microsoft.com/office/drawing/2014/main" id="{0382B4A6-A5ED-4565-B05E-7F68BA597754}"/>
              </a:ext>
            </a:extLst>
          </p:cNvPr>
          <p:cNvGrpSpPr/>
          <p:nvPr/>
        </p:nvGrpSpPr>
        <p:grpSpPr>
          <a:xfrm>
            <a:off x="8708084" y="4029035"/>
            <a:ext cx="1655700" cy="1842653"/>
            <a:chOff x="8180223" y="3836615"/>
            <a:chExt cx="1540598" cy="1857062"/>
          </a:xfrm>
        </p:grpSpPr>
        <p:pic>
          <p:nvPicPr>
            <p:cNvPr id="32" name="Picture 31">
              <a:extLst>
                <a:ext uri="{FF2B5EF4-FFF2-40B4-BE49-F238E27FC236}">
                  <a16:creationId xmlns:a16="http://schemas.microsoft.com/office/drawing/2014/main" id="{C41B6148-117E-4AA9-FAD5-BC26702A3F89}"/>
                </a:ext>
              </a:extLst>
            </p:cNvPr>
            <p:cNvPicPr>
              <a:picLocks noChangeAspect="1"/>
            </p:cNvPicPr>
            <p:nvPr/>
          </p:nvPicPr>
          <p:blipFill>
            <a:blip r:embed="rId15"/>
            <a:stretch>
              <a:fillRect/>
            </a:stretch>
          </p:blipFill>
          <p:spPr>
            <a:xfrm>
              <a:off x="8183280" y="3836615"/>
              <a:ext cx="1537541" cy="1209844"/>
            </a:xfrm>
            <a:prstGeom prst="rect">
              <a:avLst/>
            </a:prstGeom>
            <a:ln>
              <a:solidFill>
                <a:srgbClr val="0070C0"/>
              </a:solidFill>
            </a:ln>
          </p:spPr>
        </p:pic>
        <p:pic>
          <p:nvPicPr>
            <p:cNvPr id="34" name="Picture 33">
              <a:extLst>
                <a:ext uri="{FF2B5EF4-FFF2-40B4-BE49-F238E27FC236}">
                  <a16:creationId xmlns:a16="http://schemas.microsoft.com/office/drawing/2014/main" id="{F67DAA27-C417-87F3-9C08-D6518688F1C2}"/>
                </a:ext>
              </a:extLst>
            </p:cNvPr>
            <p:cNvPicPr>
              <a:picLocks noChangeAspect="1"/>
            </p:cNvPicPr>
            <p:nvPr/>
          </p:nvPicPr>
          <p:blipFill>
            <a:blip r:embed="rId16"/>
            <a:srcRect t="9645"/>
            <a:stretch>
              <a:fillRect/>
            </a:stretch>
          </p:blipFill>
          <p:spPr>
            <a:xfrm>
              <a:off x="8180223" y="5030895"/>
              <a:ext cx="1537541" cy="662782"/>
            </a:xfrm>
            <a:prstGeom prst="rect">
              <a:avLst/>
            </a:prstGeom>
            <a:ln>
              <a:solidFill>
                <a:srgbClr val="0070C0"/>
              </a:solidFill>
            </a:ln>
          </p:spPr>
        </p:pic>
        <p:pic>
          <p:nvPicPr>
            <p:cNvPr id="36" name="Picture 35">
              <a:extLst>
                <a:ext uri="{FF2B5EF4-FFF2-40B4-BE49-F238E27FC236}">
                  <a16:creationId xmlns:a16="http://schemas.microsoft.com/office/drawing/2014/main" id="{951B6D28-927D-D84B-C171-67AD3804ABFD}"/>
                </a:ext>
              </a:extLst>
            </p:cNvPr>
            <p:cNvPicPr>
              <a:picLocks noChangeAspect="1"/>
            </p:cNvPicPr>
            <p:nvPr/>
          </p:nvPicPr>
          <p:blipFill>
            <a:blip r:embed="rId17"/>
            <a:stretch>
              <a:fillRect/>
            </a:stretch>
          </p:blipFill>
          <p:spPr>
            <a:xfrm>
              <a:off x="8700136" y="3963340"/>
              <a:ext cx="503828" cy="548777"/>
            </a:xfrm>
            <a:prstGeom prst="rect">
              <a:avLst/>
            </a:prstGeom>
            <a:ln>
              <a:noFill/>
            </a:ln>
          </p:spPr>
        </p:pic>
        <p:pic>
          <p:nvPicPr>
            <p:cNvPr id="38" name="Picture 37">
              <a:extLst>
                <a:ext uri="{FF2B5EF4-FFF2-40B4-BE49-F238E27FC236}">
                  <a16:creationId xmlns:a16="http://schemas.microsoft.com/office/drawing/2014/main" id="{6F6450E4-1A54-E00D-DEC4-1D9D4EF26124}"/>
                </a:ext>
              </a:extLst>
            </p:cNvPr>
            <p:cNvPicPr>
              <a:picLocks noChangeAspect="1"/>
            </p:cNvPicPr>
            <p:nvPr/>
          </p:nvPicPr>
          <p:blipFill>
            <a:blip r:embed="rId18"/>
            <a:stretch>
              <a:fillRect/>
            </a:stretch>
          </p:blipFill>
          <p:spPr>
            <a:xfrm>
              <a:off x="8700136" y="3836615"/>
              <a:ext cx="894738" cy="233410"/>
            </a:xfrm>
            <a:prstGeom prst="rect">
              <a:avLst/>
            </a:prstGeom>
            <a:ln>
              <a:noFill/>
            </a:ln>
          </p:spPr>
        </p:pic>
      </p:grpSp>
      <p:sp>
        <p:nvSpPr>
          <p:cNvPr id="40" name="Oval 39">
            <a:extLst>
              <a:ext uri="{FF2B5EF4-FFF2-40B4-BE49-F238E27FC236}">
                <a16:creationId xmlns:a16="http://schemas.microsoft.com/office/drawing/2014/main" id="{0F35CFBD-C026-4D9D-A5B5-7533A4EF37D4}"/>
              </a:ext>
            </a:extLst>
          </p:cNvPr>
          <p:cNvSpPr/>
          <p:nvPr/>
        </p:nvSpPr>
        <p:spPr>
          <a:xfrm>
            <a:off x="2443969" y="2461491"/>
            <a:ext cx="7020618" cy="159231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t>Examples of reasonable adjustments</a:t>
            </a:r>
          </a:p>
        </p:txBody>
      </p:sp>
    </p:spTree>
    <p:extLst>
      <p:ext uri="{BB962C8B-B14F-4D97-AF65-F5344CB8AC3E}">
        <p14:creationId xmlns:p14="http://schemas.microsoft.com/office/powerpoint/2010/main" val="2831084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BD0E-1DD8-9F8D-3730-1D90EEC2DE14}"/>
              </a:ext>
            </a:extLst>
          </p:cNvPr>
          <p:cNvSpPr>
            <a:spLocks noGrp="1"/>
          </p:cNvSpPr>
          <p:nvPr>
            <p:ph type="title"/>
          </p:nvPr>
        </p:nvSpPr>
        <p:spPr>
          <a:xfrm>
            <a:off x="2252981" y="229639"/>
            <a:ext cx="6957391" cy="662782"/>
          </a:xfrm>
        </p:spPr>
        <p:txBody>
          <a:bodyPr/>
          <a:lstStyle/>
          <a:p>
            <a:r>
              <a:rPr lang="en-GB"/>
              <a:t>Technical interoperability </a:t>
            </a:r>
          </a:p>
        </p:txBody>
      </p:sp>
      <p:sp>
        <p:nvSpPr>
          <p:cNvPr id="3" name="Content Placeholder 2">
            <a:extLst>
              <a:ext uri="{FF2B5EF4-FFF2-40B4-BE49-F238E27FC236}">
                <a16:creationId xmlns:a16="http://schemas.microsoft.com/office/drawing/2014/main" id="{B26B518E-6B92-4154-B464-8D2FB6F28523}"/>
              </a:ext>
            </a:extLst>
          </p:cNvPr>
          <p:cNvSpPr>
            <a:spLocks noGrp="1"/>
          </p:cNvSpPr>
          <p:nvPr>
            <p:ph idx="1"/>
          </p:nvPr>
        </p:nvSpPr>
        <p:spPr>
          <a:xfrm>
            <a:off x="282388" y="1314027"/>
            <a:ext cx="5710519" cy="4905537"/>
          </a:xfrm>
        </p:spPr>
        <p:txBody>
          <a:bodyPr/>
          <a:lstStyle/>
          <a:p>
            <a:pPr marL="285750" indent="-285750">
              <a:buFont typeface="Wingdings" panose="05000000000000000000" pitchFamily="2" charset="2"/>
              <a:buChar char="§"/>
            </a:pPr>
            <a:r>
              <a:rPr lang="en-GB" sz="1700" b="1"/>
              <a:t>Working together - </a:t>
            </a:r>
            <a:r>
              <a:rPr lang="en-GB" sz="1700"/>
              <a:t>NHS England are working with other healthcare organisations and third-party system suppliers to ensure that the RADF technical capabilities and integration is in place. </a:t>
            </a:r>
          </a:p>
          <a:p>
            <a:pPr marL="285750" indent="-285750">
              <a:buFont typeface="Wingdings" panose="05000000000000000000" pitchFamily="2" charset="2"/>
              <a:buChar char="§"/>
            </a:pPr>
            <a:r>
              <a:rPr lang="en-GB" sz="1700" b="1"/>
              <a:t>Interoperability - </a:t>
            </a:r>
            <a:r>
              <a:rPr lang="en-GB" sz="1700"/>
              <a:t>It is the first national interoperability project to unit every system supplier and every service user under a single shared objective.  </a:t>
            </a:r>
          </a:p>
          <a:p>
            <a:pPr marL="285750" indent="-285750">
              <a:buFont typeface="Wingdings" panose="05000000000000000000" pitchFamily="2" charset="2"/>
              <a:buChar char="§"/>
            </a:pPr>
            <a:r>
              <a:rPr lang="en-GB" sz="1700" b="1"/>
              <a:t>Voluntary sector </a:t>
            </a:r>
            <a:r>
              <a:rPr lang="en-GB" sz="1700"/>
              <a:t>groups are involved in supporting the development of the RADF. </a:t>
            </a:r>
          </a:p>
          <a:p>
            <a:pPr marL="285750" indent="-285750">
              <a:buFont typeface="Wingdings" panose="05000000000000000000" pitchFamily="2" charset="2"/>
              <a:buChar char="§"/>
            </a:pPr>
            <a:r>
              <a:rPr lang="en-GB" sz="1700" b="1"/>
              <a:t>Deadline - </a:t>
            </a:r>
            <a:r>
              <a:rPr lang="en-GB" sz="1700"/>
              <a:t>All NHS and publicly-funded providers must be able to read, write and share the flags via the National Care Record Service. The deadline for completion </a:t>
            </a:r>
            <a:r>
              <a:rPr lang="en-GB" sz="1700">
                <a:solidFill>
                  <a:srgbClr val="0070C0"/>
                </a:solidFill>
              </a:rPr>
              <a:t>30</a:t>
            </a:r>
            <a:r>
              <a:rPr lang="en-GB" sz="1700" baseline="30000">
                <a:solidFill>
                  <a:srgbClr val="0070C0"/>
                </a:solidFill>
              </a:rPr>
              <a:t>th</a:t>
            </a:r>
            <a:r>
              <a:rPr lang="en-GB" sz="1700">
                <a:solidFill>
                  <a:srgbClr val="0070C0"/>
                </a:solidFill>
              </a:rPr>
              <a:t> September 2026. </a:t>
            </a:r>
          </a:p>
          <a:p>
            <a:pPr marL="285750" indent="-285750">
              <a:buFont typeface="Wingdings" panose="05000000000000000000" pitchFamily="2" charset="2"/>
              <a:buChar char="§"/>
            </a:pPr>
            <a:endParaRPr lang="en-GB" sz="1700"/>
          </a:p>
          <a:p>
            <a:pPr marL="285750" indent="-285750">
              <a:buFont typeface="Wingdings" panose="05000000000000000000" pitchFamily="2" charset="2"/>
              <a:buChar char="§"/>
            </a:pPr>
            <a:endParaRPr lang="en-GB" sz="1700"/>
          </a:p>
          <a:p>
            <a:endParaRPr lang="en-GB"/>
          </a:p>
        </p:txBody>
      </p:sp>
      <p:sp>
        <p:nvSpPr>
          <p:cNvPr id="4" name="Slide Number Placeholder 3">
            <a:extLst>
              <a:ext uri="{FF2B5EF4-FFF2-40B4-BE49-F238E27FC236}">
                <a16:creationId xmlns:a16="http://schemas.microsoft.com/office/drawing/2014/main" id="{4EBD8624-DB7E-5402-35F5-7CE4A2A792AE}"/>
              </a:ext>
            </a:extLst>
          </p:cNvPr>
          <p:cNvSpPr>
            <a:spLocks noGrp="1"/>
          </p:cNvSpPr>
          <p:nvPr>
            <p:ph type="sldNum" sz="quarter" idx="15"/>
          </p:nvPr>
        </p:nvSpPr>
        <p:spPr/>
        <p:txBody>
          <a:bodyPr/>
          <a:lstStyle/>
          <a:p>
            <a:pPr>
              <a:defRPr/>
            </a:pPr>
            <a:fld id="{9C23DAE3-29EA-6B48-8B9F-DAC09DE37D5A}" type="slidenum">
              <a:rPr lang="en-US" smtClean="0"/>
              <a:pPr>
                <a:defRPr/>
              </a:pPr>
              <a:t>6</a:t>
            </a:fld>
            <a:endParaRPr lang="en-US"/>
          </a:p>
        </p:txBody>
      </p:sp>
      <p:pic>
        <p:nvPicPr>
          <p:cNvPr id="5" name="Picture 4">
            <a:extLst>
              <a:ext uri="{FF2B5EF4-FFF2-40B4-BE49-F238E27FC236}">
                <a16:creationId xmlns:a16="http://schemas.microsoft.com/office/drawing/2014/main" id="{26D67FE5-A8B1-CF11-99E2-D405EBEE8639}"/>
              </a:ext>
            </a:extLst>
          </p:cNvPr>
          <p:cNvPicPr>
            <a:picLocks noChangeAspect="1"/>
          </p:cNvPicPr>
          <p:nvPr/>
        </p:nvPicPr>
        <p:blipFill>
          <a:blip r:embed="rId3"/>
          <a:srcRect l="29375" t="26984" r="14821" b="21111"/>
          <a:stretch>
            <a:fillRect/>
          </a:stretch>
        </p:blipFill>
        <p:spPr>
          <a:xfrm>
            <a:off x="6096000" y="892421"/>
            <a:ext cx="5910590" cy="4106709"/>
          </a:xfrm>
          <a:prstGeom prst="rect">
            <a:avLst/>
          </a:prstGeom>
        </p:spPr>
      </p:pic>
      <p:sp>
        <p:nvSpPr>
          <p:cNvPr id="8" name="TextBox 7">
            <a:extLst>
              <a:ext uri="{FF2B5EF4-FFF2-40B4-BE49-F238E27FC236}">
                <a16:creationId xmlns:a16="http://schemas.microsoft.com/office/drawing/2014/main" id="{743A23B9-A3B4-EC75-CA8A-575FDBD6B1E9}"/>
              </a:ext>
            </a:extLst>
          </p:cNvPr>
          <p:cNvSpPr txBox="1"/>
          <p:nvPr/>
        </p:nvSpPr>
        <p:spPr>
          <a:xfrm>
            <a:off x="493059" y="5364255"/>
            <a:ext cx="11363979" cy="923330"/>
          </a:xfrm>
          <a:prstGeom prst="rect">
            <a:avLst/>
          </a:prstGeom>
          <a:noFill/>
        </p:spPr>
        <p:txBody>
          <a:bodyPr wrap="square">
            <a:spAutoFit/>
          </a:bodyPr>
          <a:lstStyle/>
          <a:p>
            <a:pPr marL="269875" indent="-269875"/>
            <a:endParaRPr lang="en-GB" sz="1800">
              <a:solidFill>
                <a:schemeClr val="accent1">
                  <a:lumMod val="75000"/>
                </a:schemeClr>
              </a:solidFill>
              <a:latin typeface="Arial" panose="020B0604020202020204" pitchFamily="34" charset="0"/>
              <a:cs typeface="Arial" panose="020B0604020202020204" pitchFamily="34" charset="0"/>
            </a:endParaRPr>
          </a:p>
          <a:p>
            <a:pPr marL="269875" indent="-269875"/>
            <a:r>
              <a:rPr lang="en-GB" sz="1800">
                <a:solidFill>
                  <a:schemeClr val="accent1">
                    <a:lumMod val="75000"/>
                  </a:schemeClr>
                </a:solidFill>
                <a:latin typeface="Arial" panose="020B0604020202020204" pitchFamily="34" charset="0"/>
                <a:cs typeface="Arial" panose="020B0604020202020204" pitchFamily="34" charset="0"/>
              </a:rPr>
              <a:t> </a:t>
            </a:r>
            <a:r>
              <a:rPr lang="en-GB" sz="1700">
                <a:solidFill>
                  <a:srgbClr val="0070C0"/>
                </a:solidFill>
                <a:latin typeface="+mn-lt"/>
              </a:rPr>
              <a:t>If you have an IT system supplier not yet registered, please advise them of this link:</a:t>
            </a:r>
          </a:p>
          <a:p>
            <a:pPr marL="269875" indent="-269875"/>
            <a:r>
              <a:rPr lang="en-GB" sz="1700">
                <a:solidFill>
                  <a:srgbClr val="0070C0"/>
                </a:solidFill>
                <a:latin typeface="+mn-lt"/>
              </a:rPr>
              <a:t> </a:t>
            </a:r>
            <a:r>
              <a:rPr lang="en-GB" sz="1700" i="1">
                <a:solidFill>
                  <a:srgbClr val="0070C0"/>
                </a:solidFill>
                <a:latin typeface="+mn-lt"/>
                <a:cs typeface="Arial" panose="020B0604020202020204" pitchFamily="34" charset="0"/>
                <a:hlinkClick r:id="rId4">
                  <a:extLst>
                    <a:ext uri="{A12FA001-AC4F-418D-AE19-62706E023703}">
                      <ahyp:hlinkClr xmlns:ahyp="http://schemas.microsoft.com/office/drawing/2018/hyperlinkcolor" val="tx"/>
                    </a:ext>
                  </a:extLst>
                </a:hlinkClick>
              </a:rPr>
              <a:t>Patient Flag API supplier interest form - NHS England Digital</a:t>
            </a:r>
            <a:r>
              <a:rPr lang="en-GB" sz="1700" i="1">
                <a:solidFill>
                  <a:srgbClr val="0070C0"/>
                </a:solidFill>
                <a:latin typeface="+mn-lt"/>
                <a:cs typeface="Arial" panose="020B0604020202020204" pitchFamily="34" charset="0"/>
              </a:rPr>
              <a:t>.</a:t>
            </a:r>
          </a:p>
        </p:txBody>
      </p:sp>
      <p:sp>
        <p:nvSpPr>
          <p:cNvPr id="10" name="TextBox 9">
            <a:extLst>
              <a:ext uri="{FF2B5EF4-FFF2-40B4-BE49-F238E27FC236}">
                <a16:creationId xmlns:a16="http://schemas.microsoft.com/office/drawing/2014/main" id="{C00628A7-D6A0-B0F6-E892-9657FF56B1C3}"/>
              </a:ext>
            </a:extLst>
          </p:cNvPr>
          <p:cNvSpPr txBox="1"/>
          <p:nvPr/>
        </p:nvSpPr>
        <p:spPr>
          <a:xfrm>
            <a:off x="288504" y="4722118"/>
            <a:ext cx="11614992" cy="923330"/>
          </a:xfrm>
          <a:prstGeom prst="rect">
            <a:avLst/>
          </a:prstGeom>
          <a:noFill/>
        </p:spPr>
        <p:txBody>
          <a:bodyPr wrap="square">
            <a:spAutoFit/>
          </a:bodyPr>
          <a:lstStyle/>
          <a:p>
            <a:pPr marL="285750" indent="-285750">
              <a:buFont typeface="Wingdings" panose="05000000000000000000" pitchFamily="2" charset="2"/>
              <a:buChar char="q"/>
            </a:pPr>
            <a:endParaRPr lang="en-US" sz="18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700" b="1">
                <a:latin typeface="Arial" panose="020B0604020202020204" pitchFamily="34" charset="0"/>
                <a:cs typeface="Arial" panose="020B0604020202020204" pitchFamily="34" charset="0"/>
              </a:rPr>
              <a:t>Third party suppliers </a:t>
            </a:r>
            <a:r>
              <a:rPr lang="en-US" sz="1700">
                <a:latin typeface="Arial" panose="020B0604020202020204" pitchFamily="34" charset="0"/>
                <a:cs typeface="Arial" panose="020B0604020202020204" pitchFamily="34" charset="0"/>
              </a:rPr>
              <a:t>- Details of the suppliers onboarding can be found on the NHS England website.  (These include Optum, AccuRx, Ardens, DXS, Epic, Medicus) </a:t>
            </a:r>
            <a:r>
              <a:rPr lang="en-GB" sz="1700">
                <a:latin typeface="Arial" panose="020B0604020202020204" pitchFamily="34" charset="0"/>
                <a:cs typeface="Arial" panose="020B0604020202020204" pitchFamily="34" charset="0"/>
                <a:hlinkClick r:id="rId5"/>
              </a:rPr>
              <a:t>Supplier interest list - NHS England Digital</a:t>
            </a:r>
            <a:endParaRPr lang="en-US" sz="1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5923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99DD06-1DD1-375E-37FB-2772570BB5C1}"/>
              </a:ext>
            </a:extLst>
          </p:cNvPr>
          <p:cNvSpPr>
            <a:spLocks noGrp="1"/>
          </p:cNvSpPr>
          <p:nvPr>
            <p:ph type="title"/>
          </p:nvPr>
        </p:nvSpPr>
        <p:spPr>
          <a:xfrm>
            <a:off x="627223" y="1196851"/>
            <a:ext cx="7369175" cy="2833007"/>
          </a:xfrm>
        </p:spPr>
        <p:txBody>
          <a:bodyPr/>
          <a:lstStyle/>
          <a:p>
            <a:r>
              <a:rPr lang="en-GB" sz="4400"/>
              <a:t>The six steps for achieving Reasonable Adjustment Information Standards </a:t>
            </a:r>
          </a:p>
        </p:txBody>
      </p:sp>
      <p:sp>
        <p:nvSpPr>
          <p:cNvPr id="4" name="Slide Number Placeholder 3">
            <a:extLst>
              <a:ext uri="{FF2B5EF4-FFF2-40B4-BE49-F238E27FC236}">
                <a16:creationId xmlns:a16="http://schemas.microsoft.com/office/drawing/2014/main" id="{953D7752-B69C-D71D-3F86-9A99E1B54937}"/>
              </a:ext>
            </a:extLst>
          </p:cNvPr>
          <p:cNvSpPr>
            <a:spLocks noGrp="1"/>
          </p:cNvSpPr>
          <p:nvPr>
            <p:ph type="sldNum" sz="quarter" idx="4294967295"/>
          </p:nvPr>
        </p:nvSpPr>
        <p:spPr>
          <a:xfrm>
            <a:off x="10496550" y="6472238"/>
            <a:ext cx="1695450" cy="365125"/>
          </a:xfrm>
          <a:prstGeom prst="rect">
            <a:avLst/>
          </a:prstGeom>
        </p:spPr>
        <p:txBody>
          <a:bodyPr/>
          <a:lstStyle/>
          <a:p>
            <a:pPr>
              <a:defRPr/>
            </a:pPr>
            <a:fld id="{9C23DAE3-29EA-6B48-8B9F-DAC09DE37D5A}" type="slidenum">
              <a:rPr lang="en-US" smtClean="0"/>
              <a:pPr>
                <a:defRPr/>
              </a:pPr>
              <a:t>7</a:t>
            </a:fld>
            <a:endParaRPr lang="en-US"/>
          </a:p>
        </p:txBody>
      </p:sp>
      <p:grpSp>
        <p:nvGrpSpPr>
          <p:cNvPr id="13" name="Group 12">
            <a:extLst>
              <a:ext uri="{FF2B5EF4-FFF2-40B4-BE49-F238E27FC236}">
                <a16:creationId xmlns:a16="http://schemas.microsoft.com/office/drawing/2014/main" id="{891AD625-7901-A968-894A-0B46D1AB0D93}"/>
              </a:ext>
            </a:extLst>
          </p:cNvPr>
          <p:cNvGrpSpPr/>
          <p:nvPr/>
        </p:nvGrpSpPr>
        <p:grpSpPr>
          <a:xfrm>
            <a:off x="6214251" y="2594186"/>
            <a:ext cx="3963593" cy="4060614"/>
            <a:chOff x="7996398" y="2703855"/>
            <a:chExt cx="3963593" cy="4060614"/>
          </a:xfrm>
        </p:grpSpPr>
        <p:grpSp>
          <p:nvGrpSpPr>
            <p:cNvPr id="10" name="Group 9">
              <a:extLst>
                <a:ext uri="{FF2B5EF4-FFF2-40B4-BE49-F238E27FC236}">
                  <a16:creationId xmlns:a16="http://schemas.microsoft.com/office/drawing/2014/main" id="{E3679D29-F29D-BC40-DF1D-166D142D4FD2}"/>
                </a:ext>
              </a:extLst>
            </p:cNvPr>
            <p:cNvGrpSpPr/>
            <p:nvPr/>
          </p:nvGrpSpPr>
          <p:grpSpPr>
            <a:xfrm>
              <a:off x="7996398" y="2837468"/>
              <a:ext cx="3963593" cy="3927001"/>
              <a:chOff x="8319532" y="3311933"/>
              <a:chExt cx="3266010" cy="3019163"/>
            </a:xfrm>
          </p:grpSpPr>
          <p:pic>
            <p:nvPicPr>
              <p:cNvPr id="7" name="Graphic 6" descr="Upstairs with solid fill">
                <a:extLst>
                  <a:ext uri="{FF2B5EF4-FFF2-40B4-BE49-F238E27FC236}">
                    <a16:creationId xmlns:a16="http://schemas.microsoft.com/office/drawing/2014/main" id="{2CE6123A-2902-DF23-6434-E7691010540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19532" y="4106520"/>
                <a:ext cx="2375280" cy="2224576"/>
              </a:xfrm>
              <a:prstGeom prst="rect">
                <a:avLst/>
              </a:prstGeom>
            </p:spPr>
          </p:pic>
          <p:pic>
            <p:nvPicPr>
              <p:cNvPr id="8" name="Graphic 7" descr="Upstairs with solid fill">
                <a:extLst>
                  <a:ext uri="{FF2B5EF4-FFF2-40B4-BE49-F238E27FC236}">
                    <a16:creationId xmlns:a16="http://schemas.microsoft.com/office/drawing/2014/main" id="{7D7A6408-010C-B70D-5E7E-1F8FAAFBC09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10262" y="3311933"/>
                <a:ext cx="2375280" cy="2224576"/>
              </a:xfrm>
              <a:prstGeom prst="rect">
                <a:avLst/>
              </a:prstGeom>
            </p:spPr>
          </p:pic>
        </p:grpSp>
        <p:sp>
          <p:nvSpPr>
            <p:cNvPr id="2" name="Rectangle 1">
              <a:extLst>
                <a:ext uri="{FF2B5EF4-FFF2-40B4-BE49-F238E27FC236}">
                  <a16:creationId xmlns:a16="http://schemas.microsoft.com/office/drawing/2014/main" id="{997A1FDA-4032-E693-182B-BF2BC446B8A6}"/>
                </a:ext>
              </a:extLst>
            </p:cNvPr>
            <p:cNvSpPr/>
            <p:nvPr/>
          </p:nvSpPr>
          <p:spPr>
            <a:xfrm>
              <a:off x="8144758" y="5325718"/>
              <a:ext cx="631596" cy="6410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a:t>1</a:t>
              </a:r>
            </a:p>
          </p:txBody>
        </p:sp>
        <p:sp>
          <p:nvSpPr>
            <p:cNvPr id="3" name="Rectangle 2">
              <a:extLst>
                <a:ext uri="{FF2B5EF4-FFF2-40B4-BE49-F238E27FC236}">
                  <a16:creationId xmlns:a16="http://schemas.microsoft.com/office/drawing/2014/main" id="{5FE62A45-C0D4-C906-66C9-A9EA84F5EF61}"/>
                </a:ext>
              </a:extLst>
            </p:cNvPr>
            <p:cNvSpPr/>
            <p:nvPr/>
          </p:nvSpPr>
          <p:spPr>
            <a:xfrm>
              <a:off x="9762791" y="3709347"/>
              <a:ext cx="631596" cy="6410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a:t>4</a:t>
              </a:r>
            </a:p>
          </p:txBody>
        </p:sp>
        <p:sp>
          <p:nvSpPr>
            <p:cNvPr id="6" name="Rectangle 5">
              <a:extLst>
                <a:ext uri="{FF2B5EF4-FFF2-40B4-BE49-F238E27FC236}">
                  <a16:creationId xmlns:a16="http://schemas.microsoft.com/office/drawing/2014/main" id="{62D2854E-5AB0-88EC-B5D3-F20DB099C871}"/>
                </a:ext>
              </a:extLst>
            </p:cNvPr>
            <p:cNvSpPr/>
            <p:nvPr/>
          </p:nvSpPr>
          <p:spPr>
            <a:xfrm>
              <a:off x="9225738" y="4257608"/>
              <a:ext cx="631596" cy="6410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a:t>3</a:t>
              </a:r>
            </a:p>
          </p:txBody>
        </p:sp>
        <p:sp>
          <p:nvSpPr>
            <p:cNvPr id="9" name="Rectangle 8">
              <a:extLst>
                <a:ext uri="{FF2B5EF4-FFF2-40B4-BE49-F238E27FC236}">
                  <a16:creationId xmlns:a16="http://schemas.microsoft.com/office/drawing/2014/main" id="{B2BC9DF7-3834-7B2A-8196-E51E6BCEFBF9}"/>
                </a:ext>
              </a:extLst>
            </p:cNvPr>
            <p:cNvSpPr/>
            <p:nvPr/>
          </p:nvSpPr>
          <p:spPr>
            <a:xfrm>
              <a:off x="8685248" y="4805869"/>
              <a:ext cx="631596" cy="6410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a:t>2</a:t>
              </a:r>
            </a:p>
          </p:txBody>
        </p:sp>
        <p:sp>
          <p:nvSpPr>
            <p:cNvPr id="11" name="Rectangle 10">
              <a:extLst>
                <a:ext uri="{FF2B5EF4-FFF2-40B4-BE49-F238E27FC236}">
                  <a16:creationId xmlns:a16="http://schemas.microsoft.com/office/drawing/2014/main" id="{4F93A1EA-94AB-B167-F6AF-31BB001249E3}"/>
                </a:ext>
              </a:extLst>
            </p:cNvPr>
            <p:cNvSpPr/>
            <p:nvPr/>
          </p:nvSpPr>
          <p:spPr>
            <a:xfrm>
              <a:off x="10320901" y="3211264"/>
              <a:ext cx="631596" cy="6410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a:t>5</a:t>
              </a:r>
            </a:p>
          </p:txBody>
        </p:sp>
        <p:sp>
          <p:nvSpPr>
            <p:cNvPr id="12" name="Rectangle 11">
              <a:extLst>
                <a:ext uri="{FF2B5EF4-FFF2-40B4-BE49-F238E27FC236}">
                  <a16:creationId xmlns:a16="http://schemas.microsoft.com/office/drawing/2014/main" id="{487B7B19-D4D2-54D8-7263-81C6348DBA8E}"/>
                </a:ext>
              </a:extLst>
            </p:cNvPr>
            <p:cNvSpPr/>
            <p:nvPr/>
          </p:nvSpPr>
          <p:spPr>
            <a:xfrm>
              <a:off x="10937723" y="2703855"/>
              <a:ext cx="631596" cy="6410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a:t>6</a:t>
              </a:r>
            </a:p>
          </p:txBody>
        </p:sp>
      </p:grpSp>
    </p:spTree>
    <p:extLst>
      <p:ext uri="{BB962C8B-B14F-4D97-AF65-F5344CB8AC3E}">
        <p14:creationId xmlns:p14="http://schemas.microsoft.com/office/powerpoint/2010/main" val="1699880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8DB01-3D3F-BF81-AC20-83BBC8FC8AB2}"/>
              </a:ext>
            </a:extLst>
          </p:cNvPr>
          <p:cNvSpPr>
            <a:spLocks noGrp="1"/>
          </p:cNvSpPr>
          <p:nvPr>
            <p:ph type="title"/>
          </p:nvPr>
        </p:nvSpPr>
        <p:spPr>
          <a:xfrm>
            <a:off x="2557515" y="311960"/>
            <a:ext cx="6957391" cy="662782"/>
          </a:xfrm>
        </p:spPr>
        <p:txBody>
          <a:bodyPr/>
          <a:lstStyle/>
          <a:p>
            <a:r>
              <a:rPr lang="en-GB" u="sng">
                <a:solidFill>
                  <a:srgbClr val="0070C0"/>
                </a:solidFill>
                <a:hlinkClick r:id="rId3"/>
              </a:rPr>
              <a:t>RADF six steps </a:t>
            </a:r>
            <a:br>
              <a:rPr lang="en-GB" u="sng">
                <a:solidFill>
                  <a:srgbClr val="0070C0"/>
                </a:solidFill>
              </a:rPr>
            </a:br>
            <a:r>
              <a:rPr lang="en-GB"/>
              <a:t> </a:t>
            </a:r>
          </a:p>
        </p:txBody>
      </p:sp>
      <p:sp>
        <p:nvSpPr>
          <p:cNvPr id="4" name="Slide Number Placeholder 3">
            <a:extLst>
              <a:ext uri="{FF2B5EF4-FFF2-40B4-BE49-F238E27FC236}">
                <a16:creationId xmlns:a16="http://schemas.microsoft.com/office/drawing/2014/main" id="{5FB82A0E-9594-3967-3F7F-C6A4F76195E5}"/>
              </a:ext>
            </a:extLst>
          </p:cNvPr>
          <p:cNvSpPr>
            <a:spLocks noGrp="1"/>
          </p:cNvSpPr>
          <p:nvPr>
            <p:ph type="sldNum" sz="quarter" idx="15"/>
          </p:nvPr>
        </p:nvSpPr>
        <p:spPr/>
        <p:txBody>
          <a:bodyPr/>
          <a:lstStyle/>
          <a:p>
            <a:pPr>
              <a:defRPr/>
            </a:pPr>
            <a:fld id="{9C23DAE3-29EA-6B48-8B9F-DAC09DE37D5A}" type="slidenum">
              <a:rPr lang="en-US" smtClean="0"/>
              <a:pPr>
                <a:defRPr/>
              </a:pPr>
              <a:t>8</a:t>
            </a:fld>
            <a:endParaRPr lang="en-US"/>
          </a:p>
        </p:txBody>
      </p:sp>
      <p:graphicFrame>
        <p:nvGraphicFramePr>
          <p:cNvPr id="8" name="Table 7">
            <a:extLst>
              <a:ext uri="{FF2B5EF4-FFF2-40B4-BE49-F238E27FC236}">
                <a16:creationId xmlns:a16="http://schemas.microsoft.com/office/drawing/2014/main" id="{55AEFEF9-7A24-9335-DB74-C4755621AA5E}"/>
              </a:ext>
            </a:extLst>
          </p:cNvPr>
          <p:cNvGraphicFramePr>
            <a:graphicFrameLocks noGrp="1"/>
          </p:cNvGraphicFramePr>
          <p:nvPr>
            <p:extLst>
              <p:ext uri="{D42A27DB-BD31-4B8C-83A1-F6EECF244321}">
                <p14:modId xmlns:p14="http://schemas.microsoft.com/office/powerpoint/2010/main" val="4004665394"/>
              </p:ext>
            </p:extLst>
          </p:nvPr>
        </p:nvGraphicFramePr>
        <p:xfrm>
          <a:off x="301683" y="1105219"/>
          <a:ext cx="3692471" cy="2595880"/>
        </p:xfrm>
        <a:graphic>
          <a:graphicData uri="http://schemas.openxmlformats.org/drawingml/2006/table">
            <a:tbl>
              <a:tblPr firstRow="1" bandRow="1">
                <a:tableStyleId>{5C22544A-7EE6-4342-B048-85BDC9FD1C3A}</a:tableStyleId>
              </a:tblPr>
              <a:tblGrid>
                <a:gridCol w="3692471">
                  <a:extLst>
                    <a:ext uri="{9D8B030D-6E8A-4147-A177-3AD203B41FA5}">
                      <a16:colId xmlns:a16="http://schemas.microsoft.com/office/drawing/2014/main" val="1265294118"/>
                    </a:ext>
                  </a:extLst>
                </a:gridCol>
              </a:tblGrid>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AutoNum type="arabicPeriod"/>
                        <a:tabLst/>
                        <a:defRPr/>
                      </a:pPr>
                      <a:r>
                        <a:rPr lang="en-GB" sz="1600" b="1">
                          <a:solidFill>
                            <a:schemeClr val="tx1"/>
                          </a:solidFill>
                        </a:rPr>
                        <a:t>Identify</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600" b="0">
                          <a:solidFill>
                            <a:schemeClr val="tx1"/>
                          </a:solidFill>
                        </a:rPr>
                        <a:t>Ask about reasonable adjustments </a:t>
                      </a:r>
                      <a:endParaRPr lang="en-GB" sz="16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6629219"/>
                  </a:ext>
                </a:extLst>
              </a:tr>
              <a:tr h="245077">
                <a:tc>
                  <a:txBody>
                    <a:bodyPr/>
                    <a:lstStyle/>
                    <a:p>
                      <a:pPr marL="285750" indent="-285750">
                        <a:buFont typeface="Wingdings" panose="05000000000000000000" pitchFamily="2" charset="2"/>
                        <a:buChar char="q"/>
                      </a:pPr>
                      <a:r>
                        <a:rPr lang="en-GB" sz="1300" b="1">
                          <a:solidFill>
                            <a:schemeClr val="tx1"/>
                          </a:solidFill>
                        </a:rPr>
                        <a:t>Check existing cohorts of patients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93601247"/>
                  </a:ext>
                </a:extLst>
              </a:tr>
              <a:tr h="179456">
                <a:tc>
                  <a:txBody>
                    <a:bodyPr/>
                    <a:lstStyle/>
                    <a:p>
                      <a:pPr marL="285750" indent="-285750">
                        <a:buFont typeface="Wingdings" panose="05000000000000000000" pitchFamily="2" charset="2"/>
                        <a:buChar char="q"/>
                      </a:pPr>
                      <a:r>
                        <a:rPr lang="en-GB" sz="1300" b="1"/>
                        <a:t>New patient registrations, recall, review and appointment letters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662488145"/>
                  </a:ext>
                </a:extLst>
              </a:tr>
              <a:tr h="157408">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300" b="1"/>
                        <a:t>Check on first contact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419767106"/>
                  </a:ext>
                </a:extLst>
              </a:tr>
              <a:tr h="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300" b="1"/>
                        <a:t>During standard health checks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48711390"/>
                  </a:ext>
                </a:extLst>
              </a:tr>
              <a:tr h="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300" b="1"/>
                        <a:t>Opportunistically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90664805"/>
                  </a:ext>
                </a:extLst>
              </a:tr>
              <a:tr h="370840">
                <a:tc>
                  <a:txBody>
                    <a:bodyPr/>
                    <a:lstStyle/>
                    <a:p>
                      <a:pPr marL="285750" indent="-285750">
                        <a:buFont typeface="Wingdings" panose="05000000000000000000" pitchFamily="2" charset="2"/>
                        <a:buChar char="q"/>
                      </a:pPr>
                      <a:r>
                        <a:rPr lang="en-GB" sz="1300" b="1"/>
                        <a:t>Resource (questionnaires, posters)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072922687"/>
                  </a:ext>
                </a:extLst>
              </a:tr>
            </a:tbl>
          </a:graphicData>
        </a:graphic>
      </p:graphicFrame>
      <p:graphicFrame>
        <p:nvGraphicFramePr>
          <p:cNvPr id="9" name="Table 8">
            <a:extLst>
              <a:ext uri="{FF2B5EF4-FFF2-40B4-BE49-F238E27FC236}">
                <a16:creationId xmlns:a16="http://schemas.microsoft.com/office/drawing/2014/main" id="{4ADD629A-4055-17D5-1B87-41ECC9416A0E}"/>
              </a:ext>
            </a:extLst>
          </p:cNvPr>
          <p:cNvGraphicFramePr>
            <a:graphicFrameLocks noGrp="1"/>
          </p:cNvGraphicFramePr>
          <p:nvPr>
            <p:extLst>
              <p:ext uri="{D42A27DB-BD31-4B8C-83A1-F6EECF244321}">
                <p14:modId xmlns:p14="http://schemas.microsoft.com/office/powerpoint/2010/main" val="3838013286"/>
              </p:ext>
            </p:extLst>
          </p:nvPr>
        </p:nvGraphicFramePr>
        <p:xfrm>
          <a:off x="4188573" y="1105220"/>
          <a:ext cx="3692471" cy="2499360"/>
        </p:xfrm>
        <a:graphic>
          <a:graphicData uri="http://schemas.openxmlformats.org/drawingml/2006/table">
            <a:tbl>
              <a:tblPr firstRow="1" bandRow="1">
                <a:tableStyleId>{5C22544A-7EE6-4342-B048-85BDC9FD1C3A}</a:tableStyleId>
              </a:tblPr>
              <a:tblGrid>
                <a:gridCol w="3692471">
                  <a:extLst>
                    <a:ext uri="{9D8B030D-6E8A-4147-A177-3AD203B41FA5}">
                      <a16:colId xmlns:a16="http://schemas.microsoft.com/office/drawing/2014/main" val="880523852"/>
                    </a:ext>
                  </a:extLst>
                </a:gridCol>
              </a:tblGrid>
              <a:tr h="571270">
                <a:tc>
                  <a:txBody>
                    <a:bodyPr/>
                    <a:lstStyle/>
                    <a:p>
                      <a:pPr marL="342900" indent="-342900">
                        <a:buAutoNum type="arabicPeriod" startAt="2"/>
                      </a:pPr>
                      <a:r>
                        <a:rPr lang="en-US" sz="1600" b="1" i="0">
                          <a:solidFill>
                            <a:schemeClr val="tx1"/>
                          </a:solidFill>
                          <a:effectLst/>
                          <a:latin typeface="Arial" panose="020B0604020202020204" pitchFamily="34" charset="0"/>
                          <a:cs typeface="Arial" panose="020B0604020202020204" pitchFamily="34" charset="0"/>
                        </a:rPr>
                        <a:t>Record </a:t>
                      </a:r>
                    </a:p>
                    <a:p>
                      <a:pPr marL="0" indent="0">
                        <a:buNone/>
                      </a:pPr>
                      <a:r>
                        <a:rPr lang="en-GB" sz="1600" b="0">
                          <a:solidFill>
                            <a:schemeClr val="tx1"/>
                          </a:solidFill>
                        </a:rPr>
                        <a:t>Use agreed SNOMED* codes </a:t>
                      </a:r>
                      <a:endParaRPr lang="en-US" sz="1600" b="1" i="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662335269"/>
                  </a:ext>
                </a:extLst>
              </a:tr>
              <a:tr h="1919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a:solidFill>
                            <a:schemeClr val="tx1"/>
                          </a:solidFill>
                          <a:effectLst/>
                          <a:latin typeface="Arial" panose="020B0604020202020204" pitchFamily="34" charset="0"/>
                          <a:cs typeface="Arial" panose="020B0604020202020204" pitchFamily="34" charset="0"/>
                        </a:rPr>
                        <a:t>Record the details of the reasonable adjustment on the clinical system </a:t>
                      </a:r>
                    </a:p>
                    <a:p>
                      <a:endParaRPr lang="en-GB" sz="800" b="1"/>
                    </a:p>
                    <a:p>
                      <a:r>
                        <a:rPr lang="en-GB" sz="1400">
                          <a:latin typeface="+mn-lt"/>
                        </a:rPr>
                        <a:t>The RADF can be recorded on the patients record</a:t>
                      </a:r>
                    </a:p>
                    <a:p>
                      <a:r>
                        <a:rPr lang="en-GB" sz="1400" b="0">
                          <a:latin typeface="+mn-lt"/>
                        </a:rPr>
                        <a:t>Reasonable adjustments and accessibility needs</a:t>
                      </a:r>
                    </a:p>
                    <a:p>
                      <a:r>
                        <a:rPr lang="en-GB" sz="1400" b="0">
                          <a:latin typeface="+mn-lt"/>
                        </a:rPr>
                        <a:t>SNOMED clinical coding supports data sharing across supplier and NCRS </a:t>
                      </a:r>
                      <a:endParaRPr lang="en-GB" sz="1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CB9"/>
                    </a:solidFill>
                  </a:tcPr>
                </a:tc>
                <a:extLst>
                  <a:ext uri="{0D108BD9-81ED-4DB2-BD59-A6C34878D82A}">
                    <a16:rowId xmlns:a16="http://schemas.microsoft.com/office/drawing/2014/main" val="4138247543"/>
                  </a:ext>
                </a:extLst>
              </a:tr>
            </a:tbl>
          </a:graphicData>
        </a:graphic>
      </p:graphicFrame>
      <p:graphicFrame>
        <p:nvGraphicFramePr>
          <p:cNvPr id="12" name="Table 11">
            <a:extLst>
              <a:ext uri="{FF2B5EF4-FFF2-40B4-BE49-F238E27FC236}">
                <a16:creationId xmlns:a16="http://schemas.microsoft.com/office/drawing/2014/main" id="{3A075C0B-0B0A-6754-F5BC-EB99318B27EC}"/>
              </a:ext>
            </a:extLst>
          </p:cNvPr>
          <p:cNvGraphicFramePr>
            <a:graphicFrameLocks noGrp="1"/>
          </p:cNvGraphicFramePr>
          <p:nvPr>
            <p:extLst>
              <p:ext uri="{D42A27DB-BD31-4B8C-83A1-F6EECF244321}">
                <p14:modId xmlns:p14="http://schemas.microsoft.com/office/powerpoint/2010/main" val="1485196501"/>
              </p:ext>
            </p:extLst>
          </p:nvPr>
        </p:nvGraphicFramePr>
        <p:xfrm>
          <a:off x="8060225" y="1093813"/>
          <a:ext cx="3796811" cy="2499360"/>
        </p:xfrm>
        <a:graphic>
          <a:graphicData uri="http://schemas.openxmlformats.org/drawingml/2006/table">
            <a:tbl>
              <a:tblPr firstRow="1" bandRow="1">
                <a:tableStyleId>{5C22544A-7EE6-4342-B048-85BDC9FD1C3A}</a:tableStyleId>
              </a:tblPr>
              <a:tblGrid>
                <a:gridCol w="3796811">
                  <a:extLst>
                    <a:ext uri="{9D8B030D-6E8A-4147-A177-3AD203B41FA5}">
                      <a16:colId xmlns:a16="http://schemas.microsoft.com/office/drawing/2014/main" val="3885643504"/>
                    </a:ext>
                  </a:extLst>
                </a:gridCol>
              </a:tblGrid>
              <a:tr h="515454">
                <a:tc>
                  <a:txBody>
                    <a:bodyPr/>
                    <a:lstStyle/>
                    <a:p>
                      <a:r>
                        <a:rPr lang="en-US" sz="1600" b="1" i="0">
                          <a:solidFill>
                            <a:schemeClr val="tx1"/>
                          </a:solidFill>
                          <a:effectLst/>
                          <a:latin typeface="Arial" panose="020B0604020202020204" pitchFamily="34" charset="0"/>
                          <a:cs typeface="Arial" panose="020B0604020202020204" pitchFamily="34" charset="0"/>
                        </a:rPr>
                        <a:t>3. Flag</a:t>
                      </a:r>
                    </a:p>
                    <a:p>
                      <a:r>
                        <a:rPr lang="en-GB" sz="1600" b="0">
                          <a:solidFill>
                            <a:schemeClr val="tx1"/>
                          </a:solidFill>
                        </a:rPr>
                        <a:t>Flag the adjustment </a:t>
                      </a:r>
                      <a:r>
                        <a:rPr lang="en-US" sz="1600" b="1" i="0">
                          <a:solidFill>
                            <a:schemeClr val="tx1"/>
                          </a:solidFill>
                          <a:effectLst/>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extLst>
                  <a:ext uri="{0D108BD9-81ED-4DB2-BD59-A6C34878D82A}">
                    <a16:rowId xmlns:a16="http://schemas.microsoft.com/office/drawing/2014/main" val="3686778072"/>
                  </a:ext>
                </a:extLst>
              </a:tr>
              <a:tr h="18990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effectLst/>
                          <a:latin typeface="Arial" panose="020B0604020202020204" pitchFamily="34" charset="0"/>
                          <a:cs typeface="Arial" panose="020B0604020202020204" pitchFamily="34" charset="0"/>
                        </a:rPr>
                        <a:t>Alert -</a:t>
                      </a:r>
                      <a:r>
                        <a:rPr lang="en-US" sz="1200" b="0" i="0">
                          <a:effectLst/>
                          <a:latin typeface="Arial" panose="020B0604020202020204" pitchFamily="34" charset="0"/>
                          <a:cs typeface="Arial" panose="020B0604020202020204" pitchFamily="34" charset="0"/>
                        </a:rPr>
                        <a:t> A patient status alert will show on clinical </a:t>
                      </a:r>
                      <a:r>
                        <a:rPr lang="en-US" sz="1200">
                          <a:latin typeface="Arial" panose="020B0604020202020204" pitchFamily="34" charset="0"/>
                          <a:cs typeface="Arial" panose="020B0604020202020204" pitchFamily="34" charset="0"/>
                        </a:rPr>
                        <a:t>system </a:t>
                      </a:r>
                      <a:r>
                        <a:rPr lang="en-US" sz="1200" b="0" i="0">
                          <a:effectLst/>
                          <a:latin typeface="Arial" panose="020B0604020202020204" pitchFamily="34" charset="0"/>
                          <a:cs typeface="Arial" panose="020B0604020202020204" pitchFamily="34" charset="0"/>
                        </a:rPr>
                        <a:t>if a patient has any of the 3 essential RADF codes or a legacy RA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panose="020B0604020202020204" pitchFamily="34" charset="0"/>
                          <a:cs typeface="Arial" panose="020B0604020202020204" pitchFamily="34" charset="0"/>
                        </a:rPr>
                        <a:t>The flag will be visible and provides and opportunity to ‘review’ the reasonable adjustments.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panose="020B0604020202020204" pitchFamily="34" charset="0"/>
                          <a:cs typeface="Arial" panose="020B0604020202020204" pitchFamily="34" charset="0"/>
                        </a:rPr>
                        <a:t>Some clinical systems will direct staff to the RA communications template so information can be updated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E4F4"/>
                    </a:solidFill>
                  </a:tcPr>
                </a:tc>
                <a:extLst>
                  <a:ext uri="{0D108BD9-81ED-4DB2-BD59-A6C34878D82A}">
                    <a16:rowId xmlns:a16="http://schemas.microsoft.com/office/drawing/2014/main" val="3387143696"/>
                  </a:ext>
                </a:extLst>
              </a:tr>
            </a:tbl>
          </a:graphicData>
        </a:graphic>
      </p:graphicFrame>
      <p:graphicFrame>
        <p:nvGraphicFramePr>
          <p:cNvPr id="13" name="Table 12">
            <a:extLst>
              <a:ext uri="{FF2B5EF4-FFF2-40B4-BE49-F238E27FC236}">
                <a16:creationId xmlns:a16="http://schemas.microsoft.com/office/drawing/2014/main" id="{5AD00221-2D44-C70B-9CD1-CD0D1DBDB970}"/>
              </a:ext>
            </a:extLst>
          </p:cNvPr>
          <p:cNvGraphicFramePr>
            <a:graphicFrameLocks noGrp="1"/>
          </p:cNvGraphicFramePr>
          <p:nvPr>
            <p:extLst>
              <p:ext uri="{D42A27DB-BD31-4B8C-83A1-F6EECF244321}">
                <p14:modId xmlns:p14="http://schemas.microsoft.com/office/powerpoint/2010/main" val="669966445"/>
              </p:ext>
            </p:extLst>
          </p:nvPr>
        </p:nvGraphicFramePr>
        <p:xfrm>
          <a:off x="301683" y="3679481"/>
          <a:ext cx="3692470" cy="2926080"/>
        </p:xfrm>
        <a:graphic>
          <a:graphicData uri="http://schemas.openxmlformats.org/drawingml/2006/table">
            <a:tbl>
              <a:tblPr firstRow="1" bandRow="1">
                <a:tableStyleId>{5C22544A-7EE6-4342-B048-85BDC9FD1C3A}</a:tableStyleId>
              </a:tblPr>
              <a:tblGrid>
                <a:gridCol w="3692470">
                  <a:extLst>
                    <a:ext uri="{9D8B030D-6E8A-4147-A177-3AD203B41FA5}">
                      <a16:colId xmlns:a16="http://schemas.microsoft.com/office/drawing/2014/main" val="3307737278"/>
                    </a:ext>
                  </a:extLst>
                </a:gridCol>
              </a:tblGrid>
              <a:tr h="367079">
                <a:tc>
                  <a:txBody>
                    <a:bodyPr/>
                    <a:lstStyle/>
                    <a:p>
                      <a:r>
                        <a:rPr lang="en-US" sz="1600" b="1" i="0">
                          <a:solidFill>
                            <a:schemeClr val="tx1"/>
                          </a:solidFill>
                          <a:effectLst/>
                          <a:latin typeface="Arial" panose="020B0604020202020204" pitchFamily="34" charset="0"/>
                          <a:cs typeface="Arial" panose="020B0604020202020204" pitchFamily="34" charset="0"/>
                        </a:rPr>
                        <a:t>4. Share </a:t>
                      </a:r>
                      <a:r>
                        <a:rPr lang="en-GB" sz="1600" b="0">
                          <a:solidFill>
                            <a:schemeClr val="tx1"/>
                          </a:solidFill>
                        </a:rPr>
                        <a:t>Share the adjustment in all communications</a:t>
                      </a:r>
                      <a:endParaRPr lang="en-US" sz="1600" b="1" i="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728325254"/>
                  </a:ext>
                </a:extLst>
              </a:tr>
              <a:tr h="2111961">
                <a:tc>
                  <a:txBody>
                    <a:bodyPr/>
                    <a:lstStyle/>
                    <a:p>
                      <a:pPr marL="171450" indent="-171450">
                        <a:buFont typeface="Wingdings" panose="05000000000000000000" pitchFamily="2" charset="2"/>
                        <a:buChar char="q"/>
                      </a:pPr>
                      <a:r>
                        <a:rPr lang="en-US" sz="1200" b="1">
                          <a:latin typeface="Arial" panose="020B0604020202020204" pitchFamily="34" charset="0"/>
                          <a:cs typeface="Arial" panose="020B0604020202020204" pitchFamily="34" charset="0"/>
                        </a:rPr>
                        <a:t>National Care Records Service (NCRS):</a:t>
                      </a:r>
                      <a:r>
                        <a:rPr lang="en-US" sz="1200">
                          <a:latin typeface="Arial" panose="020B0604020202020204" pitchFamily="34" charset="0"/>
                          <a:cs typeface="Arial" panose="020B0604020202020204" pitchFamily="34" charset="0"/>
                        </a:rPr>
                        <a:t> The flag is visible on the NHS Spine, which allows authorised staff across the NHS to view your needs, even if they have not treated you before.</a:t>
                      </a:r>
                    </a:p>
                    <a:p>
                      <a:endParaRPr lang="en-US" sz="400">
                        <a:latin typeface="Arial" panose="020B0604020202020204" pitchFamily="34" charset="0"/>
                        <a:cs typeface="Arial" panose="020B0604020202020204" pitchFamily="34" charset="0"/>
                      </a:endParaRPr>
                    </a:p>
                    <a:p>
                      <a:pPr marL="182563" indent="-182563">
                        <a:buFont typeface="Wingdings" panose="05000000000000000000" pitchFamily="2" charset="2"/>
                        <a:buChar char="q"/>
                      </a:pPr>
                      <a:r>
                        <a:rPr lang="en-US" sz="1200" b="1">
                          <a:latin typeface="Arial" panose="020B0604020202020204" pitchFamily="34" charset="0"/>
                          <a:cs typeface="Arial" panose="020B0604020202020204" pitchFamily="34" charset="0"/>
                        </a:rPr>
                        <a:t>Information is shared with authorised personnel involved in the patients care including; </a:t>
                      </a:r>
                      <a:r>
                        <a:rPr lang="en-US" sz="1200">
                          <a:latin typeface="Arial" panose="020B0604020202020204" pitchFamily="34" charset="0"/>
                          <a:cs typeface="Arial" panose="020B0604020202020204" pitchFamily="34" charset="0"/>
                        </a:rPr>
                        <a:t>NHS Trusts/Foundation trusts, Emergency Care Services (A&amp;E, UCC, Ambulance Trusts), PCNs, Social Care, local authorities and includes administrative and support staff, such as receptionists, administrators and practice managers)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4282145"/>
                  </a:ext>
                </a:extLst>
              </a:tr>
            </a:tbl>
          </a:graphicData>
        </a:graphic>
      </p:graphicFrame>
      <p:graphicFrame>
        <p:nvGraphicFramePr>
          <p:cNvPr id="14" name="Table 13">
            <a:extLst>
              <a:ext uri="{FF2B5EF4-FFF2-40B4-BE49-F238E27FC236}">
                <a16:creationId xmlns:a16="http://schemas.microsoft.com/office/drawing/2014/main" id="{220D74B3-C6C4-3B38-D6B9-09429C271C04}"/>
              </a:ext>
            </a:extLst>
          </p:cNvPr>
          <p:cNvGraphicFramePr>
            <a:graphicFrameLocks noGrp="1"/>
          </p:cNvGraphicFramePr>
          <p:nvPr>
            <p:extLst>
              <p:ext uri="{D42A27DB-BD31-4B8C-83A1-F6EECF244321}">
                <p14:modId xmlns:p14="http://schemas.microsoft.com/office/powerpoint/2010/main" val="2434195921"/>
              </p:ext>
            </p:extLst>
          </p:nvPr>
        </p:nvGraphicFramePr>
        <p:xfrm>
          <a:off x="4188574" y="3690574"/>
          <a:ext cx="3781538" cy="2910840"/>
        </p:xfrm>
        <a:graphic>
          <a:graphicData uri="http://schemas.openxmlformats.org/drawingml/2006/table">
            <a:tbl>
              <a:tblPr firstRow="1" bandRow="1">
                <a:tableStyleId>{5C22544A-7EE6-4342-B048-85BDC9FD1C3A}</a:tableStyleId>
              </a:tblPr>
              <a:tblGrid>
                <a:gridCol w="3781538">
                  <a:extLst>
                    <a:ext uri="{9D8B030D-6E8A-4147-A177-3AD203B41FA5}">
                      <a16:colId xmlns:a16="http://schemas.microsoft.com/office/drawing/2014/main" val="3104314641"/>
                    </a:ext>
                  </a:extLst>
                </a:gridCol>
              </a:tblGrid>
              <a:tr h="3086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effectLst/>
                          <a:latin typeface="Arial" panose="020B0604020202020204" pitchFamily="34" charset="0"/>
                          <a:cs typeface="Arial" panose="020B0604020202020204" pitchFamily="34" charset="0"/>
                        </a:rPr>
                        <a:t>5. Meet - </a:t>
                      </a:r>
                      <a:r>
                        <a:rPr lang="en-GB" sz="1600" b="0">
                          <a:solidFill>
                            <a:schemeClr val="tx1"/>
                          </a:solidFill>
                        </a:rPr>
                        <a:t>Make every effort to meet the adjustment and support your patients.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388953039"/>
                  </a:ext>
                </a:extLst>
              </a:tr>
              <a:tr h="2111961">
                <a:tc>
                  <a:txBody>
                    <a:bodyPr/>
                    <a:lstStyle/>
                    <a:p>
                      <a:r>
                        <a:rPr lang="en-GB" sz="1400" b="1">
                          <a:latin typeface="Arial" panose="020B0604020202020204" pitchFamily="34" charset="0"/>
                          <a:cs typeface="Arial" panose="020B0604020202020204" pitchFamily="34" charset="0"/>
                        </a:rPr>
                        <a:t>Make every effort to meet the adjustment</a:t>
                      </a:r>
                    </a:p>
                    <a:p>
                      <a:r>
                        <a:rPr lang="en-GB" sz="1400">
                          <a:latin typeface="Arial" panose="020B0604020202020204" pitchFamily="34" charset="0"/>
                          <a:cs typeface="Arial" panose="020B0604020202020204" pitchFamily="34" charset="0"/>
                        </a:rPr>
                        <a:t>Patient Services and organisations must endeavour to use their best efforts to </a:t>
                      </a:r>
                      <a:r>
                        <a:rPr lang="en-US" sz="1400">
                          <a:latin typeface="Arial" panose="020B0604020202020204" pitchFamily="34" charset="0"/>
                          <a:cs typeface="Arial" panose="020B0604020202020204" pitchFamily="34" charset="0"/>
                        </a:rPr>
                        <a:t>always meet the reasonable adjustment</a:t>
                      </a:r>
                      <a:r>
                        <a:rPr lang="en-GB" sz="1400">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300" b="0"/>
                        <a:t>  Plan ahead – prepare for RA’s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300" b="0"/>
                        <a:t>Develop a policy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300" b="0"/>
                        <a:t>Staff awareness and training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300" b="0"/>
                        <a:t>Awareness campaigns on premises and website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300" b="0"/>
                        <a:t>Comply with patients' preferences (Opt-out)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300" b="0"/>
                        <a:t>On going review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FEC"/>
                    </a:solidFill>
                  </a:tcPr>
                </a:tc>
                <a:extLst>
                  <a:ext uri="{0D108BD9-81ED-4DB2-BD59-A6C34878D82A}">
                    <a16:rowId xmlns:a16="http://schemas.microsoft.com/office/drawing/2014/main" val="2960260991"/>
                  </a:ext>
                </a:extLst>
              </a:tr>
            </a:tbl>
          </a:graphicData>
        </a:graphic>
      </p:graphicFrame>
      <p:graphicFrame>
        <p:nvGraphicFramePr>
          <p:cNvPr id="15" name="Table 14">
            <a:extLst>
              <a:ext uri="{FF2B5EF4-FFF2-40B4-BE49-F238E27FC236}">
                <a16:creationId xmlns:a16="http://schemas.microsoft.com/office/drawing/2014/main" id="{0E06B78A-2348-5A9D-E2DE-1C4C418DCDD8}"/>
              </a:ext>
            </a:extLst>
          </p:cNvPr>
          <p:cNvGraphicFramePr>
            <a:graphicFrameLocks noGrp="1"/>
          </p:cNvGraphicFramePr>
          <p:nvPr>
            <p:extLst>
              <p:ext uri="{D42A27DB-BD31-4B8C-83A1-F6EECF244321}">
                <p14:modId xmlns:p14="http://schemas.microsoft.com/office/powerpoint/2010/main" val="1840813295"/>
              </p:ext>
            </p:extLst>
          </p:nvPr>
        </p:nvGraphicFramePr>
        <p:xfrm>
          <a:off x="8075465" y="3687100"/>
          <a:ext cx="3796811" cy="2910840"/>
        </p:xfrm>
        <a:graphic>
          <a:graphicData uri="http://schemas.openxmlformats.org/drawingml/2006/table">
            <a:tbl>
              <a:tblPr firstRow="1" bandRow="1">
                <a:tableStyleId>{5C22544A-7EE6-4342-B048-85BDC9FD1C3A}</a:tableStyleId>
              </a:tblPr>
              <a:tblGrid>
                <a:gridCol w="3796811">
                  <a:extLst>
                    <a:ext uri="{9D8B030D-6E8A-4147-A177-3AD203B41FA5}">
                      <a16:colId xmlns:a16="http://schemas.microsoft.com/office/drawing/2014/main" val="3193390176"/>
                    </a:ext>
                  </a:extLst>
                </a:gridCol>
              </a:tblGrid>
              <a:tr h="367079">
                <a:tc>
                  <a:txBody>
                    <a:bodyPr/>
                    <a:lstStyle/>
                    <a:p>
                      <a:r>
                        <a:rPr lang="en-US" sz="1600" b="1" i="0">
                          <a:solidFill>
                            <a:schemeClr val="tx1"/>
                          </a:solidFill>
                          <a:effectLst/>
                          <a:latin typeface="Arial" panose="020B0604020202020204" pitchFamily="34" charset="0"/>
                          <a:cs typeface="Arial" panose="020B0604020202020204" pitchFamily="34" charset="0"/>
                        </a:rPr>
                        <a:t>6. Review </a:t>
                      </a:r>
                    </a:p>
                    <a:p>
                      <a:r>
                        <a:rPr lang="en-GB" sz="1600" b="0">
                          <a:solidFill>
                            <a:schemeClr val="tx1"/>
                          </a:solidFill>
                        </a:rPr>
                        <a:t>Regularly review the RADF. </a:t>
                      </a:r>
                      <a:endParaRPr lang="en-US" sz="1600" b="1" i="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9AFF"/>
                    </a:solidFill>
                  </a:tcPr>
                </a:tc>
                <a:extLst>
                  <a:ext uri="{0D108BD9-81ED-4DB2-BD59-A6C34878D82A}">
                    <a16:rowId xmlns:a16="http://schemas.microsoft.com/office/drawing/2014/main" val="2728633644"/>
                  </a:ext>
                </a:extLst>
              </a:tr>
              <a:tr h="2111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It is important to regularly check if the adjustments are still meeting the persons needs in a suitable timeframe (for example every 12 months)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300" b="0"/>
                        <a:t>Standardised review – health checks, outpatient clinics, annual </a:t>
                      </a:r>
                      <a:r>
                        <a:rPr lang="en-GB" sz="1300" b="0" err="1"/>
                        <a:t>reivew</a:t>
                      </a:r>
                      <a:endParaRPr lang="en-GB" sz="1300" b="0"/>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300" b="0"/>
                        <a:t>Proactive review – data audits to identify those who have RA codes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300" b="0"/>
                        <a:t>Reactive review- Opportunistic review on diagnosis or new condition or impairment.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3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FF"/>
                    </a:solidFill>
                  </a:tcPr>
                </a:tc>
                <a:extLst>
                  <a:ext uri="{0D108BD9-81ED-4DB2-BD59-A6C34878D82A}">
                    <a16:rowId xmlns:a16="http://schemas.microsoft.com/office/drawing/2014/main" val="2269157070"/>
                  </a:ext>
                </a:extLst>
              </a:tr>
            </a:tbl>
          </a:graphicData>
        </a:graphic>
      </p:graphicFrame>
      <p:sp>
        <p:nvSpPr>
          <p:cNvPr id="16" name="Arrow: Right 15">
            <a:extLst>
              <a:ext uri="{FF2B5EF4-FFF2-40B4-BE49-F238E27FC236}">
                <a16:creationId xmlns:a16="http://schemas.microsoft.com/office/drawing/2014/main" id="{5813520F-2EC5-BC05-E346-CF5B753075E3}"/>
              </a:ext>
            </a:extLst>
          </p:cNvPr>
          <p:cNvSpPr/>
          <p:nvPr/>
        </p:nvSpPr>
        <p:spPr>
          <a:xfrm>
            <a:off x="3830855" y="2088682"/>
            <a:ext cx="357718" cy="6627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Right 16">
            <a:extLst>
              <a:ext uri="{FF2B5EF4-FFF2-40B4-BE49-F238E27FC236}">
                <a16:creationId xmlns:a16="http://schemas.microsoft.com/office/drawing/2014/main" id="{5B787E5D-D213-A4D7-75A8-ED431DD42F71}"/>
              </a:ext>
            </a:extLst>
          </p:cNvPr>
          <p:cNvSpPr/>
          <p:nvPr/>
        </p:nvSpPr>
        <p:spPr>
          <a:xfrm>
            <a:off x="7754858" y="2088682"/>
            <a:ext cx="357718" cy="6627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Right 17">
            <a:extLst>
              <a:ext uri="{FF2B5EF4-FFF2-40B4-BE49-F238E27FC236}">
                <a16:creationId xmlns:a16="http://schemas.microsoft.com/office/drawing/2014/main" id="{FAF144BA-FE89-F92F-C5CB-A7FB847E50D3}"/>
              </a:ext>
            </a:extLst>
          </p:cNvPr>
          <p:cNvSpPr/>
          <p:nvPr/>
        </p:nvSpPr>
        <p:spPr>
          <a:xfrm>
            <a:off x="3851689" y="4732744"/>
            <a:ext cx="357718" cy="6627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Right 18">
            <a:extLst>
              <a:ext uri="{FF2B5EF4-FFF2-40B4-BE49-F238E27FC236}">
                <a16:creationId xmlns:a16="http://schemas.microsoft.com/office/drawing/2014/main" id="{3F1B8CBA-8968-2F2A-1BD2-091CA8B8A212}"/>
              </a:ext>
            </a:extLst>
          </p:cNvPr>
          <p:cNvSpPr/>
          <p:nvPr/>
        </p:nvSpPr>
        <p:spPr>
          <a:xfrm>
            <a:off x="7754858" y="4685864"/>
            <a:ext cx="357718" cy="6627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Shoe footprints with solid fill">
            <a:extLst>
              <a:ext uri="{FF2B5EF4-FFF2-40B4-BE49-F238E27FC236}">
                <a16:creationId xmlns:a16="http://schemas.microsoft.com/office/drawing/2014/main" id="{05C046CF-EE6B-B8C6-9C19-B59723E8B24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37697" y="129228"/>
            <a:ext cx="1271628" cy="1271628"/>
          </a:xfrm>
          <a:prstGeom prst="rect">
            <a:avLst/>
          </a:prstGeom>
        </p:spPr>
      </p:pic>
    </p:spTree>
    <p:extLst>
      <p:ext uri="{BB962C8B-B14F-4D97-AF65-F5344CB8AC3E}">
        <p14:creationId xmlns:p14="http://schemas.microsoft.com/office/powerpoint/2010/main" val="4167539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1CBF4-0F02-9408-A018-59EB9A7FD10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505D5B-840F-9EE3-BB0C-719CF7E119DE}"/>
              </a:ext>
            </a:extLst>
          </p:cNvPr>
          <p:cNvSpPr>
            <a:spLocks noGrp="1"/>
          </p:cNvSpPr>
          <p:nvPr>
            <p:ph type="sldNum" sz="quarter" idx="15"/>
          </p:nvPr>
        </p:nvSpPr>
        <p:spPr/>
        <p:txBody>
          <a:bodyPr/>
          <a:lstStyle/>
          <a:p>
            <a:pPr>
              <a:defRPr/>
            </a:pPr>
            <a:fld id="{9C23DAE3-29EA-6B48-8B9F-DAC09DE37D5A}" type="slidenum">
              <a:rPr lang="en-US" smtClean="0"/>
              <a:pPr>
                <a:defRPr/>
              </a:pPr>
              <a:t>9</a:t>
            </a:fld>
            <a:endParaRPr lang="en-US"/>
          </a:p>
        </p:txBody>
      </p:sp>
      <p:sp>
        <p:nvSpPr>
          <p:cNvPr id="31" name="TextBox 30">
            <a:extLst>
              <a:ext uri="{FF2B5EF4-FFF2-40B4-BE49-F238E27FC236}">
                <a16:creationId xmlns:a16="http://schemas.microsoft.com/office/drawing/2014/main" id="{53ABD91A-E85E-D2E6-E1C5-D50906011716}"/>
              </a:ext>
            </a:extLst>
          </p:cNvPr>
          <p:cNvSpPr txBox="1"/>
          <p:nvPr/>
        </p:nvSpPr>
        <p:spPr>
          <a:xfrm>
            <a:off x="5693790" y="1183485"/>
            <a:ext cx="5906240" cy="3323987"/>
          </a:xfrm>
          <a:prstGeom prst="rect">
            <a:avLst/>
          </a:prstGeom>
          <a:solidFill>
            <a:schemeClr val="tx1">
              <a:lumMod val="10000"/>
              <a:lumOff val="90000"/>
            </a:schemeClr>
          </a:solidFill>
          <a:ln w="28575">
            <a:solidFill>
              <a:schemeClr val="bg2">
                <a:lumMod val="50000"/>
              </a:schemeClr>
            </a:solidFill>
          </a:ln>
        </p:spPr>
        <p:txBody>
          <a:bodyPr wrap="square">
            <a:spAutoFit/>
          </a:bodyPr>
          <a:lstStyle/>
          <a:p>
            <a:r>
              <a:rPr lang="en-GB" sz="1400" b="1">
                <a:latin typeface="+mn-lt"/>
              </a:rPr>
              <a:t>Cohorts of patients (Not limited to)</a:t>
            </a:r>
          </a:p>
          <a:p>
            <a:pPr marL="285750" indent="-285750">
              <a:buFont typeface="Wingdings" panose="05000000000000000000" pitchFamily="2" charset="2"/>
              <a:buChar char="Ø"/>
            </a:pPr>
            <a:r>
              <a:rPr lang="en-GB" sz="1400" b="1">
                <a:latin typeface="+mn-lt"/>
              </a:rPr>
              <a:t>Learning disabilities </a:t>
            </a:r>
            <a:r>
              <a:rPr lang="en-GB" sz="1400">
                <a:latin typeface="+mn-lt"/>
              </a:rPr>
              <a:t>– To ensure staff know that this cohort of patients need extra support to understand information or communicate. </a:t>
            </a:r>
          </a:p>
          <a:p>
            <a:pPr marL="285750" indent="-285750" algn="l">
              <a:buFont typeface="Wingdings" panose="05000000000000000000" pitchFamily="2" charset="2"/>
              <a:buChar char="Ø"/>
            </a:pPr>
            <a:r>
              <a:rPr lang="en-GB" sz="1400" b="1">
                <a:latin typeface="+mn-lt"/>
              </a:rPr>
              <a:t>Autism</a:t>
            </a:r>
            <a:r>
              <a:rPr lang="en-GB" sz="1400">
                <a:latin typeface="+mn-lt"/>
              </a:rPr>
              <a:t>– Similar to those with learning disabilities, autistic people are a core focus for the flag to ensure equitable access. </a:t>
            </a:r>
          </a:p>
          <a:p>
            <a:pPr marL="285750" indent="-285750" algn="l">
              <a:buFont typeface="Wingdings" panose="05000000000000000000" pitchFamily="2" charset="2"/>
              <a:buChar char="Ø"/>
            </a:pPr>
            <a:r>
              <a:rPr lang="en-GB" sz="1400" b="1">
                <a:latin typeface="+mn-lt"/>
              </a:rPr>
              <a:t>Physical or sensory disabilities </a:t>
            </a:r>
            <a:r>
              <a:rPr lang="en-GB" sz="1400">
                <a:latin typeface="+mn-lt"/>
              </a:rPr>
              <a:t>– Including people with vision loss (blindness/partial sight), hearing loss (deafness/partial hearing) or mobility limitations. </a:t>
            </a:r>
          </a:p>
          <a:p>
            <a:pPr marL="285750" indent="-285750" algn="l">
              <a:buFont typeface="Wingdings" panose="05000000000000000000" pitchFamily="2" charset="2"/>
              <a:buChar char="Ø"/>
            </a:pPr>
            <a:r>
              <a:rPr lang="en-GB" sz="1400" b="1">
                <a:latin typeface="+mn-lt"/>
              </a:rPr>
              <a:t>Patients with long term conditions</a:t>
            </a:r>
            <a:r>
              <a:rPr lang="en-GB" sz="1400">
                <a:latin typeface="+mn-lt"/>
              </a:rPr>
              <a:t>, such as dementia, chronic fatigue, or asthmas (that substantially affects daily living). </a:t>
            </a:r>
          </a:p>
          <a:p>
            <a:pPr marL="285750" indent="-285750" algn="l">
              <a:buFont typeface="Wingdings" panose="05000000000000000000" pitchFamily="2" charset="2"/>
              <a:buChar char="Ø"/>
            </a:pPr>
            <a:r>
              <a:rPr lang="en-GB" sz="1400" b="1">
                <a:latin typeface="+mn-lt"/>
              </a:rPr>
              <a:t>Individuals with mental health conditions </a:t>
            </a:r>
            <a:r>
              <a:rPr lang="en-GB" sz="1400">
                <a:latin typeface="+mn-lt"/>
              </a:rPr>
              <a:t>– Those whose conditions significantly impair their ability to access services. </a:t>
            </a:r>
          </a:p>
          <a:p>
            <a:pPr marL="285750" indent="-285750" algn="l">
              <a:buFont typeface="Wingdings" panose="05000000000000000000" pitchFamily="2" charset="2"/>
              <a:buChar char="Ø"/>
            </a:pPr>
            <a:r>
              <a:rPr lang="en-GB" sz="1400" b="1">
                <a:latin typeface="+mn-lt"/>
              </a:rPr>
              <a:t>Patients with communication needs </a:t>
            </a:r>
            <a:r>
              <a:rPr lang="en-GB" sz="1400">
                <a:latin typeface="+mn-lt"/>
              </a:rPr>
              <a:t>– Anyone who requires a BSL interpreter, information in easy read or longer appointment times</a:t>
            </a:r>
          </a:p>
        </p:txBody>
      </p:sp>
      <p:grpSp>
        <p:nvGrpSpPr>
          <p:cNvPr id="32" name="Group 31">
            <a:extLst>
              <a:ext uri="{FF2B5EF4-FFF2-40B4-BE49-F238E27FC236}">
                <a16:creationId xmlns:a16="http://schemas.microsoft.com/office/drawing/2014/main" id="{41342109-F52C-89E1-628D-5F29BA5C7A46}"/>
              </a:ext>
            </a:extLst>
          </p:cNvPr>
          <p:cNvGrpSpPr/>
          <p:nvPr/>
        </p:nvGrpSpPr>
        <p:grpSpPr>
          <a:xfrm>
            <a:off x="8301260" y="4169430"/>
            <a:ext cx="2807137" cy="2886034"/>
            <a:chOff x="8109679" y="2040529"/>
            <a:chExt cx="4234923" cy="4234923"/>
          </a:xfrm>
        </p:grpSpPr>
        <p:pic>
          <p:nvPicPr>
            <p:cNvPr id="20" name="Graphic 19" descr="Magnifying glass with solid fill">
              <a:extLst>
                <a:ext uri="{FF2B5EF4-FFF2-40B4-BE49-F238E27FC236}">
                  <a16:creationId xmlns:a16="http://schemas.microsoft.com/office/drawing/2014/main" id="{77737300-BD9F-AF12-245F-C5536D124E4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09679" y="2040529"/>
              <a:ext cx="4234923" cy="4234923"/>
            </a:xfrm>
            <a:prstGeom prst="rect">
              <a:avLst/>
            </a:prstGeom>
          </p:spPr>
        </p:pic>
        <p:pic>
          <p:nvPicPr>
            <p:cNvPr id="22" name="Graphic 21" descr="Deaf with solid fill">
              <a:extLst>
                <a:ext uri="{FF2B5EF4-FFF2-40B4-BE49-F238E27FC236}">
                  <a16:creationId xmlns:a16="http://schemas.microsoft.com/office/drawing/2014/main" id="{3B51B18B-3958-63C4-A7E6-79E30FC50D0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393576" y="2824355"/>
              <a:ext cx="712236" cy="712236"/>
            </a:xfrm>
            <a:prstGeom prst="rect">
              <a:avLst/>
            </a:prstGeom>
          </p:spPr>
        </p:pic>
        <p:pic>
          <p:nvPicPr>
            <p:cNvPr id="24" name="Graphic 23" descr="Person in wheelchair with solid fill">
              <a:extLst>
                <a:ext uri="{FF2B5EF4-FFF2-40B4-BE49-F238E27FC236}">
                  <a16:creationId xmlns:a16="http://schemas.microsoft.com/office/drawing/2014/main" id="{5EE100BA-73AB-B22D-0669-C0396FB8957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943655" y="3129502"/>
              <a:ext cx="712236" cy="712236"/>
            </a:xfrm>
            <a:prstGeom prst="rect">
              <a:avLst/>
            </a:prstGeom>
          </p:spPr>
        </p:pic>
        <p:pic>
          <p:nvPicPr>
            <p:cNvPr id="26" name="Picture 25">
              <a:extLst>
                <a:ext uri="{FF2B5EF4-FFF2-40B4-BE49-F238E27FC236}">
                  <a16:creationId xmlns:a16="http://schemas.microsoft.com/office/drawing/2014/main" id="{494E960E-DA24-3474-40C0-B4CCE64FD35A}"/>
                </a:ext>
              </a:extLst>
            </p:cNvPr>
            <p:cNvPicPr>
              <a:picLocks noChangeAspect="1"/>
            </p:cNvPicPr>
            <p:nvPr/>
          </p:nvPicPr>
          <p:blipFill>
            <a:blip r:embed="rId6"/>
            <a:srcRect l="21247" t="7483" r="20408" b="28950"/>
            <a:stretch>
              <a:fillRect/>
            </a:stretch>
          </p:blipFill>
          <p:spPr>
            <a:xfrm>
              <a:off x="8955525" y="3249873"/>
              <a:ext cx="578498" cy="630277"/>
            </a:xfrm>
            <a:prstGeom prst="rect">
              <a:avLst/>
            </a:prstGeom>
          </p:spPr>
        </p:pic>
        <p:pic>
          <p:nvPicPr>
            <p:cNvPr id="28" name="Graphic 27" descr="Blind with solid fill">
              <a:extLst>
                <a:ext uri="{FF2B5EF4-FFF2-40B4-BE49-F238E27FC236}">
                  <a16:creationId xmlns:a16="http://schemas.microsoft.com/office/drawing/2014/main" id="{3F7B31E8-5168-79CA-6456-32C7D040267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094201" y="3880150"/>
              <a:ext cx="712236" cy="712236"/>
            </a:xfrm>
            <a:prstGeom prst="rect">
              <a:avLst/>
            </a:prstGeom>
          </p:spPr>
        </p:pic>
        <p:pic>
          <p:nvPicPr>
            <p:cNvPr id="30" name="Picture 29">
              <a:extLst>
                <a:ext uri="{FF2B5EF4-FFF2-40B4-BE49-F238E27FC236}">
                  <a16:creationId xmlns:a16="http://schemas.microsoft.com/office/drawing/2014/main" id="{605C47EE-75C0-11EA-5B62-40283CC1C0B5}"/>
                </a:ext>
              </a:extLst>
            </p:cNvPr>
            <p:cNvPicPr>
              <a:picLocks noChangeAspect="1"/>
            </p:cNvPicPr>
            <p:nvPr/>
          </p:nvPicPr>
          <p:blipFill>
            <a:blip r:embed="rId8"/>
            <a:srcRect l="22608" t="7210" r="22835" b="34558"/>
            <a:stretch>
              <a:fillRect/>
            </a:stretch>
          </p:blipFill>
          <p:spPr>
            <a:xfrm>
              <a:off x="9943655" y="3937898"/>
              <a:ext cx="525960" cy="561374"/>
            </a:xfrm>
            <a:prstGeom prst="rect">
              <a:avLst/>
            </a:prstGeom>
          </p:spPr>
        </p:pic>
      </p:grpSp>
      <p:sp>
        <p:nvSpPr>
          <p:cNvPr id="34" name="TextBox 33">
            <a:extLst>
              <a:ext uri="{FF2B5EF4-FFF2-40B4-BE49-F238E27FC236}">
                <a16:creationId xmlns:a16="http://schemas.microsoft.com/office/drawing/2014/main" id="{2D71FB38-F30B-0897-8CE5-1A6A554BEC57}"/>
              </a:ext>
            </a:extLst>
          </p:cNvPr>
          <p:cNvSpPr txBox="1"/>
          <p:nvPr/>
        </p:nvSpPr>
        <p:spPr>
          <a:xfrm>
            <a:off x="767334" y="5653741"/>
            <a:ext cx="6094428" cy="369332"/>
          </a:xfrm>
          <a:prstGeom prst="rect">
            <a:avLst/>
          </a:prstGeom>
          <a:noFill/>
        </p:spPr>
        <p:txBody>
          <a:bodyPr wrap="square">
            <a:spAutoFit/>
          </a:bodyPr>
          <a:lstStyle/>
          <a:p>
            <a:r>
              <a:rPr lang="en-GB">
                <a:hlinkClick r:id="rId9"/>
              </a:rPr>
              <a:t>Reasonable Adjustments : Ardens EMIS Web</a:t>
            </a:r>
            <a:endParaRPr lang="en-GB"/>
          </a:p>
        </p:txBody>
      </p:sp>
      <p:sp>
        <p:nvSpPr>
          <p:cNvPr id="36" name="TextBox 35">
            <a:extLst>
              <a:ext uri="{FF2B5EF4-FFF2-40B4-BE49-F238E27FC236}">
                <a16:creationId xmlns:a16="http://schemas.microsoft.com/office/drawing/2014/main" id="{1371D5E5-4529-D70C-944A-57C1489AB24F}"/>
              </a:ext>
            </a:extLst>
          </p:cNvPr>
          <p:cNvSpPr txBox="1"/>
          <p:nvPr/>
        </p:nvSpPr>
        <p:spPr>
          <a:xfrm>
            <a:off x="767334" y="6081314"/>
            <a:ext cx="6094428" cy="369332"/>
          </a:xfrm>
          <a:prstGeom prst="rect">
            <a:avLst/>
          </a:prstGeom>
          <a:noFill/>
        </p:spPr>
        <p:txBody>
          <a:bodyPr wrap="square">
            <a:spAutoFit/>
          </a:bodyPr>
          <a:lstStyle/>
          <a:p>
            <a:r>
              <a:rPr lang="en-GB">
                <a:hlinkClick r:id="rId10"/>
              </a:rPr>
              <a:t>Reasonable Adjustment Digital Flag (Equality Act 2010)</a:t>
            </a:r>
            <a:endParaRPr lang="en-GB"/>
          </a:p>
        </p:txBody>
      </p:sp>
      <p:sp>
        <p:nvSpPr>
          <p:cNvPr id="38" name="TextBox 37">
            <a:extLst>
              <a:ext uri="{FF2B5EF4-FFF2-40B4-BE49-F238E27FC236}">
                <a16:creationId xmlns:a16="http://schemas.microsoft.com/office/drawing/2014/main" id="{A7A3BDC5-0451-3783-F671-FD7860E3CB67}"/>
              </a:ext>
            </a:extLst>
          </p:cNvPr>
          <p:cNvSpPr txBox="1"/>
          <p:nvPr/>
        </p:nvSpPr>
        <p:spPr>
          <a:xfrm>
            <a:off x="251091" y="1300260"/>
            <a:ext cx="5171173"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800" b="1">
                <a:solidFill>
                  <a:schemeClr val="tx1"/>
                </a:solidFill>
                <a:latin typeface="Arial" panose="020B0604020202020204" pitchFamily="34" charset="0"/>
                <a:cs typeface="Arial" panose="020B0604020202020204" pitchFamily="34" charset="0"/>
              </a:rPr>
              <a:t>Ask about reasonable adjustments and how you can help your patients.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b="1">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q"/>
              <a:defRPr/>
            </a:pPr>
            <a:r>
              <a:rPr lang="en-GB">
                <a:latin typeface="Arial" panose="020B0604020202020204" pitchFamily="34" charset="0"/>
                <a:cs typeface="Arial" panose="020B0604020202020204" pitchFamily="34" charset="0"/>
              </a:rPr>
              <a:t>Check existing cohorts of patients </a:t>
            </a:r>
          </a:p>
          <a:p>
            <a:pPr eaLnBrk="1" fontAlgn="auto" hangingPunct="1">
              <a:spcBef>
                <a:spcPts val="0"/>
              </a:spcBef>
              <a:spcAft>
                <a:spcPts val="0"/>
              </a:spcAft>
              <a:defRPr/>
            </a:pPr>
            <a:endParaRPr lang="en-GB">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q"/>
              <a:defRPr/>
            </a:pPr>
            <a:r>
              <a:rPr lang="en-GB">
                <a:latin typeface="Arial" panose="020B0604020202020204" pitchFamily="34" charset="0"/>
                <a:cs typeface="Arial" panose="020B0604020202020204" pitchFamily="34" charset="0"/>
              </a:rPr>
              <a:t>Check on first contact </a:t>
            </a:r>
          </a:p>
          <a:p>
            <a:pPr eaLnBrk="1" fontAlgn="auto" hangingPunct="1">
              <a:spcBef>
                <a:spcPts val="0"/>
              </a:spcBef>
              <a:spcAft>
                <a:spcPts val="0"/>
              </a:spcAft>
              <a:defRPr/>
            </a:pPr>
            <a:endParaRPr lang="en-GB">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q"/>
              <a:defRPr/>
            </a:pPr>
            <a:r>
              <a:rPr lang="en-GB">
                <a:latin typeface="Arial" panose="020B0604020202020204" pitchFamily="34" charset="0"/>
                <a:cs typeface="Arial" panose="020B0604020202020204" pitchFamily="34" charset="0"/>
              </a:rPr>
              <a:t>During standard health checks </a:t>
            </a:r>
          </a:p>
          <a:p>
            <a:pPr eaLnBrk="1" fontAlgn="auto" hangingPunct="1">
              <a:spcBef>
                <a:spcPts val="0"/>
              </a:spcBef>
              <a:spcAft>
                <a:spcPts val="0"/>
              </a:spcAft>
              <a:defRPr/>
            </a:pPr>
            <a:endParaRPr lang="en-GB">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q"/>
              <a:defRPr/>
            </a:pPr>
            <a:r>
              <a:rPr lang="en-GB">
                <a:latin typeface="Arial" panose="020B0604020202020204" pitchFamily="34" charset="0"/>
                <a:cs typeface="Arial" panose="020B0604020202020204" pitchFamily="34" charset="0"/>
              </a:rPr>
              <a:t>Opportunistically </a:t>
            </a:r>
          </a:p>
          <a:p>
            <a:pPr marL="285750" indent="-285750" eaLnBrk="1" fontAlgn="auto" hangingPunct="1">
              <a:spcBef>
                <a:spcPts val="0"/>
              </a:spcBef>
              <a:spcAft>
                <a:spcPts val="0"/>
              </a:spcAft>
              <a:buFont typeface="Wingdings" panose="05000000000000000000" pitchFamily="2" charset="2"/>
              <a:buChar char="q"/>
              <a:defRPr/>
            </a:pPr>
            <a:endParaRPr lang="en-GB">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q"/>
              <a:defRPr/>
            </a:pPr>
            <a:r>
              <a:rPr lang="en-GB">
                <a:latin typeface="Arial" panose="020B0604020202020204" pitchFamily="34" charset="0"/>
                <a:cs typeface="Arial" panose="020B0604020202020204" pitchFamily="34" charset="0"/>
              </a:rPr>
              <a:t>Resource (questionnaires, posters)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800" b="1">
              <a:solidFill>
                <a:schemeClr val="tx1"/>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88CEFCA4-7973-BABA-F52B-5CFB630A570F}"/>
              </a:ext>
            </a:extLst>
          </p:cNvPr>
          <p:cNvSpPr txBox="1"/>
          <p:nvPr/>
        </p:nvSpPr>
        <p:spPr>
          <a:xfrm>
            <a:off x="251091" y="4819641"/>
            <a:ext cx="6978314"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800">
                <a:latin typeface="Arial" panose="020B0604020202020204" pitchFamily="34" charset="0"/>
                <a:cs typeface="Arial" panose="020B0604020202020204" pitchFamily="34" charset="0"/>
              </a:rPr>
              <a:t>New patient registrations, recall, review and appointment letters </a:t>
            </a:r>
          </a:p>
        </p:txBody>
      </p:sp>
      <p:pic>
        <p:nvPicPr>
          <p:cNvPr id="42" name="Graphic 41" descr="Video camera with solid fill">
            <a:extLst>
              <a:ext uri="{FF2B5EF4-FFF2-40B4-BE49-F238E27FC236}">
                <a16:creationId xmlns:a16="http://schemas.microsoft.com/office/drawing/2014/main" id="{F4A4D017-056D-61F4-B787-B40644A9150C}"/>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275701" y="5551466"/>
            <a:ext cx="456994" cy="456994"/>
          </a:xfrm>
          <a:prstGeom prst="rect">
            <a:avLst/>
          </a:prstGeom>
        </p:spPr>
      </p:pic>
      <p:pic>
        <p:nvPicPr>
          <p:cNvPr id="44" name="Graphic 43" descr="World with solid fill">
            <a:extLst>
              <a:ext uri="{FF2B5EF4-FFF2-40B4-BE49-F238E27FC236}">
                <a16:creationId xmlns:a16="http://schemas.microsoft.com/office/drawing/2014/main" id="{EC0FEAA9-DEFE-0756-9D6C-095D137EA6E9}"/>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275701" y="6008460"/>
            <a:ext cx="457200" cy="457200"/>
          </a:xfrm>
          <a:prstGeom prst="rect">
            <a:avLst/>
          </a:prstGeom>
        </p:spPr>
      </p:pic>
      <p:sp>
        <p:nvSpPr>
          <p:cNvPr id="45" name="Title 1">
            <a:extLst>
              <a:ext uri="{FF2B5EF4-FFF2-40B4-BE49-F238E27FC236}">
                <a16:creationId xmlns:a16="http://schemas.microsoft.com/office/drawing/2014/main" id="{43377418-5F81-8B81-74B9-121762B27578}"/>
              </a:ext>
            </a:extLst>
          </p:cNvPr>
          <p:cNvSpPr txBox="1">
            <a:spLocks/>
          </p:cNvSpPr>
          <p:nvPr/>
        </p:nvSpPr>
        <p:spPr>
          <a:xfrm>
            <a:off x="2430960" y="305941"/>
            <a:ext cx="6957391" cy="662782"/>
          </a:xfrm>
          <a:prstGeom prst="rect">
            <a:avLst/>
          </a:prstGeom>
          <a:solidFill>
            <a:schemeClr val="accent2">
              <a:lumMod val="20000"/>
              <a:lumOff val="80000"/>
            </a:schemeClr>
          </a:solidFill>
        </p:spPr>
        <p:txBody>
          <a:bodyPr vert="horz" anchor="ctr"/>
          <a:lstStyle>
            <a:lvl1pPr algn="ctr" rtl="0" eaLnBrk="1" fontAlgn="base" hangingPunct="1">
              <a:lnSpc>
                <a:spcPct val="90000"/>
              </a:lnSpc>
              <a:spcBef>
                <a:spcPct val="0"/>
              </a:spcBef>
              <a:spcAft>
                <a:spcPct val="0"/>
              </a:spcAft>
              <a:defRPr sz="2800" b="1" kern="1200">
                <a:solidFill>
                  <a:schemeClr val="tx1"/>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GB"/>
              <a:t>1. Identify</a:t>
            </a:r>
          </a:p>
        </p:txBody>
      </p:sp>
    </p:spTree>
    <p:extLst>
      <p:ext uri="{BB962C8B-B14F-4D97-AF65-F5344CB8AC3E}">
        <p14:creationId xmlns:p14="http://schemas.microsoft.com/office/powerpoint/2010/main" val="36745225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outh East London ICS">
  <a:themeElements>
    <a:clrScheme name="NHS SEL">
      <a:dk1>
        <a:srgbClr val="001D2E"/>
      </a:dk1>
      <a:lt1>
        <a:srgbClr val="FFFFFF"/>
      </a:lt1>
      <a:dk2>
        <a:srgbClr val="003893"/>
      </a:dk2>
      <a:lt2>
        <a:srgbClr val="D2D2D2"/>
      </a:lt2>
      <a:accent1>
        <a:srgbClr val="003893"/>
      </a:accent1>
      <a:accent2>
        <a:srgbClr val="0091C9"/>
      </a:accent2>
      <a:accent3>
        <a:srgbClr val="00ADC6"/>
      </a:accent3>
      <a:accent4>
        <a:srgbClr val="80D3EA"/>
      </a:accent4>
      <a:accent5>
        <a:srgbClr val="FDED00"/>
      </a:accent5>
      <a:accent6>
        <a:srgbClr val="F0EDED"/>
      </a:accent6>
      <a:hlink>
        <a:srgbClr val="005EB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solidFill>
              <a:srgbClr val="023D5B"/>
            </a:solidFill>
            <a:latin typeface="+mn-lt"/>
          </a:defRPr>
        </a:defPPr>
      </a:lstStyle>
    </a:txDef>
  </a:objectDefaults>
  <a:extraClrSchemeLst/>
  <a:extLst>
    <a:ext uri="{05A4C25C-085E-4340-85A3-A5531E510DB2}">
      <thm15:themeFamily xmlns:thm15="http://schemas.microsoft.com/office/thememl/2012/main" name="Powerpoint template - ICB and ICS together" id="{FA99AB88-4974-41C0-A6A2-BAD1F80F8C5E}" vid="{8EABA8BC-770B-42BC-9FB9-0649DC42C003}"/>
    </a:ext>
  </a:extLst>
</a:theme>
</file>

<file path=ppt/theme/theme2.xml><?xml version="1.0" encoding="utf-8"?>
<a:theme xmlns:a="http://schemas.openxmlformats.org/drawingml/2006/main" name="1_South East London ICS">
  <a:themeElements>
    <a:clrScheme name="NHS SEL ICB">
      <a:dk1>
        <a:srgbClr val="000000"/>
      </a:dk1>
      <a:lt1>
        <a:srgbClr val="FFFFFF"/>
      </a:lt1>
      <a:dk2>
        <a:srgbClr val="003893"/>
      </a:dk2>
      <a:lt2>
        <a:srgbClr val="D2D2D2"/>
      </a:lt2>
      <a:accent1>
        <a:srgbClr val="003893"/>
      </a:accent1>
      <a:accent2>
        <a:srgbClr val="0091C9"/>
      </a:accent2>
      <a:accent3>
        <a:srgbClr val="00ADC6"/>
      </a:accent3>
      <a:accent4>
        <a:srgbClr val="80D3EA"/>
      </a:accent4>
      <a:accent5>
        <a:srgbClr val="D2D2D2"/>
      </a:accent5>
      <a:accent6>
        <a:srgbClr val="FEFFFF"/>
      </a:accent6>
      <a:hlink>
        <a:srgbClr val="005EB8"/>
      </a:hlink>
      <a:folHlink>
        <a:srgbClr val="05A7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solidFill>
              <a:srgbClr val="023D5B"/>
            </a:solidFill>
            <a:latin typeface="+mn-lt"/>
          </a:defRPr>
        </a:defPPr>
      </a:lstStyle>
    </a:txDef>
  </a:objectDefaults>
  <a:extraClrSchemeLst/>
  <a:extLst>
    <a:ext uri="{05A4C25C-085E-4340-85A3-A5531E510DB2}">
      <thm15:themeFamily xmlns:thm15="http://schemas.microsoft.com/office/thememl/2012/main" name="Powerpoint template - ICB and ICS together" id="{FA99AB88-4974-41C0-A6A2-BAD1F80F8C5E}" vid="{70F4351F-652D-4C72-B288-8FE3C9B946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06f4b50-9439-4385-aa1d-b04a05b74af0">
      <Terms xmlns="http://schemas.microsoft.com/office/infopath/2007/PartnerControls"/>
    </lcf76f155ced4ddcb4097134ff3c332f>
    <TaxCatchAll xmlns="250e45f9-ddcb-4a55-a017-0e64c5b64fe9" xsi:nil="true"/>
    <Policies_x0020_for_x0020_Acknowledgement xmlns="906f4b50-9439-4385-aa1d-b04a05b74af0">false</Policies_x0020_for_x0020_Acknowledgement>
    <Business_x0020_Document_x0020_Category xmlns="906f4b50-9439-4385-aa1d-b04a05b74af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D0BDDED680624394F9A9EA94C6770B" ma:contentTypeVersion="21" ma:contentTypeDescription="Create a new document." ma:contentTypeScope="" ma:versionID="ae8c1f2e12bf8c52f19d553bf3e34c84">
  <xsd:schema xmlns:xsd="http://www.w3.org/2001/XMLSchema" xmlns:xs="http://www.w3.org/2001/XMLSchema" xmlns:p="http://schemas.microsoft.com/office/2006/metadata/properties" xmlns:ns2="906f4b50-9439-4385-aa1d-b04a05b74af0" xmlns:ns3="e4f78451-638c-45ee-adad-916a7234816e" xmlns:ns4="250e45f9-ddcb-4a55-a017-0e64c5b64fe9" targetNamespace="http://schemas.microsoft.com/office/2006/metadata/properties" ma:root="true" ma:fieldsID="19987b0a3f2d716816c4a9270a829cef" ns2:_="" ns3:_="" ns4:_="">
    <xsd:import namespace="906f4b50-9439-4385-aa1d-b04a05b74af0"/>
    <xsd:import namespace="e4f78451-638c-45ee-adad-916a7234816e"/>
    <xsd:import namespace="250e45f9-ddcb-4a55-a017-0e64c5b64fe9"/>
    <xsd:element name="properties">
      <xsd:complexType>
        <xsd:sequence>
          <xsd:element name="documentManagement">
            <xsd:complexType>
              <xsd:all>
                <xsd:element ref="ns2:Business_x0020_Document_x0020_Category" minOccurs="0"/>
                <xsd:element ref="ns2:MediaServiceMetadata" minOccurs="0"/>
                <xsd:element ref="ns2:MediaServiceFastMetadata" minOccurs="0"/>
                <xsd:element ref="ns2:Policies_x0020_for_x0020_Acknowledgement"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6f4b50-9439-4385-aa1d-b04a05b74af0" elementFormDefault="qualified">
    <xsd:import namespace="http://schemas.microsoft.com/office/2006/documentManagement/types"/>
    <xsd:import namespace="http://schemas.microsoft.com/office/infopath/2007/PartnerControls"/>
    <xsd:element name="Business_x0020_Document_x0020_Category" ma:index="8" nillable="true" ma:displayName="Business Document Category" ma:indexed="true" ma:internalName="Business_x0020_Document_x0020_Category">
      <xsd:simpleType>
        <xsd:restriction base="dms:Choice">
          <xsd:enumeration value="Policies and Procedures"/>
          <xsd:enumeration value="Guides"/>
          <xsd:enumeration value="Forms and Templates"/>
          <xsd:enumeration value="CEPN"/>
          <xsd:enumeration value="Admin"/>
          <xsd:enumeration value="Business Structure and Legal"/>
          <xsd:enumeration value="Services/Projects"/>
          <xsd:enumeration value="CCG"/>
          <xsd:enumeration value="Clinical Governance"/>
          <xsd:enumeration value="Communications"/>
          <xsd:enumeration value="Corporate"/>
          <xsd:enumeration value="CQC"/>
          <xsd:enumeration value="IT/IG/GDPR"/>
          <xsd:enumeration value="HR"/>
          <xsd:enumeration value="Facilities"/>
          <xsd:enumeration value="Legal"/>
          <xsd:enumeration value="NHS111"/>
          <xsd:enumeration value="Operations"/>
          <xsd:enumeration value="Strategy"/>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Policies_x0020_for_x0020_Acknowledgement" ma:index="11" nillable="true" ma:displayName="Policies for Acknowledgement" ma:default="0" ma:indexed="true" ma:internalName="Policies_x0020_for_x0020_Acknowledgement">
      <xsd:simpleType>
        <xsd:restriction base="dms:Boolea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a96389a-96fe-481b-98ba-dadf302f895b"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f78451-638c-45ee-adad-916a7234816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0e45f9-ddcb-4a55-a017-0e64c5b64fe9"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5DF8A28-BFD6-4B64-9933-A46401DFE2D1}" ma:internalName="TaxCatchAll" ma:showField="CatchAllData" ma:web="{7abea521-6ab5-4285-a9f1-e65c5b12b8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9066BB-6E68-4A9D-9848-A5363CFD3E4F}">
  <ds:schemaRefs>
    <ds:schemaRef ds:uri="7f2308ae-7c74-496b-8f67-45bc65af26f1"/>
    <ds:schemaRef ds:uri="81fd7594-a736-45c1-ac84-a28864337fe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E7857EE-034E-402E-A5CB-73548EDE37D0}"/>
</file>

<file path=customXml/itemProps3.xml><?xml version="1.0" encoding="utf-8"?>
<ds:datastoreItem xmlns:ds="http://schemas.openxmlformats.org/officeDocument/2006/customXml" ds:itemID="{D109BEA6-CA7B-4FBD-8BBB-290507871B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 - ICB and ICS together</Template>
  <TotalTime>0</TotalTime>
  <Words>3997</Words>
  <Application>Microsoft Office PowerPoint</Application>
  <PresentationFormat>Widescreen</PresentationFormat>
  <Paragraphs>360</Paragraphs>
  <Slides>20</Slides>
  <Notes>17</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0" baseType="lpstr">
      <vt:lpstr>Google Sans</vt:lpstr>
      <vt:lpstr>Arial</vt:lpstr>
      <vt:lpstr>Arial </vt:lpstr>
      <vt:lpstr>Wingdings</vt:lpstr>
      <vt:lpstr>Calibri</vt:lpstr>
      <vt:lpstr>Aptos</vt:lpstr>
      <vt:lpstr>Calibri Light</vt:lpstr>
      <vt:lpstr>South East London ICS</vt:lpstr>
      <vt:lpstr>1_South East London ICS</vt:lpstr>
      <vt:lpstr>think-cell Slide</vt:lpstr>
      <vt:lpstr>Reasonable Adjustment Digital Flag  June 2026 </vt:lpstr>
      <vt:lpstr>What is a Reasonable Adjustment Digital Flag (RADF) ? </vt:lpstr>
      <vt:lpstr>NHS Information standards </vt:lpstr>
      <vt:lpstr>Key objectives of the Reasonable Adjustment Digital Flag (RADF)</vt:lpstr>
      <vt:lpstr>PowerPoint Presentation</vt:lpstr>
      <vt:lpstr>Technical interoperability </vt:lpstr>
      <vt:lpstr>The six steps for achieving Reasonable Adjustment Information Standards </vt:lpstr>
      <vt:lpstr>RADF six steps   </vt:lpstr>
      <vt:lpstr>PowerPoint Presentation</vt:lpstr>
      <vt:lpstr>2. Record </vt:lpstr>
      <vt:lpstr>3.  Flag</vt:lpstr>
      <vt:lpstr>4.  Share</vt:lpstr>
      <vt:lpstr>5. Meet </vt:lpstr>
      <vt:lpstr>6. Review </vt:lpstr>
      <vt:lpstr>How is reasonableness assessed? </vt:lpstr>
      <vt:lpstr>Failure to comply </vt:lpstr>
      <vt:lpstr>Further links and resources</vt:lpstr>
      <vt:lpstr>Good to know! </vt:lpstr>
      <vt:lpstr>Key strategic links:  Why are Reasonable Adjustments important? </vt:lpstr>
      <vt:lpstr>Links and guidance </vt:lpstr>
    </vt:vector>
  </TitlesOfParts>
  <Company>South East London 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Alison Pryor (NHS South East London ICB)</dc:creator>
  <cp:lastModifiedBy>Alison Pryor (NHS South East London ICB)</cp:lastModifiedBy>
  <cp:revision>2</cp:revision>
  <dcterms:created xsi:type="dcterms:W3CDTF">2025-09-18T12:06:00Z</dcterms:created>
  <dcterms:modified xsi:type="dcterms:W3CDTF">2026-07-06T15:10:59Z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0x01010090D0BDDED680624394F9A9EA94C6770B</vt:lpwstr>
  </property>
  <property fmtid="{D5CDD505-2E9C-101B-9397-08002B2CF9AE}" pid="4" name="MSIP_Label_2f25471a-d06c-4b57-a313-617bdd6dfae8_Enabled">
    <vt:lpwstr>true</vt:lpwstr>
  </property>
  <property fmtid="{D5CDD505-2E9C-101B-9397-08002B2CF9AE}" pid="5" name="MSIP_Label_2f25471a-d06c-4b57-a313-617bdd6dfae8_SetDate">
    <vt:lpwstr>2026-02-11T14:54:56Z</vt:lpwstr>
  </property>
  <property fmtid="{D5CDD505-2E9C-101B-9397-08002B2CF9AE}" pid="6" name="MSIP_Label_2f25471a-d06c-4b57-a313-617bdd6dfae8_Method">
    <vt:lpwstr>Privileged</vt:lpwstr>
  </property>
  <property fmtid="{D5CDD505-2E9C-101B-9397-08002B2CF9AE}" pid="7" name="MSIP_Label_2f25471a-d06c-4b57-a313-617bdd6dfae8_Name">
    <vt:lpwstr>Official</vt:lpwstr>
  </property>
  <property fmtid="{D5CDD505-2E9C-101B-9397-08002B2CF9AE}" pid="8" name="MSIP_Label_2f25471a-d06c-4b57-a313-617bdd6dfae8_SiteId">
    <vt:lpwstr>f5739ea1-c4b9-4b8f-948a-f37e44287a54</vt:lpwstr>
  </property>
  <property fmtid="{D5CDD505-2E9C-101B-9397-08002B2CF9AE}" pid="9" name="MSIP_Label_2f25471a-d06c-4b57-a313-617bdd6dfae8_ActionId">
    <vt:lpwstr>8df51814-2a9d-4628-8fcb-182de68be09e</vt:lpwstr>
  </property>
  <property fmtid="{D5CDD505-2E9C-101B-9397-08002B2CF9AE}" pid="10" name="MSIP_Label_2f25471a-d06c-4b57-a313-617bdd6dfae8_ContentBits">
    <vt:lpwstr>0</vt:lpwstr>
  </property>
  <property fmtid="{D5CDD505-2E9C-101B-9397-08002B2CF9AE}" pid="11" name="MSIP_Label_2f25471a-d06c-4b57-a313-617bdd6dfae8_Tag">
    <vt:lpwstr>10, 0, 1, 1</vt:lpwstr>
  </property>
</Properties>
</file>