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modernComment_101_861A85FD.xml" ContentType="application/vnd.ms-powerpoint.comments+xml"/>
  <Override PartName="/ppt/comments/modernComment_125_CC45D256.xml" ContentType="application/vnd.ms-powerpoint.comments+xml"/>
  <Override PartName="/ppt/comments/modernComment_126_EF814C32.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7" r:id="rId3"/>
    <p:sldId id="259" r:id="rId4"/>
    <p:sldId id="261" r:id="rId5"/>
    <p:sldId id="263" r:id="rId6"/>
    <p:sldId id="260" r:id="rId7"/>
    <p:sldId id="264" r:id="rId8"/>
    <p:sldId id="265" r:id="rId9"/>
    <p:sldId id="293" r:id="rId10"/>
    <p:sldId id="294" r:id="rId11"/>
    <p:sldId id="274" r:id="rId12"/>
    <p:sldId id="266" r:id="rId13"/>
    <p:sldId id="275" r:id="rId14"/>
    <p:sldId id="267" r:id="rId15"/>
    <p:sldId id="268" r:id="rId16"/>
    <p:sldId id="270" r:id="rId17"/>
    <p:sldId id="276" r:id="rId18"/>
    <p:sldId id="271" r:id="rId19"/>
    <p:sldId id="272" r:id="rId20"/>
    <p:sldId id="273" r:id="rId21"/>
    <p:sldId id="277" r:id="rId22"/>
    <p:sldId id="278" r:id="rId23"/>
    <p:sldId id="279" r:id="rId24"/>
    <p:sldId id="280" r:id="rId25"/>
    <p:sldId id="281" r:id="rId26"/>
    <p:sldId id="282" r:id="rId27"/>
    <p:sldId id="290" r:id="rId28"/>
    <p:sldId id="283" r:id="rId29"/>
    <p:sldId id="284" r:id="rId30"/>
    <p:sldId id="285" r:id="rId31"/>
    <p:sldId id="286" r:id="rId32"/>
    <p:sldId id="287" r:id="rId33"/>
    <p:sldId id="292"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93557B-A520-B2E0-D6BD-5936758BC94B}" name="Mark Shek (NHS South East London ICB)" initials="MS" userId="S::Mark.Shek@selondonics.nhs.uk::8483aba8-84ad-425f-88d8-027060275a9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snapToGrid="0">
      <p:cViewPr varScale="1">
        <p:scale>
          <a:sx n="102" d="100"/>
          <a:sy n="102" d="100"/>
        </p:scale>
        <p:origin x="87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omments/modernComment_101_861A85FD.xml><?xml version="1.0" encoding="utf-8"?>
<p188:cmLst xmlns:a="http://schemas.openxmlformats.org/drawingml/2006/main" xmlns:r="http://schemas.openxmlformats.org/officeDocument/2006/relationships" xmlns:p188="http://schemas.microsoft.com/office/powerpoint/2018/8/main">
  <p188:cm id="{93F74E85-A46C-4356-9BD4-6AFECED9F250}" authorId="{A193557B-A520-B2E0-D6BD-5936758BC94B}" created="2025-01-09T12:19:01.282">
    <ac:deMkLst xmlns:ac="http://schemas.microsoft.com/office/drawing/2013/main/command">
      <pc:docMk xmlns:pc="http://schemas.microsoft.com/office/powerpoint/2013/main/command"/>
      <pc:sldMk xmlns:pc="http://schemas.microsoft.com/office/powerpoint/2013/main/command" cId="2249885181" sldId="257"/>
      <ac:spMk id="8" creationId="{ECA31448-6FBE-6E16-6F2F-4DF25021D563}"/>
    </ac:deMkLst>
    <p188:txBody>
      <a:bodyPr/>
      <a:lstStyle/>
      <a:p>
        <a:r>
          <a:rPr lang="en-GB"/>
          <a:t>Think it would be more interesting as male patients
</a:t>
        </a:r>
      </a:p>
    </p188:txBody>
  </p188:cm>
</p188:cmLst>
</file>

<file path=ppt/comments/modernComment_125_CC45D256.xml><?xml version="1.0" encoding="utf-8"?>
<p188:cmLst xmlns:a="http://schemas.openxmlformats.org/drawingml/2006/main" xmlns:r="http://schemas.openxmlformats.org/officeDocument/2006/relationships" xmlns:p188="http://schemas.microsoft.com/office/powerpoint/2018/8/main">
  <p188:cm id="{80072D2F-D8EB-4252-B697-ECBA937F8689}" authorId="{A193557B-A520-B2E0-D6BD-5936758BC94B}" created="2025-01-09T12:22:13.877">
    <ac:deMkLst xmlns:ac="http://schemas.microsoft.com/office/drawing/2013/main/command">
      <pc:docMk xmlns:pc="http://schemas.microsoft.com/office/powerpoint/2013/main/command"/>
      <pc:sldMk xmlns:pc="http://schemas.microsoft.com/office/powerpoint/2013/main/command" cId="3427127894" sldId="293"/>
      <ac:spMk id="3" creationId="{CBB78385-8A61-AEA8-C60F-4313A9D6F100}"/>
    </ac:deMkLst>
    <p188:txBody>
      <a:bodyPr/>
      <a:lstStyle/>
      <a:p>
        <a:r>
          <a:rPr lang="en-GB"/>
          <a:t>And maybe also gliclazide, but in steps? He does not even have SMBG to check hypos</a:t>
        </a:r>
      </a:p>
    </p188:txBody>
  </p188:cm>
  <p188:cm id="{CA38D7CF-73B7-4AE1-B402-A825BC5A47ED}" authorId="{A193557B-A520-B2E0-D6BD-5936758BC94B}" created="2025-01-09T14:18:39.721">
    <ac:txMkLst xmlns:ac="http://schemas.microsoft.com/office/drawing/2013/main/command">
      <pc:docMk xmlns:pc="http://schemas.microsoft.com/office/powerpoint/2013/main/command"/>
      <pc:sldMk xmlns:pc="http://schemas.microsoft.com/office/powerpoint/2013/main/command" cId="3427127894" sldId="293"/>
      <ac:spMk id="3" creationId="{CBB78385-8A61-AEA8-C60F-4313A9D6F100}"/>
      <ac:txMk cp="587" len="43">
        <ac:context len="635" hash="3995046568"/>
      </ac:txMk>
    </ac:txMkLst>
    <p188:txBody>
      <a:bodyPr/>
      <a:lstStyle/>
      <a:p>
        <a:r>
          <a:rPr lang="en-GB"/>
          <a:t>Maybe including how to do referral e.g. to frailty team? I can provide screenshots 
</a:t>
        </a:r>
      </a:p>
    </p188:txBody>
  </p188:cm>
</p188:cmLst>
</file>

<file path=ppt/comments/modernComment_126_EF814C32.xml><?xml version="1.0" encoding="utf-8"?>
<p188:cmLst xmlns:a="http://schemas.openxmlformats.org/drawingml/2006/main" xmlns:r="http://schemas.openxmlformats.org/officeDocument/2006/relationships" xmlns:p188="http://schemas.microsoft.com/office/powerpoint/2018/8/main">
  <p188:cm id="{413A061C-5689-4BED-9B65-1002DB309D0C}" authorId="{A193557B-A520-B2E0-D6BD-5936758BC94B}" created="2025-01-09T12:22:13.877">
    <ac:deMkLst xmlns:ac="http://schemas.microsoft.com/office/drawing/2013/main/command">
      <pc:docMk xmlns:pc="http://schemas.microsoft.com/office/powerpoint/2013/main/command"/>
      <pc:sldMk xmlns:pc="http://schemas.microsoft.com/office/powerpoint/2013/main/command" cId="3427127894" sldId="293"/>
      <ac:spMk id="3" creationId="{CBB78385-8A61-AEA8-C60F-4313A9D6F100}"/>
    </ac:deMkLst>
    <p188:txBody>
      <a:bodyPr/>
      <a:lstStyle/>
      <a:p>
        <a:r>
          <a:rPr lang="en-GB"/>
          <a:t>And maybe also gliclazide, but in steps? He does not even have SMBG to check hypos</a:t>
        </a:r>
      </a:p>
    </p188:txBody>
  </p188:cm>
  <p188:cm id="{2A90D35B-2428-4A4F-B3A2-135EFA10FE3D}" authorId="{A193557B-A520-B2E0-D6BD-5936758BC94B}" created="2025-01-09T14:18:39.721">
    <ac:txMkLst xmlns:ac="http://schemas.microsoft.com/office/drawing/2013/main/command">
      <pc:docMk xmlns:pc="http://schemas.microsoft.com/office/powerpoint/2013/main/command"/>
      <pc:sldMk xmlns:pc="http://schemas.microsoft.com/office/powerpoint/2013/main/command" cId="3427127894" sldId="293"/>
      <ac:spMk id="3" creationId="{CBB78385-8A61-AEA8-C60F-4313A9D6F100}"/>
      <ac:txMk cp="587" len="43">
        <ac:context len="635" hash="3995046568"/>
      </ac:txMk>
    </ac:txMkLst>
    <p188:txBody>
      <a:bodyPr/>
      <a:lstStyle/>
      <a:p>
        <a:r>
          <a:rPr lang="en-GB"/>
          <a:t>Maybe including how to do referral e.g. to frailty team? I can provide screenshots 
</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1813837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61187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353076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20273880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8837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7078320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2520768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3727741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3102463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BB7111-36FD-4FCB-AEB3-AFF3F5A77774}" type="datetimeFigureOut">
              <a:rPr lang="en-GB" smtClean="0"/>
              <a:t>28/02/2025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369170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BB7111-36FD-4FCB-AEB3-AFF3F5A77774}" type="datetimeFigureOut">
              <a:rPr lang="en-GB" smtClean="0"/>
              <a:t>28/02/2025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961753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BB7111-36FD-4FCB-AEB3-AFF3F5A77774}" type="datetimeFigureOut">
              <a:rPr lang="en-GB" smtClean="0"/>
              <a:t>28/02/2025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1958778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BB7111-36FD-4FCB-AEB3-AFF3F5A77774}" type="datetimeFigureOut">
              <a:rPr lang="en-GB" smtClean="0"/>
              <a:t>28/02/2025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1060486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BB7111-36FD-4FCB-AEB3-AFF3F5A77774}" type="datetimeFigureOut">
              <a:rPr lang="en-GB" smtClean="0"/>
              <a:t>28/02/2025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1167615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BB7111-36FD-4FCB-AEB3-AFF3F5A77774}" type="datetimeFigureOut">
              <a:rPr lang="en-GB" smtClean="0"/>
              <a:t>28/02/2025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4033967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BB7111-36FD-4FCB-AEB3-AFF3F5A77774}" type="datetimeFigureOut">
              <a:rPr lang="en-GB" smtClean="0"/>
              <a:t>28/02/2025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4D73A5-CE08-4444-9CE7-E5334A39D3AA}" type="slidenum">
              <a:rPr lang="en-GB" smtClean="0"/>
              <a:t>‹#›</a:t>
            </a:fld>
            <a:endParaRPr lang="en-GB"/>
          </a:p>
        </p:txBody>
      </p:sp>
    </p:spTree>
    <p:extLst>
      <p:ext uri="{BB962C8B-B14F-4D97-AF65-F5344CB8AC3E}">
        <p14:creationId xmlns:p14="http://schemas.microsoft.com/office/powerpoint/2010/main" val="11009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BB7111-36FD-4FCB-AEB3-AFF3F5A77774}" type="datetimeFigureOut">
              <a:rPr lang="en-GB" smtClean="0"/>
              <a:t>28/02/2025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B4D73A5-CE08-4444-9CE7-E5334A39D3AA}" type="slidenum">
              <a:rPr lang="en-GB" smtClean="0"/>
              <a:t>‹#›</a:t>
            </a:fld>
            <a:endParaRPr lang="en-GB"/>
          </a:p>
        </p:txBody>
      </p:sp>
    </p:spTree>
    <p:extLst>
      <p:ext uri="{BB962C8B-B14F-4D97-AF65-F5344CB8AC3E}">
        <p14:creationId xmlns:p14="http://schemas.microsoft.com/office/powerpoint/2010/main" val="4069183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26_EF814C32.xml"/><Relationship Id="rId2" Type="http://schemas.openxmlformats.org/officeDocument/2006/relationships/slideLayout" Target="../slideLayouts/slideLayout7.xml"/><Relationship Id="rId1" Type="http://schemas.openxmlformats.org/officeDocument/2006/relationships/video" Target="https://player.vimeo.com/video/762388157?app_id=122963" TargetMode="External"/><Relationship Id="rId6" Type="http://schemas.openxmlformats.org/officeDocument/2006/relationships/hyperlink" Target="https://digital.nhs.uk/services/e-referral-service/document-library/referring-a-patient" TargetMode="External"/><Relationship Id="rId5" Type="http://schemas.openxmlformats.org/officeDocument/2006/relationships/image" Target="../media/image7.jpe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microsoft.com/office/2018/10/relationships/comments" Target="../comments/modernComment_101_861A85FD.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acbcalc.com/"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125_CC45D256.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Isosceles Triangle 13">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Isosceles Triangle 17">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1" name="Rectangle 20">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3" name="Isosceles Triangle 32">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5"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7" name="Isosceles Triangle 36">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 name="Rectangle 2">
            <a:extLst>
              <a:ext uri="{FF2B5EF4-FFF2-40B4-BE49-F238E27FC236}">
                <a16:creationId xmlns:a16="http://schemas.microsoft.com/office/drawing/2014/main" id="{DD05402F-868F-01F5-0C23-1347F57A2C1C}"/>
              </a:ext>
            </a:extLst>
          </p:cNvPr>
          <p:cNvSpPr>
            <a:spLocks noGrp="1" noChangeArrowheads="1"/>
          </p:cNvSpPr>
          <p:nvPr>
            <p:ph type="ctrTitle"/>
          </p:nvPr>
        </p:nvSpPr>
        <p:spPr bwMode="auto">
          <a:xfrm>
            <a:off x="677334" y="609600"/>
            <a:ext cx="3843375" cy="5175624"/>
          </a:xfrm>
          <a:prstGeom prst="rect">
            <a:avLst/>
          </a:prstGeom>
        </p:spPr>
        <p:txBody>
          <a:bodyPr vert="horz" lIns="91440" tIns="45720" rIns="91440" bIns="45720" numCol="1" rtlCol="0" anchor="ctr" anchorCtr="0" compatLnSpc="1">
            <a:prstTxWarp prst="textNoShape">
              <a:avLst/>
            </a:prstTxWarp>
            <a:norm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eaLnBrk="1" fontAlgn="base" hangingPunct="1">
              <a:spcAft>
                <a:spcPct val="0"/>
              </a:spcAft>
              <a:buClrTx/>
              <a:buSzTx/>
              <a:tabLst>
                <a:tab pos="5759450" algn="l"/>
              </a:tabLst>
            </a:pPr>
            <a:r>
              <a:rPr kumimoji="0" lang="en-US" altLang="zh-CN" sz="3600" b="1" i="0" u="none" strike="noStrike" cap="none" normalizeH="0" baseline="0" dirty="0" err="1">
                <a:ln>
                  <a:noFill/>
                </a:ln>
                <a:solidFill>
                  <a:schemeClr val="tx1">
                    <a:lumMod val="85000"/>
                    <a:lumOff val="15000"/>
                  </a:schemeClr>
                </a:solidFill>
                <a:effectLst/>
                <a:latin typeface="+mj-lt"/>
              </a:rPr>
              <a:t>MichaelOlawinga</a:t>
            </a:r>
            <a:r>
              <a:rPr kumimoji="0" lang="en-US" altLang="zh-CN" sz="3600" b="1" i="0" u="none" strike="noStrike" cap="none" normalizeH="0" baseline="0" dirty="0">
                <a:ln>
                  <a:noFill/>
                </a:ln>
                <a:solidFill>
                  <a:schemeClr val="tx1">
                    <a:lumMod val="85000"/>
                    <a:lumOff val="15000"/>
                  </a:schemeClr>
                </a:solidFill>
                <a:effectLst/>
                <a:latin typeface="+mj-lt"/>
              </a:rPr>
              <a:t>. </a:t>
            </a:r>
            <a:br>
              <a:rPr kumimoji="0" lang="en-US" altLang="zh-CN" sz="3600" b="1" i="0" u="none" strike="noStrike" cap="none" normalizeH="0" baseline="0" dirty="0">
                <a:ln>
                  <a:noFill/>
                </a:ln>
                <a:solidFill>
                  <a:schemeClr val="tx1">
                    <a:lumMod val="85000"/>
                    <a:lumOff val="15000"/>
                  </a:schemeClr>
                </a:solidFill>
                <a:effectLst/>
                <a:latin typeface="+mj-lt"/>
              </a:rPr>
            </a:br>
            <a:r>
              <a:rPr kumimoji="0" lang="en-US" altLang="zh-CN" sz="3600" b="1" i="0" u="none" strike="noStrike" cap="none" normalizeH="0" baseline="0" dirty="0">
                <a:ln>
                  <a:noFill/>
                </a:ln>
                <a:solidFill>
                  <a:schemeClr val="tx1">
                    <a:lumMod val="85000"/>
                    <a:lumOff val="15000"/>
                  </a:schemeClr>
                </a:solidFill>
                <a:effectLst/>
                <a:latin typeface="+mj-lt"/>
              </a:rPr>
              <a:t>83yrs old</a:t>
            </a:r>
            <a:br>
              <a:rPr kumimoji="0" lang="en-US" altLang="zh-CN" sz="3600" b="1" i="0" u="none" strike="noStrike" cap="none" normalizeH="0" baseline="0" dirty="0">
                <a:ln>
                  <a:noFill/>
                </a:ln>
                <a:solidFill>
                  <a:schemeClr val="tx1">
                    <a:lumMod val="85000"/>
                    <a:lumOff val="15000"/>
                  </a:schemeClr>
                </a:solidFill>
                <a:effectLst/>
                <a:latin typeface="+mj-lt"/>
              </a:rPr>
            </a:br>
            <a:br>
              <a:rPr kumimoji="0" lang="en-US" altLang="zh-CN" sz="3600" b="1" i="0" u="none" strike="noStrike" cap="none" normalizeH="0" baseline="0" dirty="0">
                <a:ln>
                  <a:noFill/>
                </a:ln>
                <a:solidFill>
                  <a:schemeClr val="tx1">
                    <a:lumMod val="85000"/>
                    <a:lumOff val="15000"/>
                  </a:schemeClr>
                </a:solidFill>
                <a:effectLst/>
                <a:latin typeface="+mj-lt"/>
              </a:rPr>
            </a:br>
            <a:r>
              <a:rPr kumimoji="0" lang="en-US" altLang="zh-CN" sz="3600" b="1" i="0" u="none" strike="noStrike" cap="none" normalizeH="0" baseline="0" dirty="0">
                <a:ln>
                  <a:noFill/>
                </a:ln>
                <a:solidFill>
                  <a:schemeClr val="tx1">
                    <a:lumMod val="85000"/>
                    <a:lumOff val="15000"/>
                  </a:schemeClr>
                </a:solidFill>
                <a:effectLst/>
                <a:latin typeface="+mj-lt"/>
              </a:rPr>
              <a:t>14 </a:t>
            </a:r>
            <a:r>
              <a:rPr kumimoji="0" lang="en-US" altLang="zh-CN" sz="3600" b="1" i="0" u="none" strike="noStrike" cap="none" normalizeH="0" baseline="0" dirty="0" err="1">
                <a:ln>
                  <a:noFill/>
                </a:ln>
                <a:solidFill>
                  <a:schemeClr val="tx1">
                    <a:lumMod val="85000"/>
                    <a:lumOff val="15000"/>
                  </a:schemeClr>
                </a:solidFill>
                <a:effectLst/>
                <a:latin typeface="+mj-lt"/>
              </a:rPr>
              <a:t>Belbot</a:t>
            </a:r>
            <a:r>
              <a:rPr kumimoji="0" lang="en-US" altLang="zh-CN" sz="3600" b="1" i="0" u="none" strike="noStrike" cap="none" normalizeH="0" baseline="0" dirty="0">
                <a:ln>
                  <a:noFill/>
                </a:ln>
                <a:solidFill>
                  <a:schemeClr val="tx1">
                    <a:lumMod val="85000"/>
                    <a:lumOff val="15000"/>
                  </a:schemeClr>
                </a:solidFill>
                <a:effectLst/>
                <a:latin typeface="+mj-lt"/>
              </a:rPr>
              <a:t> close, Greenwich.</a:t>
            </a:r>
          </a:p>
        </p:txBody>
      </p:sp>
      <p:sp>
        <p:nvSpPr>
          <p:cNvPr id="39" name="Freeform: Shape 38">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a:extLst>
              <a:ext uri="{FF2B5EF4-FFF2-40B4-BE49-F238E27FC236}">
                <a16:creationId xmlns:a16="http://schemas.microsoft.com/office/drawing/2014/main" id="{58E428F5-927A-8633-924F-94F914A91F7A}"/>
              </a:ext>
            </a:extLst>
          </p:cNvPr>
          <p:cNvSpPr>
            <a:spLocks noGrp="1"/>
          </p:cNvSpPr>
          <p:nvPr>
            <p:ph type="subTitle" idx="1"/>
          </p:nvPr>
        </p:nvSpPr>
        <p:spPr>
          <a:xfrm>
            <a:off x="6116084" y="609601"/>
            <a:ext cx="5511296" cy="5175624"/>
          </a:xfrm>
        </p:spPr>
        <p:txBody>
          <a:bodyPr vert="horz" lIns="91440" tIns="45720" rIns="91440" bIns="45720" rtlCol="0" anchor="ctr">
            <a:normAutofit/>
          </a:bodyPr>
          <a:lstStyle/>
          <a:p>
            <a:pPr marL="0" marR="0" lvl="0" indent="0" algn="l" fontAlgn="base">
              <a:buFont typeface="Wingdings 3" charset="2"/>
              <a:buChar char=""/>
              <a:tabLst>
                <a:tab pos="5759450" algn="l"/>
              </a:tabLst>
            </a:pPr>
            <a:br>
              <a:rPr kumimoji="0" lang="en-US" altLang="zh-CN" b="1" i="0" u="none" strike="noStrike" cap="none" normalizeH="0" baseline="0">
                <a:ln>
                  <a:noFill/>
                </a:ln>
                <a:solidFill>
                  <a:srgbClr val="FFFFFF"/>
                </a:solidFill>
                <a:effectLst/>
              </a:rPr>
            </a:br>
            <a:r>
              <a:rPr kumimoji="0" lang="en-US" altLang="zh-CN" b="0" i="0" u="none" strike="noStrike" cap="none" normalizeH="0" baseline="0">
                <a:ln>
                  <a:noFill/>
                </a:ln>
                <a:solidFill>
                  <a:srgbClr val="FFFFFF"/>
                </a:solidFill>
                <a:effectLst/>
              </a:rPr>
              <a:t>You are a Pharmacist in General Practice. You have a consultation with this patient</a:t>
            </a:r>
            <a:r>
              <a:rPr lang="en-US" altLang="zh-CN">
                <a:solidFill>
                  <a:srgbClr val="FFFFFF"/>
                </a:solidFill>
              </a:rPr>
              <a:t>, y</a:t>
            </a:r>
            <a:r>
              <a:rPr kumimoji="0" lang="en-US" altLang="zh-CN" b="0" i="0" u="none" strike="noStrike" cap="none" normalizeH="0" baseline="0">
                <a:ln>
                  <a:noFill/>
                </a:ln>
                <a:solidFill>
                  <a:srgbClr val="FFFFFF"/>
                </a:solidFill>
                <a:effectLst/>
              </a:rPr>
              <a:t>ou review the record before calling them in to see you.</a:t>
            </a:r>
          </a:p>
          <a:p>
            <a:pPr marL="0" marR="0" lvl="0" indent="0" algn="l" fontAlgn="base">
              <a:buFont typeface="Wingdings 3" charset="2"/>
              <a:buChar char=""/>
              <a:tabLst>
                <a:tab pos="5759450" algn="l"/>
              </a:tabLst>
            </a:pPr>
            <a:r>
              <a:rPr kumimoji="0" lang="en-US" altLang="zh-CN" b="0" i="0" u="none" strike="noStrike" cap="none" normalizeH="0" baseline="0">
                <a:ln>
                  <a:noFill/>
                </a:ln>
                <a:solidFill>
                  <a:srgbClr val="FFFFFF"/>
                </a:solidFill>
                <a:effectLst/>
              </a:rPr>
              <a:t> </a:t>
            </a:r>
            <a:endParaRPr lang="en-US" b="1">
              <a:solidFill>
                <a:srgbClr val="FFFFFF"/>
              </a:solidFill>
            </a:endParaRPr>
          </a:p>
          <a:p>
            <a:pPr algn="l">
              <a:buFont typeface="Wingdings 3" charset="2"/>
              <a:buChar char=""/>
            </a:pPr>
            <a:r>
              <a:rPr lang="en-US">
                <a:solidFill>
                  <a:srgbClr val="FFFFFF"/>
                </a:solidFill>
              </a:rPr>
              <a:t>The Emis notes are available on the next slide,</a:t>
            </a:r>
          </a:p>
          <a:p>
            <a:pPr algn="l">
              <a:buFont typeface="Wingdings 3" charset="2"/>
              <a:buChar char=""/>
            </a:pPr>
            <a:r>
              <a:rPr lang="en-US">
                <a:solidFill>
                  <a:srgbClr val="FFFFFF"/>
                </a:solidFill>
              </a:rPr>
              <a:t>The scenario will run as a friendly (!) standard f2f consultation</a:t>
            </a:r>
          </a:p>
        </p:txBody>
      </p:sp>
    </p:spTree>
    <p:extLst>
      <p:ext uri="{BB962C8B-B14F-4D97-AF65-F5344CB8AC3E}">
        <p14:creationId xmlns:p14="http://schemas.microsoft.com/office/powerpoint/2010/main" val="234856402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B6338-8E8D-EEF6-CEA3-D5FD8A38E975}"/>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1989E6C9-C35D-4264-B790-73C9A8ECFCF6}"/>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ea typeface="Arial" panose="020B0604020202020204" pitchFamily="34" charset="0"/>
                <a:cs typeface="Arial" panose="020B0604020202020204" pitchFamily="34" charset="0"/>
              </a:rPr>
              <a:t>How to do a referral – e-RS referral</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Michael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Olawinga</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sp>
        <p:nvSpPr>
          <p:cNvPr id="10" name="Subtitle 2">
            <a:extLst>
              <a:ext uri="{FF2B5EF4-FFF2-40B4-BE49-F238E27FC236}">
                <a16:creationId xmlns:a16="http://schemas.microsoft.com/office/drawing/2014/main" id="{815516DC-A5B9-3EFB-B518-0405B770136F}"/>
              </a:ext>
            </a:extLst>
          </p:cNvPr>
          <p:cNvSpPr txBox="1">
            <a:spLocks/>
          </p:cNvSpPr>
          <p:nvPr/>
        </p:nvSpPr>
        <p:spPr>
          <a:xfrm>
            <a:off x="667749" y="1123950"/>
            <a:ext cx="4980576" cy="4895850"/>
          </a:xfrm>
          <a:prstGeom prst="rect">
            <a:avLst/>
          </a:prstGeom>
          <a:ln>
            <a:solidFill>
              <a:schemeClr val="tx1"/>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66700" indent="0" eaLnBrk="0" fontAlgn="base" hangingPunct="0">
              <a:lnSpc>
                <a:spcPct val="100000"/>
              </a:lnSpc>
              <a:spcBef>
                <a:spcPct val="0"/>
              </a:spcBef>
              <a:spcAft>
                <a:spcPct val="0"/>
              </a:spcAft>
              <a:buFontTx/>
              <a:buNone/>
              <a:tabLst>
                <a:tab pos="5759450" algn="l"/>
              </a:tabLst>
            </a:pPr>
            <a:br>
              <a:rPr lang="en-GB" sz="1800" dirty="0">
                <a:effectLst/>
                <a:latin typeface="Imperial Sans Text" panose="020B0503020202020204"/>
                <a:ea typeface="Arial" panose="020B0604020202020204" pitchFamily="34" charset="0"/>
                <a:cs typeface="Arial" panose="020B0604020202020204" pitchFamily="34" charset="0"/>
              </a:rPr>
            </a:br>
            <a:r>
              <a:rPr lang="en-GB" sz="1800" dirty="0">
                <a:effectLst/>
                <a:latin typeface="Imperial Sans Text" panose="020B0503020202020204"/>
                <a:ea typeface="Arial" panose="020B0604020202020204" pitchFamily="34" charset="0"/>
                <a:cs typeface="Arial" panose="020B0604020202020204" pitchFamily="34" charset="0"/>
              </a:rPr>
              <a:t>Under consultation, click:</a:t>
            </a:r>
            <a:br>
              <a:rPr lang="en-GB" sz="1800" dirty="0">
                <a:effectLst/>
                <a:latin typeface="Imperial Sans Text" panose="020B0503020202020204"/>
                <a:ea typeface="Arial" panose="020B0604020202020204" pitchFamily="34" charset="0"/>
                <a:cs typeface="Arial" panose="020B0604020202020204" pitchFamily="34" charset="0"/>
              </a:rPr>
            </a:br>
            <a:r>
              <a:rPr lang="en-GB" sz="1800" dirty="0">
                <a:effectLst/>
                <a:latin typeface="Imperial Sans Text" panose="020B0503020202020204"/>
                <a:ea typeface="Arial" panose="020B0604020202020204" pitchFamily="34" charset="0"/>
                <a:cs typeface="Arial" panose="020B0604020202020204" pitchFamily="34" charset="0"/>
              </a:rPr>
              <a:t>‘Referral’ </a:t>
            </a:r>
            <a:r>
              <a:rPr lang="en-GB" sz="1800" dirty="0">
                <a:effectLst/>
                <a:latin typeface="Imperial Sans Text" panose="020B0503020202020204"/>
                <a:ea typeface="Arial" panose="020B0604020202020204" pitchFamily="34" charset="0"/>
                <a:cs typeface="Arial" panose="020B0604020202020204" pitchFamily="34" charset="0"/>
                <a:sym typeface="Wingdings" panose="05000000000000000000" pitchFamily="2" charset="2"/>
              </a:rPr>
              <a:t> NHS e-Referral </a:t>
            </a:r>
            <a:br>
              <a:rPr lang="en-GB" sz="1800" dirty="0">
                <a:effectLst/>
                <a:latin typeface="Imperial Sans Text" panose="020B0503020202020204"/>
                <a:ea typeface="Arial" panose="020B0604020202020204" pitchFamily="34" charset="0"/>
                <a:cs typeface="Arial" panose="020B0604020202020204" pitchFamily="34" charset="0"/>
                <a:sym typeface="Wingdings" panose="05000000000000000000" pitchFamily="2" charset="2"/>
              </a:rPr>
            </a:br>
            <a:r>
              <a:rPr lang="en-GB" sz="1800" dirty="0">
                <a:effectLst/>
                <a:latin typeface="Imperial Sans Text" panose="020B0503020202020204"/>
                <a:ea typeface="Arial" panose="020B0604020202020204" pitchFamily="34" charset="0"/>
                <a:cs typeface="Arial" panose="020B0604020202020204" pitchFamily="34" charset="0"/>
                <a:sym typeface="Wingdings" panose="05000000000000000000" pitchFamily="2" charset="2"/>
              </a:rPr>
              <a:t>and then choose the referral type</a:t>
            </a:r>
            <a:endParaRPr lang="en-GB" sz="1800" dirty="0">
              <a:effectLst/>
              <a:latin typeface="Imperial Sans Text" panose="020B0503020202020204"/>
              <a:ea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A7434861-6A72-5873-98A9-D227DEAD676E}"/>
              </a:ext>
            </a:extLst>
          </p:cNvPr>
          <p:cNvPicPr>
            <a:picLocks noChangeAspect="1"/>
          </p:cNvPicPr>
          <p:nvPr/>
        </p:nvPicPr>
        <p:blipFill>
          <a:blip r:embed="rId4"/>
          <a:stretch>
            <a:fillRect/>
          </a:stretch>
        </p:blipFill>
        <p:spPr>
          <a:xfrm>
            <a:off x="819649" y="2571750"/>
            <a:ext cx="4676775" cy="3162300"/>
          </a:xfrm>
          <a:prstGeom prst="rect">
            <a:avLst/>
          </a:prstGeom>
        </p:spPr>
      </p:pic>
      <p:sp>
        <p:nvSpPr>
          <p:cNvPr id="14" name="Arrow: Right 13">
            <a:extLst>
              <a:ext uri="{FF2B5EF4-FFF2-40B4-BE49-F238E27FC236}">
                <a16:creationId xmlns:a16="http://schemas.microsoft.com/office/drawing/2014/main" id="{C15C0C21-47F7-7749-F339-A73893A3F80D}"/>
              </a:ext>
            </a:extLst>
          </p:cNvPr>
          <p:cNvSpPr/>
          <p:nvPr/>
        </p:nvSpPr>
        <p:spPr>
          <a:xfrm>
            <a:off x="5095374" y="3571875"/>
            <a:ext cx="1105899" cy="257175"/>
          </a:xfrm>
          <a:prstGeom prst="rightArrow">
            <a:avLst>
              <a:gd name="adj1" fmla="val 42592"/>
              <a:gd name="adj2" fmla="val 5000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Online Media 5" title="Initiating an advice and guidance request and referral request v2.0">
            <a:hlinkClick r:id="" action="ppaction://media"/>
            <a:extLst>
              <a:ext uri="{FF2B5EF4-FFF2-40B4-BE49-F238E27FC236}">
                <a16:creationId xmlns:a16="http://schemas.microsoft.com/office/drawing/2014/main" id="{140CEB4D-EBF4-E019-1B72-99204052FB75}"/>
              </a:ext>
            </a:extLst>
          </p:cNvPr>
          <p:cNvPicPr>
            <a:picLocks noRot="1" noChangeAspect="1"/>
          </p:cNvPicPr>
          <p:nvPr>
            <a:videoFile r:link="rId1"/>
          </p:nvPr>
        </p:nvPicPr>
        <p:blipFill>
          <a:blip r:embed="rId5"/>
          <a:stretch>
            <a:fillRect/>
          </a:stretch>
        </p:blipFill>
        <p:spPr>
          <a:xfrm>
            <a:off x="6376985" y="2138321"/>
            <a:ext cx="5437635" cy="2655095"/>
          </a:xfrm>
          <a:prstGeom prst="rect">
            <a:avLst/>
          </a:prstGeom>
          <a:ln>
            <a:solidFill>
              <a:schemeClr val="tx1"/>
            </a:solidFill>
          </a:ln>
        </p:spPr>
      </p:pic>
      <p:sp>
        <p:nvSpPr>
          <p:cNvPr id="9" name="TextBox 8">
            <a:extLst>
              <a:ext uri="{FF2B5EF4-FFF2-40B4-BE49-F238E27FC236}">
                <a16:creationId xmlns:a16="http://schemas.microsoft.com/office/drawing/2014/main" id="{A3937D58-17A4-4112-4E5C-37580942829D}"/>
              </a:ext>
            </a:extLst>
          </p:cNvPr>
          <p:cNvSpPr txBox="1"/>
          <p:nvPr/>
        </p:nvSpPr>
        <p:spPr>
          <a:xfrm>
            <a:off x="6201273" y="5067478"/>
            <a:ext cx="6105524" cy="323165"/>
          </a:xfrm>
          <a:prstGeom prst="rect">
            <a:avLst/>
          </a:prstGeom>
          <a:noFill/>
        </p:spPr>
        <p:txBody>
          <a:bodyPr wrap="square">
            <a:spAutoFit/>
          </a:bodyPr>
          <a:lstStyle/>
          <a:p>
            <a:r>
              <a:rPr lang="en-GB" sz="1500" dirty="0">
                <a:hlinkClick r:id="rId6">
                  <a:extLst>
                    <a:ext uri="{A12FA001-AC4F-418D-AE19-62706E023703}">
                      <ahyp:hlinkClr xmlns:ahyp="http://schemas.microsoft.com/office/drawing/2018/hyperlinkcolor" val="tx"/>
                    </a:ext>
                  </a:extLst>
                </a:hlinkClick>
              </a:rPr>
              <a:t>Referring a patient - NHS e-Referral Service - NHS England Digital</a:t>
            </a:r>
            <a:endParaRPr lang="en-GB" sz="1500" dirty="0"/>
          </a:p>
        </p:txBody>
      </p:sp>
    </p:spTree>
    <p:extLst>
      <p:ext uri="{BB962C8B-B14F-4D97-AF65-F5344CB8AC3E}">
        <p14:creationId xmlns:p14="http://schemas.microsoft.com/office/powerpoint/2010/main" val="4018228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AD5695F1-4831-EBC3-171A-1A4C8B3B0AD0}"/>
            </a:ext>
          </a:extLst>
        </p:cNvPr>
        <p:cNvGrpSpPr/>
        <p:nvPr/>
      </p:nvGrpSpPr>
      <p:grpSpPr>
        <a:xfrm>
          <a:off x="0" y="0"/>
          <a:ext cx="0" cy="0"/>
          <a:chOff x="0" y="0"/>
          <a:chExt cx="0" cy="0"/>
        </a:xfrm>
      </p:grpSpPr>
      <p:grpSp>
        <p:nvGrpSpPr>
          <p:cNvPr id="26" name="Group 25">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8" name="Straight Connector 27">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2" name="Isosceles Triangle 31">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6"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8"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0" name="Isosceles Triangle 39">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Isosceles Triangle 40">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42" name="Rectangle 41">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43" name="Rectangle 4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5" name="Straight Connector 4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4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7"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8" name="Isosceles Triangle 47">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9"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0" name="Isosceles Triangle 49">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 name="Rectangle 2">
            <a:extLst>
              <a:ext uri="{FF2B5EF4-FFF2-40B4-BE49-F238E27FC236}">
                <a16:creationId xmlns:a16="http://schemas.microsoft.com/office/drawing/2014/main" id="{8315260D-E8CF-1FD6-A6CA-F298EED668FB}"/>
              </a:ext>
            </a:extLst>
          </p:cNvPr>
          <p:cNvSpPr>
            <a:spLocks noGrp="1" noChangeArrowheads="1"/>
          </p:cNvSpPr>
          <p:nvPr>
            <p:ph type="ctrTitle"/>
          </p:nvPr>
        </p:nvSpPr>
        <p:spPr bwMode="auto">
          <a:xfrm>
            <a:off x="677334" y="609600"/>
            <a:ext cx="3843375" cy="5175624"/>
          </a:xfrm>
          <a:prstGeom prst="rect">
            <a:avLst/>
          </a:prstGeom>
        </p:spPr>
        <p:txBody>
          <a:bodyPr vert="horz" lIns="91440" tIns="45720" rIns="91440" bIns="45720" numCol="1" rtlCol="0" anchor="ctr" anchorCtr="0" compatLnSpc="1">
            <a:prstTxWarp prst="textNoShape">
              <a:avLst/>
            </a:prstTxWarp>
            <a:norm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eaLnBrk="1" fontAlgn="base" hangingPunct="1">
              <a:spcAft>
                <a:spcPct val="0"/>
              </a:spcAft>
              <a:buClrTx/>
              <a:buSzTx/>
              <a:tabLst>
                <a:tab pos="5759450" algn="l"/>
              </a:tabLst>
            </a:pPr>
            <a:r>
              <a:rPr kumimoji="0" lang="en-US" altLang="zh-CN" sz="3600" b="1" i="0" u="none" strike="noStrike" cap="none" normalizeH="0" baseline="0" dirty="0">
                <a:ln>
                  <a:noFill/>
                </a:ln>
                <a:solidFill>
                  <a:schemeClr val="tx1">
                    <a:lumMod val="85000"/>
                    <a:lumOff val="15000"/>
                  </a:schemeClr>
                </a:solidFill>
                <a:effectLst/>
                <a:latin typeface="+mj-lt"/>
              </a:rPr>
              <a:t>Jennifer Beale</a:t>
            </a:r>
            <a:br>
              <a:rPr kumimoji="0" lang="en-US" altLang="zh-CN" sz="3600" b="1" i="0" u="none" strike="noStrike" cap="none" normalizeH="0" baseline="0" dirty="0">
                <a:ln>
                  <a:noFill/>
                </a:ln>
                <a:solidFill>
                  <a:schemeClr val="tx1">
                    <a:lumMod val="85000"/>
                    <a:lumOff val="15000"/>
                  </a:schemeClr>
                </a:solidFill>
                <a:effectLst/>
                <a:latin typeface="+mj-lt"/>
              </a:rPr>
            </a:br>
            <a:r>
              <a:rPr kumimoji="0" lang="en-US" altLang="zh-CN" sz="3600" b="1" i="0" u="none" strike="noStrike" cap="none" normalizeH="0" baseline="0" dirty="0">
                <a:ln>
                  <a:noFill/>
                </a:ln>
                <a:solidFill>
                  <a:schemeClr val="tx1">
                    <a:lumMod val="85000"/>
                    <a:lumOff val="15000"/>
                  </a:schemeClr>
                </a:solidFill>
                <a:effectLst/>
                <a:latin typeface="+mj-lt"/>
              </a:rPr>
              <a:t>52yrs old</a:t>
            </a:r>
            <a:br>
              <a:rPr kumimoji="0" lang="en-US" altLang="zh-CN" sz="3600" b="1" i="0" u="none" strike="noStrike" cap="none" normalizeH="0" baseline="0" dirty="0">
                <a:ln>
                  <a:noFill/>
                </a:ln>
                <a:solidFill>
                  <a:schemeClr val="tx1">
                    <a:lumMod val="85000"/>
                    <a:lumOff val="15000"/>
                  </a:schemeClr>
                </a:solidFill>
                <a:effectLst/>
                <a:latin typeface="+mj-lt"/>
              </a:rPr>
            </a:br>
            <a:br>
              <a:rPr kumimoji="0" lang="en-US" altLang="zh-CN" sz="3600" b="1" i="0" u="none" strike="noStrike" cap="none" normalizeH="0" baseline="0" dirty="0">
                <a:ln>
                  <a:noFill/>
                </a:ln>
                <a:solidFill>
                  <a:schemeClr val="tx1">
                    <a:lumMod val="85000"/>
                    <a:lumOff val="15000"/>
                  </a:schemeClr>
                </a:solidFill>
                <a:effectLst/>
                <a:latin typeface="+mj-lt"/>
              </a:rPr>
            </a:br>
            <a:r>
              <a:rPr kumimoji="0" lang="en-US" altLang="zh-CN" sz="3600" b="1" i="0" u="none" strike="noStrike" cap="none" normalizeH="0" baseline="0" dirty="0">
                <a:ln>
                  <a:noFill/>
                </a:ln>
                <a:solidFill>
                  <a:schemeClr val="tx1">
                    <a:lumMod val="85000"/>
                    <a:lumOff val="15000"/>
                  </a:schemeClr>
                </a:solidFill>
                <a:effectLst/>
                <a:latin typeface="+mj-lt"/>
              </a:rPr>
              <a:t>2 Range Heath, Greenwich.</a:t>
            </a:r>
          </a:p>
        </p:txBody>
      </p:sp>
      <p:sp>
        <p:nvSpPr>
          <p:cNvPr id="51" name="Freeform: Shape 50">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a:extLst>
              <a:ext uri="{FF2B5EF4-FFF2-40B4-BE49-F238E27FC236}">
                <a16:creationId xmlns:a16="http://schemas.microsoft.com/office/drawing/2014/main" id="{AAFE0763-B58A-60FB-3393-DE71B4DF1295}"/>
              </a:ext>
            </a:extLst>
          </p:cNvPr>
          <p:cNvSpPr>
            <a:spLocks noGrp="1"/>
          </p:cNvSpPr>
          <p:nvPr>
            <p:ph type="subTitle" idx="1"/>
          </p:nvPr>
        </p:nvSpPr>
        <p:spPr>
          <a:xfrm>
            <a:off x="6116084" y="609601"/>
            <a:ext cx="5511296" cy="5175624"/>
          </a:xfrm>
        </p:spPr>
        <p:txBody>
          <a:bodyPr vert="horz" lIns="91440" tIns="45720" rIns="91440" bIns="45720" rtlCol="0" anchor="ctr">
            <a:normAutofit/>
          </a:bodyPr>
          <a:lstStyle/>
          <a:p>
            <a:pPr marL="0" marR="0" lvl="0" indent="0" algn="l" fontAlgn="base">
              <a:buFont typeface="Wingdings 3" charset="2"/>
              <a:buChar char=""/>
              <a:tabLst>
                <a:tab pos="5759450" algn="l"/>
              </a:tabLst>
            </a:pPr>
            <a:br>
              <a:rPr kumimoji="0" lang="en-US" altLang="zh-CN" b="1" i="0" u="none" strike="noStrike" cap="none" normalizeH="0" baseline="0" dirty="0">
                <a:ln>
                  <a:noFill/>
                </a:ln>
                <a:solidFill>
                  <a:srgbClr val="FFFFFF"/>
                </a:solidFill>
                <a:effectLst/>
              </a:rPr>
            </a:br>
            <a:r>
              <a:rPr kumimoji="0" lang="en-US" altLang="zh-CN" b="0" i="0" u="none" strike="noStrike" cap="none" normalizeH="0" baseline="0" dirty="0">
                <a:ln>
                  <a:noFill/>
                </a:ln>
                <a:solidFill>
                  <a:srgbClr val="FFFFFF"/>
                </a:solidFill>
                <a:effectLst/>
              </a:rPr>
              <a:t>You are a Pharmacist in General Practice. You have a telephone consultation with this patient</a:t>
            </a:r>
            <a:r>
              <a:rPr lang="en-US" altLang="zh-CN" dirty="0">
                <a:solidFill>
                  <a:srgbClr val="FFFFFF"/>
                </a:solidFill>
              </a:rPr>
              <a:t> and y</a:t>
            </a:r>
            <a:r>
              <a:rPr kumimoji="0" lang="en-US" altLang="zh-CN" b="0" i="0" u="none" strike="noStrike" cap="none" normalizeH="0" baseline="0" dirty="0">
                <a:ln>
                  <a:noFill/>
                </a:ln>
                <a:solidFill>
                  <a:srgbClr val="FFFFFF"/>
                </a:solidFill>
                <a:effectLst/>
              </a:rPr>
              <a:t>ou review the record before calling them.</a:t>
            </a:r>
          </a:p>
          <a:p>
            <a:pPr marL="0" marR="0" lvl="0" indent="0" algn="l" fontAlgn="base">
              <a:buFont typeface="Wingdings 3" charset="2"/>
              <a:buChar char=""/>
              <a:tabLst>
                <a:tab pos="5759450" algn="l"/>
              </a:tabLst>
            </a:pPr>
            <a:r>
              <a:rPr kumimoji="0" lang="en-US" altLang="zh-CN" b="0" i="0" u="none" strike="noStrike" cap="none" normalizeH="0" baseline="0" dirty="0">
                <a:ln>
                  <a:noFill/>
                </a:ln>
                <a:solidFill>
                  <a:srgbClr val="FFFFFF"/>
                </a:solidFill>
                <a:effectLst/>
              </a:rPr>
              <a:t> </a:t>
            </a:r>
            <a:endParaRPr lang="en-US" b="1" dirty="0">
              <a:solidFill>
                <a:srgbClr val="FFFFFF"/>
              </a:solidFill>
            </a:endParaRPr>
          </a:p>
          <a:p>
            <a:pPr algn="l"/>
            <a:r>
              <a:rPr lang="en-US" dirty="0">
                <a:solidFill>
                  <a:srgbClr val="FFFFFF"/>
                </a:solidFill>
              </a:rPr>
              <a:t>The </a:t>
            </a:r>
            <a:r>
              <a:rPr lang="en-US" dirty="0" err="1">
                <a:solidFill>
                  <a:srgbClr val="FFFFFF"/>
                </a:solidFill>
              </a:rPr>
              <a:t>Emis</a:t>
            </a:r>
            <a:r>
              <a:rPr lang="en-US" dirty="0">
                <a:solidFill>
                  <a:srgbClr val="FFFFFF"/>
                </a:solidFill>
              </a:rPr>
              <a:t> notes are available on the next slide,</a:t>
            </a:r>
          </a:p>
          <a:p>
            <a:pPr algn="l"/>
            <a:r>
              <a:rPr lang="en-US" dirty="0">
                <a:solidFill>
                  <a:srgbClr val="FFFFFF"/>
                </a:solidFill>
              </a:rPr>
              <a:t>The scenario will run as a friendly, standard medication review consultation</a:t>
            </a:r>
          </a:p>
        </p:txBody>
      </p:sp>
    </p:spTree>
    <p:extLst>
      <p:ext uri="{BB962C8B-B14F-4D97-AF65-F5344CB8AC3E}">
        <p14:creationId xmlns:p14="http://schemas.microsoft.com/office/powerpoint/2010/main" val="148964414"/>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D9EAC-823D-24F3-5536-4FE94C3C8E2A}"/>
            </a:ext>
          </a:extLst>
        </p:cNvPr>
        <p:cNvGrpSpPr/>
        <p:nvPr/>
      </p:nvGrpSpPr>
      <p:grpSpPr>
        <a:xfrm>
          <a:off x="0" y="0"/>
          <a:ext cx="0" cy="0"/>
          <a:chOff x="0" y="0"/>
          <a:chExt cx="0" cy="0"/>
        </a:xfrm>
      </p:grpSpPr>
      <p:pic>
        <p:nvPicPr>
          <p:cNvPr id="1026" name="Picture 2" descr="EMIS-Health-logo - Womanthology: Homepage">
            <a:extLst>
              <a:ext uri="{FF2B5EF4-FFF2-40B4-BE49-F238E27FC236}">
                <a16:creationId xmlns:a16="http://schemas.microsoft.com/office/drawing/2014/main" id="{410D0A49-2647-CFC3-27AC-DCBC818B3D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0799" y="796"/>
            <a:ext cx="1903123" cy="792968"/>
          </a:xfrm>
          <a:prstGeom prst="rect">
            <a:avLst/>
          </a:prstGeom>
          <a:noFill/>
          <a:extLst>
            <a:ext uri="{909E8E84-426E-40DD-AFC4-6F175D3DCCD1}">
              <a14:hiddenFill xmlns:a14="http://schemas.microsoft.com/office/drawing/2010/main">
                <a:solidFill>
                  <a:srgbClr val="FFFFFF"/>
                </a:solidFill>
              </a14:hiddenFill>
            </a:ext>
          </a:extLst>
        </p:spPr>
      </p:pic>
      <p:grpSp>
        <p:nvGrpSpPr>
          <p:cNvPr id="21" name="Group 20">
            <a:extLst>
              <a:ext uri="{FF2B5EF4-FFF2-40B4-BE49-F238E27FC236}">
                <a16:creationId xmlns:a16="http://schemas.microsoft.com/office/drawing/2014/main" id="{C5A14B0F-A4BB-9CD1-E3E8-CC3D152C0D5F}"/>
              </a:ext>
            </a:extLst>
          </p:cNvPr>
          <p:cNvGrpSpPr/>
          <p:nvPr/>
        </p:nvGrpSpPr>
        <p:grpSpPr>
          <a:xfrm>
            <a:off x="348343" y="1181079"/>
            <a:ext cx="5486400" cy="903555"/>
            <a:chOff x="3352800" y="2977222"/>
            <a:chExt cx="5486400" cy="903555"/>
          </a:xfrm>
        </p:grpSpPr>
        <p:grpSp>
          <p:nvGrpSpPr>
            <p:cNvPr id="15" name="Group 14">
              <a:extLst>
                <a:ext uri="{FF2B5EF4-FFF2-40B4-BE49-F238E27FC236}">
                  <a16:creationId xmlns:a16="http://schemas.microsoft.com/office/drawing/2014/main" id="{31AE9811-3D50-AF18-F759-7CEBEBEC0FA2}"/>
                </a:ext>
              </a:extLst>
            </p:cNvPr>
            <p:cNvGrpSpPr/>
            <p:nvPr/>
          </p:nvGrpSpPr>
          <p:grpSpPr>
            <a:xfrm>
              <a:off x="3352800" y="3242902"/>
              <a:ext cx="5486400" cy="637875"/>
              <a:chOff x="0" y="339074"/>
              <a:chExt cx="5486400" cy="637875"/>
            </a:xfrm>
          </p:grpSpPr>
          <p:sp>
            <p:nvSpPr>
              <p:cNvPr id="19" name="Rectangle 18">
                <a:extLst>
                  <a:ext uri="{FF2B5EF4-FFF2-40B4-BE49-F238E27FC236}">
                    <a16:creationId xmlns:a16="http://schemas.microsoft.com/office/drawing/2014/main" id="{E275336B-A90C-EAE0-7CFF-D709FF8AF636}"/>
                  </a:ext>
                </a:extLst>
              </p:cNvPr>
              <p:cNvSpPr/>
              <p:nvPr/>
            </p:nvSpPr>
            <p:spPr>
              <a:xfrm>
                <a:off x="0" y="339074"/>
                <a:ext cx="5486400" cy="637875"/>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p>
            </p:txBody>
          </p:sp>
          <p:sp>
            <p:nvSpPr>
              <p:cNvPr id="20" name="TextBox 19">
                <a:extLst>
                  <a:ext uri="{FF2B5EF4-FFF2-40B4-BE49-F238E27FC236}">
                    <a16:creationId xmlns:a16="http://schemas.microsoft.com/office/drawing/2014/main" id="{6B5115B9-4751-F81F-5E55-82BFE5B3FE25}"/>
                  </a:ext>
                </a:extLst>
              </p:cNvPr>
              <p:cNvSpPr txBox="1"/>
              <p:nvPr/>
            </p:nvSpPr>
            <p:spPr>
              <a:xfrm>
                <a:off x="0" y="339074"/>
                <a:ext cx="5486400" cy="63787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114300" lvl="1" indent="-114300" algn="l" defTabSz="533400">
                  <a:lnSpc>
                    <a:spcPct val="90000"/>
                  </a:lnSpc>
                  <a:spcBef>
                    <a:spcPct val="0"/>
                  </a:spcBef>
                  <a:spcAft>
                    <a:spcPct val="15000"/>
                  </a:spcAft>
                  <a:buChar char="•"/>
                </a:pPr>
                <a:r>
                  <a:rPr lang="en-GB" sz="2000" b="0" i="0" kern="1200">
                    <a:latin typeface="Imperial Sans Text" panose="020B0503020202020204" pitchFamily="34" charset="77"/>
                    <a:cs typeface="Arial" panose="020B0604020202020204" pitchFamily="34" charset="0"/>
                  </a:rPr>
                  <a:t>52 years old</a:t>
                </a:r>
              </a:p>
            </p:txBody>
          </p:sp>
        </p:grpSp>
        <p:grpSp>
          <p:nvGrpSpPr>
            <p:cNvPr id="16" name="Group 15">
              <a:extLst>
                <a:ext uri="{FF2B5EF4-FFF2-40B4-BE49-F238E27FC236}">
                  <a16:creationId xmlns:a16="http://schemas.microsoft.com/office/drawing/2014/main" id="{B4B2FC10-B0AC-8A56-023D-A58FB558372C}"/>
                </a:ext>
              </a:extLst>
            </p:cNvPr>
            <p:cNvGrpSpPr/>
            <p:nvPr/>
          </p:nvGrpSpPr>
          <p:grpSpPr>
            <a:xfrm>
              <a:off x="3627120" y="2977222"/>
              <a:ext cx="3840480" cy="531360"/>
              <a:chOff x="274320" y="73394"/>
              <a:chExt cx="3840480" cy="531360"/>
            </a:xfrm>
            <a:scene3d>
              <a:camera prst="orthographicFront"/>
              <a:lightRig rig="flat" dir="t"/>
            </a:scene3d>
          </p:grpSpPr>
          <p:sp>
            <p:nvSpPr>
              <p:cNvPr id="17" name="Rectangle: Rounded Corners 16">
                <a:extLst>
                  <a:ext uri="{FF2B5EF4-FFF2-40B4-BE49-F238E27FC236}">
                    <a16:creationId xmlns:a16="http://schemas.microsoft.com/office/drawing/2014/main" id="{E84C72ED-4FA8-0688-0A2F-BB8268BA7E29}"/>
                  </a:ext>
                </a:extLst>
              </p:cNvPr>
              <p:cNvSpPr/>
              <p:nvPr/>
            </p:nvSpPr>
            <p:spPr>
              <a:xfrm>
                <a:off x="274320" y="73394"/>
                <a:ext cx="3840480" cy="5313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GB" sz="2000"/>
              </a:p>
            </p:txBody>
          </p:sp>
          <p:sp>
            <p:nvSpPr>
              <p:cNvPr id="18" name="Rectangle: Rounded Corners 6">
                <a:extLst>
                  <a:ext uri="{FF2B5EF4-FFF2-40B4-BE49-F238E27FC236}">
                    <a16:creationId xmlns:a16="http://schemas.microsoft.com/office/drawing/2014/main" id="{5679F464-A261-12F2-94A6-6192C36B2F8F}"/>
                  </a:ext>
                </a:extLst>
              </p:cNvPr>
              <p:cNvSpPr txBox="1"/>
              <p:nvPr/>
            </p:nvSpPr>
            <p:spPr>
              <a:xfrm>
                <a:off x="300259" y="99333"/>
                <a:ext cx="3788602" cy="47948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45161" tIns="0" rIns="145161" bIns="0" numCol="1" spcCol="1270" anchor="ctr" anchorCtr="0">
                <a:noAutofit/>
              </a:bodyPr>
              <a:lstStyle/>
              <a:p>
                <a:pPr marL="0" lvl="0" indent="0" algn="l" defTabSz="622300">
                  <a:lnSpc>
                    <a:spcPct val="90000"/>
                  </a:lnSpc>
                  <a:spcBef>
                    <a:spcPct val="0"/>
                  </a:spcBef>
                  <a:spcAft>
                    <a:spcPct val="35000"/>
                  </a:spcAft>
                  <a:buNone/>
                </a:pPr>
                <a:r>
                  <a:rPr lang="en-GB" sz="2000" b="0" i="0" kern="1200" dirty="0">
                    <a:latin typeface="Imperial Sans Text" panose="020B0503020202020204" pitchFamily="34" charset="77"/>
                    <a:cs typeface="Arial" panose="020B0604020202020204" pitchFamily="34" charset="0"/>
                  </a:rPr>
                  <a:t>Patient medical record</a:t>
                </a:r>
              </a:p>
            </p:txBody>
          </p:sp>
        </p:grpSp>
      </p:grpSp>
      <p:grpSp>
        <p:nvGrpSpPr>
          <p:cNvPr id="28" name="Group 27">
            <a:extLst>
              <a:ext uri="{FF2B5EF4-FFF2-40B4-BE49-F238E27FC236}">
                <a16:creationId xmlns:a16="http://schemas.microsoft.com/office/drawing/2014/main" id="{259801FD-96BE-82DA-9297-8BE75071B38C}"/>
              </a:ext>
            </a:extLst>
          </p:cNvPr>
          <p:cNvGrpSpPr/>
          <p:nvPr/>
        </p:nvGrpSpPr>
        <p:grpSpPr>
          <a:xfrm>
            <a:off x="348343" y="2196778"/>
            <a:ext cx="5486400" cy="2037766"/>
            <a:chOff x="3352800" y="2686635"/>
            <a:chExt cx="5486400" cy="1484729"/>
          </a:xfrm>
        </p:grpSpPr>
        <p:grpSp>
          <p:nvGrpSpPr>
            <p:cNvPr id="22" name="Group 21">
              <a:extLst>
                <a:ext uri="{FF2B5EF4-FFF2-40B4-BE49-F238E27FC236}">
                  <a16:creationId xmlns:a16="http://schemas.microsoft.com/office/drawing/2014/main" id="{E1B9DE13-7255-1394-D007-51B2310BF1E5}"/>
                </a:ext>
              </a:extLst>
            </p:cNvPr>
            <p:cNvGrpSpPr/>
            <p:nvPr/>
          </p:nvGrpSpPr>
          <p:grpSpPr>
            <a:xfrm>
              <a:off x="3352800" y="2952314"/>
              <a:ext cx="5486400" cy="1219050"/>
              <a:chOff x="0" y="1339829"/>
              <a:chExt cx="5486400" cy="1219050"/>
            </a:xfrm>
          </p:grpSpPr>
          <p:sp>
            <p:nvSpPr>
              <p:cNvPr id="26" name="Rectangle 25">
                <a:extLst>
                  <a:ext uri="{FF2B5EF4-FFF2-40B4-BE49-F238E27FC236}">
                    <a16:creationId xmlns:a16="http://schemas.microsoft.com/office/drawing/2014/main" id="{8D74E334-EB3B-1993-79FB-171270FACDC9}"/>
                  </a:ext>
                </a:extLst>
              </p:cNvPr>
              <p:cNvSpPr/>
              <p:nvPr/>
            </p:nvSpPr>
            <p:spPr>
              <a:xfrm>
                <a:off x="0" y="1339829"/>
                <a:ext cx="5486400" cy="121905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p>
            </p:txBody>
          </p:sp>
          <p:sp>
            <p:nvSpPr>
              <p:cNvPr id="27" name="TextBox 26">
                <a:extLst>
                  <a:ext uri="{FF2B5EF4-FFF2-40B4-BE49-F238E27FC236}">
                    <a16:creationId xmlns:a16="http://schemas.microsoft.com/office/drawing/2014/main" id="{95D36CE7-FFC6-08B8-5916-868B0D3D8C3C}"/>
                  </a:ext>
                </a:extLst>
              </p:cNvPr>
              <p:cNvSpPr txBox="1"/>
              <p:nvPr/>
            </p:nvSpPr>
            <p:spPr>
              <a:xfrm>
                <a:off x="0" y="1339829"/>
                <a:ext cx="5486400" cy="12190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114300" lvl="1" indent="-114300" algn="l" defTabSz="533400">
                  <a:lnSpc>
                    <a:spcPct val="90000"/>
                  </a:lnSpc>
                  <a:spcBef>
                    <a:spcPct val="0"/>
                  </a:spcBef>
                  <a:spcAft>
                    <a:spcPct val="15000"/>
                  </a:spcAft>
                  <a:buChar char="•"/>
                </a:pPr>
                <a:r>
                  <a:rPr lang="en-GB" sz="2000" b="0" i="0" kern="1200">
                    <a:latin typeface="Imperial Sans Text" panose="020B0503020202020204" pitchFamily="34" charset="77"/>
                    <a:cs typeface="Arial" panose="020B0604020202020204" pitchFamily="34" charset="0"/>
                  </a:rPr>
                  <a:t>2010: Rheumatoid Arthritis</a:t>
                </a:r>
              </a:p>
              <a:p>
                <a:pPr marL="114300" lvl="1" indent="-114300" algn="l" defTabSz="533400">
                  <a:lnSpc>
                    <a:spcPct val="90000"/>
                  </a:lnSpc>
                  <a:spcBef>
                    <a:spcPct val="0"/>
                  </a:spcBef>
                  <a:spcAft>
                    <a:spcPct val="15000"/>
                  </a:spcAft>
                  <a:buChar char="•"/>
                </a:pPr>
                <a:r>
                  <a:rPr lang="en-GB" sz="2000" b="0" i="0" kern="1200">
                    <a:latin typeface="Imperial Sans Text" panose="020B0503020202020204" pitchFamily="34" charset="77"/>
                    <a:cs typeface="Arial" panose="020B0604020202020204" pitchFamily="34" charset="0"/>
                  </a:rPr>
                  <a:t>2012: Perforated Duodenal Ulcer</a:t>
                </a:r>
              </a:p>
              <a:p>
                <a:pPr marL="114300" lvl="1" indent="-114300" algn="l" defTabSz="533400">
                  <a:lnSpc>
                    <a:spcPct val="90000"/>
                  </a:lnSpc>
                  <a:spcBef>
                    <a:spcPct val="0"/>
                  </a:spcBef>
                  <a:spcAft>
                    <a:spcPct val="15000"/>
                  </a:spcAft>
                  <a:buChar char="•"/>
                </a:pPr>
                <a:r>
                  <a:rPr lang="en-GB" sz="2000" b="0" i="0" kern="1200">
                    <a:latin typeface="Imperial Sans Text" panose="020B0503020202020204" pitchFamily="34" charset="77"/>
                    <a:cs typeface="Arial" panose="020B0604020202020204" pitchFamily="34" charset="0"/>
                  </a:rPr>
                  <a:t>2012: Major depressive disorder</a:t>
                </a:r>
              </a:p>
              <a:p>
                <a:pPr marL="114300" lvl="1" indent="-114300" algn="l" defTabSz="533400">
                  <a:lnSpc>
                    <a:spcPct val="90000"/>
                  </a:lnSpc>
                  <a:spcBef>
                    <a:spcPct val="0"/>
                  </a:spcBef>
                  <a:spcAft>
                    <a:spcPct val="15000"/>
                  </a:spcAft>
                  <a:buChar char="•"/>
                </a:pPr>
                <a:r>
                  <a:rPr lang="en-GB" sz="2000" b="0" i="0" kern="1200">
                    <a:latin typeface="Imperial Sans Text" panose="020B0503020202020204" pitchFamily="34" charset="77"/>
                    <a:cs typeface="Arial" panose="020B0604020202020204" pitchFamily="34" charset="0"/>
                  </a:rPr>
                  <a:t>2014: Sjogren's syndrome</a:t>
                </a:r>
              </a:p>
            </p:txBody>
          </p:sp>
        </p:grpSp>
        <p:grpSp>
          <p:nvGrpSpPr>
            <p:cNvPr id="23" name="Group 22">
              <a:extLst>
                <a:ext uri="{FF2B5EF4-FFF2-40B4-BE49-F238E27FC236}">
                  <a16:creationId xmlns:a16="http://schemas.microsoft.com/office/drawing/2014/main" id="{C0DC9F7B-27B0-ABE9-FC77-6C13E16CF29B}"/>
                </a:ext>
              </a:extLst>
            </p:cNvPr>
            <p:cNvGrpSpPr/>
            <p:nvPr/>
          </p:nvGrpSpPr>
          <p:grpSpPr>
            <a:xfrm>
              <a:off x="3627120" y="2686635"/>
              <a:ext cx="3840480" cy="531360"/>
              <a:chOff x="274320" y="1074150"/>
              <a:chExt cx="3840480" cy="531360"/>
            </a:xfrm>
            <a:scene3d>
              <a:camera prst="orthographicFront"/>
              <a:lightRig rig="flat" dir="t"/>
            </a:scene3d>
          </p:grpSpPr>
          <p:sp>
            <p:nvSpPr>
              <p:cNvPr id="24" name="Rectangle: Rounded Corners 23">
                <a:extLst>
                  <a:ext uri="{FF2B5EF4-FFF2-40B4-BE49-F238E27FC236}">
                    <a16:creationId xmlns:a16="http://schemas.microsoft.com/office/drawing/2014/main" id="{06418EDC-6487-82A5-FA8C-1892114CEEEF}"/>
                  </a:ext>
                </a:extLst>
              </p:cNvPr>
              <p:cNvSpPr/>
              <p:nvPr/>
            </p:nvSpPr>
            <p:spPr>
              <a:xfrm>
                <a:off x="274320" y="1074150"/>
                <a:ext cx="3840480" cy="5313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GB" sz="2000"/>
              </a:p>
            </p:txBody>
          </p:sp>
          <p:sp>
            <p:nvSpPr>
              <p:cNvPr id="25" name="Rectangle: Rounded Corners 6">
                <a:extLst>
                  <a:ext uri="{FF2B5EF4-FFF2-40B4-BE49-F238E27FC236}">
                    <a16:creationId xmlns:a16="http://schemas.microsoft.com/office/drawing/2014/main" id="{CDBB4315-9591-F1A4-53AA-891BDD4A1BF7}"/>
                  </a:ext>
                </a:extLst>
              </p:cNvPr>
              <p:cNvSpPr txBox="1"/>
              <p:nvPr/>
            </p:nvSpPr>
            <p:spPr>
              <a:xfrm>
                <a:off x="300259" y="1100089"/>
                <a:ext cx="3788602" cy="47948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45161" tIns="0" rIns="145161" bIns="0" numCol="1" spcCol="1270" anchor="ctr" anchorCtr="0">
                <a:noAutofit/>
              </a:bodyPr>
              <a:lstStyle/>
              <a:p>
                <a:pPr marL="0" lvl="0" indent="0" algn="l" defTabSz="622300">
                  <a:lnSpc>
                    <a:spcPct val="90000"/>
                  </a:lnSpc>
                  <a:spcBef>
                    <a:spcPct val="0"/>
                  </a:spcBef>
                  <a:spcAft>
                    <a:spcPct val="35000"/>
                  </a:spcAft>
                  <a:buNone/>
                </a:pPr>
                <a:r>
                  <a:rPr lang="en-GB" sz="2000" b="0" i="0" kern="1200">
                    <a:latin typeface="Imperial Sans Text" panose="020B0503020202020204" pitchFamily="34" charset="77"/>
                    <a:cs typeface="Arial" panose="020B0604020202020204" pitchFamily="34" charset="0"/>
                  </a:rPr>
                  <a:t>Major active problems</a:t>
                </a:r>
              </a:p>
            </p:txBody>
          </p:sp>
        </p:grpSp>
      </p:grpSp>
      <p:grpSp>
        <p:nvGrpSpPr>
          <p:cNvPr id="35" name="Group 34">
            <a:extLst>
              <a:ext uri="{FF2B5EF4-FFF2-40B4-BE49-F238E27FC236}">
                <a16:creationId xmlns:a16="http://schemas.microsoft.com/office/drawing/2014/main" id="{5805466D-E318-F444-615B-56A15CA3480B}"/>
              </a:ext>
            </a:extLst>
          </p:cNvPr>
          <p:cNvGrpSpPr/>
          <p:nvPr/>
        </p:nvGrpSpPr>
        <p:grpSpPr>
          <a:xfrm>
            <a:off x="6056998" y="1196125"/>
            <a:ext cx="5486400" cy="3931046"/>
            <a:chOff x="3352800" y="2826111"/>
            <a:chExt cx="5486400" cy="1758113"/>
          </a:xfrm>
        </p:grpSpPr>
        <p:grpSp>
          <p:nvGrpSpPr>
            <p:cNvPr id="29" name="Group 28">
              <a:extLst>
                <a:ext uri="{FF2B5EF4-FFF2-40B4-BE49-F238E27FC236}">
                  <a16:creationId xmlns:a16="http://schemas.microsoft.com/office/drawing/2014/main" id="{0EACD506-F574-5A0C-CA81-A9DCCEA3F411}"/>
                </a:ext>
              </a:extLst>
            </p:cNvPr>
            <p:cNvGrpSpPr/>
            <p:nvPr/>
          </p:nvGrpSpPr>
          <p:grpSpPr>
            <a:xfrm>
              <a:off x="3352800" y="2952315"/>
              <a:ext cx="5486400" cy="1631909"/>
              <a:chOff x="0" y="2921760"/>
              <a:chExt cx="5486400" cy="1631909"/>
            </a:xfrm>
          </p:grpSpPr>
          <p:sp>
            <p:nvSpPr>
              <p:cNvPr id="33" name="Rectangle 32">
                <a:extLst>
                  <a:ext uri="{FF2B5EF4-FFF2-40B4-BE49-F238E27FC236}">
                    <a16:creationId xmlns:a16="http://schemas.microsoft.com/office/drawing/2014/main" id="{64D328BD-1390-4BC5-1ABA-7A452F07AA32}"/>
                  </a:ext>
                </a:extLst>
              </p:cNvPr>
              <p:cNvSpPr/>
              <p:nvPr/>
            </p:nvSpPr>
            <p:spPr>
              <a:xfrm>
                <a:off x="0" y="2921760"/>
                <a:ext cx="5486400" cy="121905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latin typeface="Imperial Sans Text" panose="020B0503020202020204"/>
                </a:endParaRPr>
              </a:p>
            </p:txBody>
          </p:sp>
          <p:sp>
            <p:nvSpPr>
              <p:cNvPr id="34" name="TextBox 33">
                <a:extLst>
                  <a:ext uri="{FF2B5EF4-FFF2-40B4-BE49-F238E27FC236}">
                    <a16:creationId xmlns:a16="http://schemas.microsoft.com/office/drawing/2014/main" id="{16123CD5-846F-E486-662C-EC746936FE90}"/>
                  </a:ext>
                </a:extLst>
              </p:cNvPr>
              <p:cNvSpPr txBox="1"/>
              <p:nvPr/>
            </p:nvSpPr>
            <p:spPr>
              <a:xfrm>
                <a:off x="0" y="2921760"/>
                <a:ext cx="5486400" cy="163190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114300" lvl="1" indent="-114300" algn="l" defTabSz="533400">
                  <a:lnSpc>
                    <a:spcPct val="90000"/>
                  </a:lnSpc>
                  <a:spcBef>
                    <a:spcPct val="0"/>
                  </a:spcBef>
                  <a:spcAft>
                    <a:spcPct val="15000"/>
                  </a:spcAft>
                  <a:buChar char="•"/>
                </a:pPr>
                <a:endParaRPr lang="en-GB" sz="2000" b="0" i="0" kern="1200" dirty="0">
                  <a:latin typeface="Imperial Sans Text" panose="020B0503020202020204"/>
                  <a:cs typeface="Arial" panose="020B0604020202020204" pitchFamily="34" charset="0"/>
                </a:endParaRPr>
              </a:p>
              <a:p>
                <a:pPr marL="114300" lvl="1" indent="-114300" algn="l" defTabSz="533400">
                  <a:lnSpc>
                    <a:spcPct val="90000"/>
                  </a:lnSpc>
                  <a:spcBef>
                    <a:spcPct val="0"/>
                  </a:spcBef>
                  <a:spcAft>
                    <a:spcPct val="15000"/>
                  </a:spcAft>
                  <a:buChar char="•"/>
                </a:pPr>
                <a:r>
                  <a:rPr lang="en-GB" sz="2000" b="0" i="0" kern="1200" dirty="0">
                    <a:latin typeface="Imperial Sans Text" panose="020B0503020202020204"/>
                    <a:cs typeface="Arial" panose="020B0604020202020204" pitchFamily="34" charset="0"/>
                  </a:rPr>
                  <a:t>Methotrexate 15mg once a week (Fridays)</a:t>
                </a:r>
              </a:p>
              <a:p>
                <a:pPr marL="114300" lvl="1" indent="-114300" algn="l" defTabSz="533400">
                  <a:lnSpc>
                    <a:spcPct val="90000"/>
                  </a:lnSpc>
                  <a:spcBef>
                    <a:spcPct val="0"/>
                  </a:spcBef>
                  <a:spcAft>
                    <a:spcPct val="15000"/>
                  </a:spcAft>
                  <a:buChar char="•"/>
                </a:pPr>
                <a:r>
                  <a:rPr lang="en-GB" sz="2000" b="0" i="0" kern="1200" dirty="0">
                    <a:latin typeface="Imperial Sans Text" panose="020B0503020202020204"/>
                    <a:cs typeface="Arial" panose="020B0604020202020204" pitchFamily="34" charset="0"/>
                  </a:rPr>
                  <a:t>Folic acid 5mg (takes every day apart from Friday)</a:t>
                </a:r>
              </a:p>
              <a:p>
                <a:pPr marL="114300" lvl="1" indent="-114300" algn="l" defTabSz="533400">
                  <a:lnSpc>
                    <a:spcPct val="90000"/>
                  </a:lnSpc>
                  <a:spcBef>
                    <a:spcPct val="0"/>
                  </a:spcBef>
                  <a:spcAft>
                    <a:spcPct val="15000"/>
                  </a:spcAft>
                  <a:buChar char="•"/>
                </a:pPr>
                <a:r>
                  <a:rPr lang="en-GB" sz="2000" b="0" i="0" kern="1200" dirty="0" err="1">
                    <a:latin typeface="Imperial Sans Text" panose="020B0503020202020204"/>
                    <a:cs typeface="Arial" panose="020B0604020202020204" pitchFamily="34" charset="0"/>
                  </a:rPr>
                  <a:t>Estradiol</a:t>
                </a:r>
                <a:r>
                  <a:rPr lang="en-GB" sz="2000" b="0" i="0" kern="1200" dirty="0">
                    <a:latin typeface="Imperial Sans Text" panose="020B0503020202020204"/>
                    <a:cs typeface="Arial" panose="020B0604020202020204" pitchFamily="34" charset="0"/>
                  </a:rPr>
                  <a:t> pessaries 1 tablet twice a week</a:t>
                </a:r>
              </a:p>
              <a:p>
                <a:pPr marL="114300" lvl="1" indent="-114300" algn="l" defTabSz="533400">
                  <a:lnSpc>
                    <a:spcPct val="90000"/>
                  </a:lnSpc>
                  <a:spcBef>
                    <a:spcPct val="0"/>
                  </a:spcBef>
                  <a:spcAft>
                    <a:spcPct val="15000"/>
                  </a:spcAft>
                  <a:buChar char="•"/>
                </a:pPr>
                <a:r>
                  <a:rPr lang="en-GB" sz="2000" dirty="0">
                    <a:latin typeface="Imperial Sans Text" panose="020B0503020202020204"/>
                    <a:cs typeface="Arial" panose="020B0604020202020204" pitchFamily="34" charset="0"/>
                  </a:rPr>
                  <a:t>O</a:t>
                </a:r>
                <a:r>
                  <a:rPr lang="en-GB" sz="2000" b="0" i="0" kern="1200" dirty="0">
                    <a:latin typeface="Imperial Sans Text" panose="020B0503020202020204"/>
                    <a:cs typeface="Arial" panose="020B0604020202020204" pitchFamily="34" charset="0"/>
                  </a:rPr>
                  <a:t>meprazole 20mg OD</a:t>
                </a:r>
              </a:p>
              <a:p>
                <a:pPr marL="0" lvl="1" algn="l" defTabSz="533400">
                  <a:lnSpc>
                    <a:spcPct val="90000"/>
                  </a:lnSpc>
                  <a:spcBef>
                    <a:spcPct val="0"/>
                  </a:spcBef>
                  <a:spcAft>
                    <a:spcPct val="15000"/>
                  </a:spcAft>
                </a:pPr>
                <a:endParaRPr lang="en-GB" sz="2000" b="0" i="0" kern="1200" dirty="0">
                  <a:latin typeface="Imperial Sans Text" panose="020B0503020202020204"/>
                  <a:cs typeface="Arial" panose="020B0604020202020204" pitchFamily="34" charset="0"/>
                </a:endParaRPr>
              </a:p>
            </p:txBody>
          </p:sp>
        </p:grpSp>
        <p:sp>
          <p:nvSpPr>
            <p:cNvPr id="31" name="Rectangle: Rounded Corners 30">
              <a:extLst>
                <a:ext uri="{FF2B5EF4-FFF2-40B4-BE49-F238E27FC236}">
                  <a16:creationId xmlns:a16="http://schemas.microsoft.com/office/drawing/2014/main" id="{A4B637CE-6667-5520-D738-2D107364247A}"/>
                </a:ext>
              </a:extLst>
            </p:cNvPr>
            <p:cNvSpPr/>
            <p:nvPr/>
          </p:nvSpPr>
          <p:spPr>
            <a:xfrm>
              <a:off x="3627120" y="2826111"/>
              <a:ext cx="3840480" cy="270199"/>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r>
                <a:rPr lang="en-GB" sz="2000" dirty="0">
                  <a:latin typeface="Imperial Sans Text" panose="020B0503020202020204"/>
                </a:rPr>
                <a:t>Repeat Medication</a:t>
              </a:r>
            </a:p>
          </p:txBody>
        </p:sp>
      </p:grpSp>
      <p:grpSp>
        <p:nvGrpSpPr>
          <p:cNvPr id="36" name="Group 35">
            <a:extLst>
              <a:ext uri="{FF2B5EF4-FFF2-40B4-BE49-F238E27FC236}">
                <a16:creationId xmlns:a16="http://schemas.microsoft.com/office/drawing/2014/main" id="{034943B4-5373-74BE-4072-AEFF75583194}"/>
              </a:ext>
            </a:extLst>
          </p:cNvPr>
          <p:cNvGrpSpPr/>
          <p:nvPr/>
        </p:nvGrpSpPr>
        <p:grpSpPr>
          <a:xfrm>
            <a:off x="348343" y="4709009"/>
            <a:ext cx="11220996" cy="1961667"/>
            <a:chOff x="0" y="4460827"/>
            <a:chExt cx="5486400" cy="1122641"/>
          </a:xfrm>
        </p:grpSpPr>
        <p:sp>
          <p:nvSpPr>
            <p:cNvPr id="40" name="Rectangle 39">
              <a:extLst>
                <a:ext uri="{FF2B5EF4-FFF2-40B4-BE49-F238E27FC236}">
                  <a16:creationId xmlns:a16="http://schemas.microsoft.com/office/drawing/2014/main" id="{E3267D3F-FE72-AB3B-0C44-D65F7445B676}"/>
                </a:ext>
              </a:extLst>
            </p:cNvPr>
            <p:cNvSpPr/>
            <p:nvPr/>
          </p:nvSpPr>
          <p:spPr>
            <a:xfrm>
              <a:off x="0" y="4460827"/>
              <a:ext cx="5486400" cy="836325"/>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latin typeface="Imperial Sans Text" panose="020B0503020202020204"/>
              </a:endParaRPr>
            </a:p>
          </p:txBody>
        </p:sp>
        <p:sp>
          <p:nvSpPr>
            <p:cNvPr id="41" name="TextBox 40">
              <a:extLst>
                <a:ext uri="{FF2B5EF4-FFF2-40B4-BE49-F238E27FC236}">
                  <a16:creationId xmlns:a16="http://schemas.microsoft.com/office/drawing/2014/main" id="{BDAF37D7-9034-DB19-0450-F6D43AA12E97}"/>
                </a:ext>
              </a:extLst>
            </p:cNvPr>
            <p:cNvSpPr txBox="1"/>
            <p:nvPr/>
          </p:nvSpPr>
          <p:spPr>
            <a:xfrm>
              <a:off x="0" y="4460827"/>
              <a:ext cx="5486400" cy="112264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114300" lvl="1" indent="-114300" algn="l" defTabSz="533400">
                <a:lnSpc>
                  <a:spcPct val="90000"/>
                </a:lnSpc>
                <a:spcBef>
                  <a:spcPct val="0"/>
                </a:spcBef>
                <a:spcAft>
                  <a:spcPct val="15000"/>
                </a:spcAft>
                <a:buChar char="•"/>
              </a:pPr>
              <a:endParaRPr lang="en-GB" sz="2000" b="0" i="0" kern="1200" dirty="0">
                <a:latin typeface="Imperial Sans Text" panose="020B0503020202020204"/>
                <a:cs typeface="Arial" panose="020B0604020202020204" pitchFamily="34" charset="0"/>
              </a:endParaRPr>
            </a:p>
            <a:p>
              <a:pPr marL="114300" lvl="1" indent="-114300" algn="l" defTabSz="533400">
                <a:lnSpc>
                  <a:spcPct val="90000"/>
                </a:lnSpc>
                <a:spcBef>
                  <a:spcPct val="0"/>
                </a:spcBef>
                <a:spcAft>
                  <a:spcPct val="15000"/>
                </a:spcAft>
                <a:buChar char="•"/>
              </a:pPr>
              <a:r>
                <a:rPr lang="en-GB" sz="2000" b="0" i="0" kern="1200" dirty="0">
                  <a:latin typeface="Imperial Sans Text" panose="020B0503020202020204"/>
                  <a:cs typeface="Arial" panose="020B0604020202020204" pitchFamily="34" charset="0"/>
                </a:rPr>
                <a:t>URTI 2</a:t>
              </a:r>
              <a:r>
                <a:rPr lang="en-GB" sz="2000" b="0" i="0" kern="1200" baseline="0" dirty="0">
                  <a:latin typeface="Imperial Sans Text" panose="020B0503020202020204"/>
                  <a:cs typeface="Arial" panose="020B0604020202020204" pitchFamily="34" charset="0"/>
                </a:rPr>
                <a:t> weeks ago, </a:t>
              </a:r>
              <a:r>
                <a:rPr lang="en-GB" sz="2000" dirty="0">
                  <a:latin typeface="Imperial Sans Text" panose="020B0503020202020204"/>
                  <a:cs typeface="Arial" panose="020B0604020202020204" pitchFamily="34" charset="0"/>
                </a:rPr>
                <a:t>patient </a:t>
              </a:r>
              <a:r>
                <a:rPr lang="en-GB" sz="2000" b="0" i="0" kern="1200" baseline="0" dirty="0">
                  <a:latin typeface="Imperial Sans Text" panose="020B0503020202020204"/>
                  <a:cs typeface="Arial" panose="020B0604020202020204" pitchFamily="34" charset="0"/>
                </a:rPr>
                <a:t>has recovered and feels better.</a:t>
              </a:r>
              <a:endParaRPr lang="en-GB" sz="2000" b="0" i="0" kern="1200" dirty="0">
                <a:latin typeface="Imperial Sans Text" panose="020B0503020202020204"/>
                <a:cs typeface="Arial" panose="020B0604020202020204" pitchFamily="34" charset="0"/>
              </a:endParaRPr>
            </a:p>
            <a:p>
              <a:pPr marL="114300" lvl="1" indent="-114300" algn="l" defTabSz="533400">
                <a:lnSpc>
                  <a:spcPct val="90000"/>
                </a:lnSpc>
                <a:spcBef>
                  <a:spcPct val="0"/>
                </a:spcBef>
                <a:spcAft>
                  <a:spcPct val="15000"/>
                </a:spcAft>
                <a:buChar char="•"/>
              </a:pPr>
              <a:r>
                <a:rPr lang="en-GB" sz="2000" b="0" i="0" kern="1200" baseline="0" dirty="0">
                  <a:latin typeface="Imperial Sans Text" panose="020B0503020202020204"/>
                  <a:cs typeface="Arial" panose="020B0604020202020204" pitchFamily="34" charset="0"/>
                </a:rPr>
                <a:t>Monitoring bloods conducted 5days ago</a:t>
              </a:r>
              <a:endParaRPr lang="en-GB" sz="2000" b="0" i="0" kern="1200" dirty="0">
                <a:latin typeface="Imperial Sans Text" panose="020B0503020202020204"/>
                <a:cs typeface="Arial" panose="020B0604020202020204" pitchFamily="34" charset="0"/>
              </a:endParaRPr>
            </a:p>
          </p:txBody>
        </p:sp>
      </p:grpSp>
      <p:grpSp>
        <p:nvGrpSpPr>
          <p:cNvPr id="37" name="Group 36">
            <a:extLst>
              <a:ext uri="{FF2B5EF4-FFF2-40B4-BE49-F238E27FC236}">
                <a16:creationId xmlns:a16="http://schemas.microsoft.com/office/drawing/2014/main" id="{3D9E921C-6817-D607-FAAE-2B23090282B0}"/>
              </a:ext>
            </a:extLst>
          </p:cNvPr>
          <p:cNvGrpSpPr/>
          <p:nvPr/>
        </p:nvGrpSpPr>
        <p:grpSpPr>
          <a:xfrm>
            <a:off x="622662" y="4486191"/>
            <a:ext cx="7942535" cy="544782"/>
            <a:chOff x="274320" y="4238010"/>
            <a:chExt cx="3840480" cy="531360"/>
          </a:xfrm>
          <a:scene3d>
            <a:camera prst="orthographicFront"/>
            <a:lightRig rig="flat" dir="t"/>
          </a:scene3d>
        </p:grpSpPr>
        <p:sp>
          <p:nvSpPr>
            <p:cNvPr id="38" name="Rectangle: Rounded Corners 37">
              <a:extLst>
                <a:ext uri="{FF2B5EF4-FFF2-40B4-BE49-F238E27FC236}">
                  <a16:creationId xmlns:a16="http://schemas.microsoft.com/office/drawing/2014/main" id="{8EF43294-29A0-5510-D002-83A10AB7E873}"/>
                </a:ext>
              </a:extLst>
            </p:cNvPr>
            <p:cNvSpPr/>
            <p:nvPr/>
          </p:nvSpPr>
          <p:spPr>
            <a:xfrm>
              <a:off x="274320" y="4238010"/>
              <a:ext cx="3840480" cy="5313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GB" sz="2000">
                <a:latin typeface="Imperial Sans Text" panose="020B0503020202020204"/>
              </a:endParaRPr>
            </a:p>
          </p:txBody>
        </p:sp>
        <p:sp>
          <p:nvSpPr>
            <p:cNvPr id="39" name="Rectangle: Rounded Corners 6">
              <a:extLst>
                <a:ext uri="{FF2B5EF4-FFF2-40B4-BE49-F238E27FC236}">
                  <a16:creationId xmlns:a16="http://schemas.microsoft.com/office/drawing/2014/main" id="{F4A30266-9AAE-9C6D-BC76-AE72EF95CD15}"/>
                </a:ext>
              </a:extLst>
            </p:cNvPr>
            <p:cNvSpPr txBox="1"/>
            <p:nvPr/>
          </p:nvSpPr>
          <p:spPr>
            <a:xfrm>
              <a:off x="300259" y="4263949"/>
              <a:ext cx="3788602" cy="47948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45161" tIns="0" rIns="145161" bIns="0" numCol="1" spcCol="1270" anchor="ctr" anchorCtr="0">
              <a:noAutofit/>
            </a:bodyPr>
            <a:lstStyle/>
            <a:p>
              <a:pPr marL="0" lvl="0" indent="0" algn="l" defTabSz="622300">
                <a:lnSpc>
                  <a:spcPct val="90000"/>
                </a:lnSpc>
                <a:spcBef>
                  <a:spcPct val="0"/>
                </a:spcBef>
                <a:spcAft>
                  <a:spcPct val="35000"/>
                </a:spcAft>
                <a:buNone/>
              </a:pPr>
              <a:r>
                <a:rPr lang="en-GB" sz="2000" b="0" i="0" kern="1200">
                  <a:latin typeface="Imperial Sans Text" panose="020B0503020202020204"/>
                  <a:cs typeface="Arial" panose="020B0604020202020204" pitchFamily="34" charset="0"/>
                </a:rPr>
                <a:t>Last consultation</a:t>
              </a:r>
            </a:p>
          </p:txBody>
        </p:sp>
      </p:grpSp>
      <p:sp>
        <p:nvSpPr>
          <p:cNvPr id="42" name="Rectangle 2">
            <a:extLst>
              <a:ext uri="{FF2B5EF4-FFF2-40B4-BE49-F238E27FC236}">
                <a16:creationId xmlns:a16="http://schemas.microsoft.com/office/drawing/2014/main" id="{43B6B00B-5134-51D6-5951-6782E0FCB691}"/>
              </a:ext>
            </a:extLst>
          </p:cNvPr>
          <p:cNvSpPr>
            <a:spLocks noChangeArrowheads="1"/>
          </p:cNvSpPr>
          <p:nvPr/>
        </p:nvSpPr>
        <p:spPr bwMode="auto">
          <a:xfrm>
            <a:off x="192378" y="69074"/>
            <a:ext cx="9038708"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EMIS Notes</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Jennifer Beale</a:t>
            </a:r>
          </a:p>
        </p:txBody>
      </p:sp>
    </p:spTree>
    <p:extLst>
      <p:ext uri="{BB962C8B-B14F-4D97-AF65-F5344CB8AC3E}">
        <p14:creationId xmlns:p14="http://schemas.microsoft.com/office/powerpoint/2010/main" val="1555748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5B21D-E4B1-74EA-AAA2-8E0E37EEF94F}"/>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29BD8AC6-6BBF-F018-95C2-A4A4ADE2792A}"/>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cs typeface="Arial" panose="020B0604020202020204" pitchFamily="34" charset="0"/>
              </a:rPr>
              <a:t>Blood</a:t>
            </a:r>
            <a:r>
              <a:rPr lang="en-GB" altLang="zh-CN" sz="2400" b="1" dirty="0">
                <a:latin typeface="Imperial Sans Text"/>
                <a:cs typeface="Arial" panose="020B0604020202020204" pitchFamily="34" charset="0"/>
              </a:rPr>
              <a:t> results</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Jennifer Beale</a:t>
            </a:r>
          </a:p>
        </p:txBody>
      </p:sp>
      <p:sp>
        <p:nvSpPr>
          <p:cNvPr id="3" name="Subtitle 2">
            <a:extLst>
              <a:ext uri="{FF2B5EF4-FFF2-40B4-BE49-F238E27FC236}">
                <a16:creationId xmlns:a16="http://schemas.microsoft.com/office/drawing/2014/main" id="{CFD2E843-1182-2135-EFC9-2F8EE2A5F999}"/>
              </a:ext>
            </a:extLst>
          </p:cNvPr>
          <p:cNvSpPr txBox="1">
            <a:spLocks/>
          </p:cNvSpPr>
          <p:nvPr/>
        </p:nvSpPr>
        <p:spPr>
          <a:xfrm>
            <a:off x="359228" y="954501"/>
            <a:ext cx="9900557"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52yrs old Medication review</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endParaRPr lang="en-GB" sz="1800" dirty="0">
              <a:effectLst/>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a:lnSpc>
                <a:spcPct val="115000"/>
              </a:lnSpc>
              <a:spcAft>
                <a:spcPts val="800"/>
              </a:spcAft>
              <a:buNone/>
            </a:pPr>
            <a:endParaRPr lang="en-GB" sz="1800" b="1" dirty="0">
              <a:effectLst/>
              <a:latin typeface="Imperial Sans Text" panose="020B0503020202020204"/>
              <a:ea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D61CE723-D3CF-8F48-7A21-6B888F07B6CC}"/>
              </a:ext>
            </a:extLst>
          </p:cNvPr>
          <p:cNvGraphicFramePr>
            <a:graphicFrameLocks noGrp="1"/>
          </p:cNvGraphicFramePr>
          <p:nvPr>
            <p:extLst>
              <p:ext uri="{D42A27DB-BD31-4B8C-83A1-F6EECF244321}">
                <p14:modId xmlns:p14="http://schemas.microsoft.com/office/powerpoint/2010/main" val="4162372428"/>
              </p:ext>
            </p:extLst>
          </p:nvPr>
        </p:nvGraphicFramePr>
        <p:xfrm>
          <a:off x="1121229" y="1436914"/>
          <a:ext cx="7979228" cy="4209217"/>
        </p:xfrm>
        <a:graphic>
          <a:graphicData uri="http://schemas.openxmlformats.org/drawingml/2006/table">
            <a:tbl>
              <a:tblPr firstRow="1" firstCol="1" bandRow="1">
                <a:tableStyleId>{5C22544A-7EE6-4342-B048-85BDC9FD1C3A}</a:tableStyleId>
              </a:tblPr>
              <a:tblGrid>
                <a:gridCol w="2688477">
                  <a:extLst>
                    <a:ext uri="{9D8B030D-6E8A-4147-A177-3AD203B41FA5}">
                      <a16:colId xmlns:a16="http://schemas.microsoft.com/office/drawing/2014/main" val="389328943"/>
                    </a:ext>
                  </a:extLst>
                </a:gridCol>
                <a:gridCol w="1567598">
                  <a:extLst>
                    <a:ext uri="{9D8B030D-6E8A-4147-A177-3AD203B41FA5}">
                      <a16:colId xmlns:a16="http://schemas.microsoft.com/office/drawing/2014/main" val="1426425657"/>
                    </a:ext>
                  </a:extLst>
                </a:gridCol>
                <a:gridCol w="3723153">
                  <a:extLst>
                    <a:ext uri="{9D8B030D-6E8A-4147-A177-3AD203B41FA5}">
                      <a16:colId xmlns:a16="http://schemas.microsoft.com/office/drawing/2014/main" val="336227229"/>
                    </a:ext>
                  </a:extLst>
                </a:gridCol>
              </a:tblGrid>
              <a:tr h="247601">
                <a:tc>
                  <a:txBody>
                    <a:bodyPr/>
                    <a:lstStyle/>
                    <a:p>
                      <a:pPr>
                        <a:lnSpc>
                          <a:spcPct val="115000"/>
                        </a:lnSpc>
                        <a:spcAft>
                          <a:spcPts val="800"/>
                        </a:spcAft>
                      </a:pPr>
                      <a:r>
                        <a:rPr lang="en-GB" sz="1200">
                          <a:effectLst/>
                        </a:rPr>
                        <a:t>Blood test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Result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Normal Range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545815598"/>
                  </a:ext>
                </a:extLst>
              </a:tr>
              <a:tr h="247601">
                <a:tc>
                  <a:txBody>
                    <a:bodyPr/>
                    <a:lstStyle/>
                    <a:p>
                      <a:pPr>
                        <a:lnSpc>
                          <a:spcPct val="115000"/>
                        </a:lnSpc>
                        <a:spcAft>
                          <a:spcPts val="800"/>
                        </a:spcAft>
                      </a:pPr>
                      <a:r>
                        <a:rPr lang="en-GB" sz="1200">
                          <a:effectLst/>
                        </a:rPr>
                        <a:t>GGT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45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2-30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865338090"/>
                  </a:ext>
                </a:extLst>
              </a:tr>
              <a:tr h="247601">
                <a:tc>
                  <a:txBody>
                    <a:bodyPr/>
                    <a:lstStyle/>
                    <a:p>
                      <a:pPr>
                        <a:lnSpc>
                          <a:spcPct val="115000"/>
                        </a:lnSpc>
                        <a:spcAft>
                          <a:spcPts val="800"/>
                        </a:spcAft>
                      </a:pPr>
                      <a:r>
                        <a:rPr lang="en-GB" sz="1200">
                          <a:effectLst/>
                        </a:rPr>
                        <a:t>AST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32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0-40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1382534778"/>
                  </a:ext>
                </a:extLst>
              </a:tr>
              <a:tr h="247601">
                <a:tc>
                  <a:txBody>
                    <a:bodyPr/>
                    <a:lstStyle/>
                    <a:p>
                      <a:pPr>
                        <a:lnSpc>
                          <a:spcPct val="115000"/>
                        </a:lnSpc>
                        <a:spcAft>
                          <a:spcPts val="800"/>
                        </a:spcAft>
                      </a:pPr>
                      <a:r>
                        <a:rPr lang="en-GB" sz="1200">
                          <a:effectLst/>
                        </a:rPr>
                        <a:t>ALT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25</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0-40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2947957960"/>
                  </a:ext>
                </a:extLst>
              </a:tr>
              <a:tr h="247601">
                <a:tc>
                  <a:txBody>
                    <a:bodyPr/>
                    <a:lstStyle/>
                    <a:p>
                      <a:pPr>
                        <a:lnSpc>
                          <a:spcPct val="115000"/>
                        </a:lnSpc>
                        <a:spcAft>
                          <a:spcPts val="800"/>
                        </a:spcAft>
                      </a:pPr>
                      <a:r>
                        <a:rPr lang="en-GB" sz="1200">
                          <a:effectLst/>
                        </a:rPr>
                        <a:t>ALP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49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30-130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4183720014"/>
                  </a:ext>
                </a:extLst>
              </a:tr>
              <a:tr h="247601">
                <a:tc>
                  <a:txBody>
                    <a:bodyPr/>
                    <a:lstStyle/>
                    <a:p>
                      <a:pPr>
                        <a:lnSpc>
                          <a:spcPct val="115000"/>
                        </a:lnSpc>
                        <a:spcAft>
                          <a:spcPts val="800"/>
                        </a:spcAft>
                      </a:pPr>
                      <a:r>
                        <a:rPr lang="en-GB" sz="1200">
                          <a:effectLst/>
                        </a:rPr>
                        <a:t>HbA1c: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effectLst/>
                        </a:rPr>
                        <a:t>40</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2289767939"/>
                  </a:ext>
                </a:extLst>
              </a:tr>
              <a:tr h="247601">
                <a:tc>
                  <a:txBody>
                    <a:bodyPr/>
                    <a:lstStyle/>
                    <a:p>
                      <a:pPr>
                        <a:lnSpc>
                          <a:spcPct val="115000"/>
                        </a:lnSpc>
                        <a:spcAft>
                          <a:spcPts val="800"/>
                        </a:spcAft>
                      </a:pPr>
                      <a:r>
                        <a:rPr lang="en-GB" sz="1200">
                          <a:effectLst/>
                        </a:rPr>
                        <a:t>Hb</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143</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138-181 g/dL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837262350"/>
                  </a:ext>
                </a:extLst>
              </a:tr>
              <a:tr h="247601">
                <a:tc>
                  <a:txBody>
                    <a:bodyPr/>
                    <a:lstStyle/>
                    <a:p>
                      <a:pPr>
                        <a:lnSpc>
                          <a:spcPct val="115000"/>
                        </a:lnSpc>
                        <a:spcAft>
                          <a:spcPts val="800"/>
                        </a:spcAft>
                      </a:pPr>
                      <a:r>
                        <a:rPr lang="en-GB" sz="1200">
                          <a:effectLst/>
                        </a:rPr>
                        <a:t>Platelets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389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150 - 400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900993122"/>
                  </a:ext>
                </a:extLst>
              </a:tr>
              <a:tr h="247601">
                <a:tc>
                  <a:txBody>
                    <a:bodyPr/>
                    <a:lstStyle/>
                    <a:p>
                      <a:pPr>
                        <a:lnSpc>
                          <a:spcPct val="115000"/>
                        </a:lnSpc>
                        <a:spcAft>
                          <a:spcPts val="800"/>
                        </a:spcAft>
                      </a:pPr>
                      <a:r>
                        <a:rPr lang="en-GB" sz="1200">
                          <a:effectLst/>
                        </a:rPr>
                        <a:t>MCV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90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effectLst/>
                        </a:rPr>
                        <a:t>83-101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1045530770"/>
                  </a:ext>
                </a:extLst>
              </a:tr>
              <a:tr h="247601">
                <a:tc>
                  <a:txBody>
                    <a:bodyPr/>
                    <a:lstStyle/>
                    <a:p>
                      <a:pPr>
                        <a:lnSpc>
                          <a:spcPct val="115000"/>
                        </a:lnSpc>
                        <a:spcAft>
                          <a:spcPts val="800"/>
                        </a:spcAft>
                      </a:pPr>
                      <a:r>
                        <a:rPr lang="en-GB" sz="1200">
                          <a:effectLst/>
                        </a:rPr>
                        <a:t>WBC</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4 - 11</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2365224253"/>
                  </a:ext>
                </a:extLst>
              </a:tr>
              <a:tr h="247601">
                <a:tc>
                  <a:txBody>
                    <a:bodyPr/>
                    <a:lstStyle/>
                    <a:p>
                      <a:pPr>
                        <a:lnSpc>
                          <a:spcPct val="115000"/>
                        </a:lnSpc>
                        <a:spcAft>
                          <a:spcPts val="800"/>
                        </a:spcAft>
                      </a:pPr>
                      <a:r>
                        <a:rPr lang="en-GB" sz="1200">
                          <a:effectLst/>
                        </a:rPr>
                        <a:t>MCH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27- 32</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690715279"/>
                  </a:ext>
                </a:extLst>
              </a:tr>
              <a:tr h="247601">
                <a:tc>
                  <a:txBody>
                    <a:bodyPr/>
                    <a:lstStyle/>
                    <a:p>
                      <a:pPr>
                        <a:lnSpc>
                          <a:spcPct val="115000"/>
                        </a:lnSpc>
                        <a:spcAft>
                          <a:spcPts val="800"/>
                        </a:spcAft>
                      </a:pPr>
                      <a:r>
                        <a:rPr lang="en-GB" sz="1200">
                          <a:effectLst/>
                        </a:rPr>
                        <a:t>MCHC</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345</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310 - 370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2888956154"/>
                  </a:ext>
                </a:extLst>
              </a:tr>
              <a:tr h="247601">
                <a:tc>
                  <a:txBody>
                    <a:bodyPr/>
                    <a:lstStyle/>
                    <a:p>
                      <a:pPr>
                        <a:lnSpc>
                          <a:spcPct val="115000"/>
                        </a:lnSpc>
                        <a:spcAft>
                          <a:spcPts val="800"/>
                        </a:spcAft>
                      </a:pPr>
                      <a:r>
                        <a:rPr lang="en-GB" sz="1200">
                          <a:effectLst/>
                        </a:rPr>
                        <a:t>Eosinophil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0.10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0.04 - 0.40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478375269"/>
                  </a:ext>
                </a:extLst>
              </a:tr>
              <a:tr h="247601">
                <a:tc>
                  <a:txBody>
                    <a:bodyPr/>
                    <a:lstStyle/>
                    <a:p>
                      <a:pPr>
                        <a:lnSpc>
                          <a:spcPct val="115000"/>
                        </a:lnSpc>
                        <a:spcAft>
                          <a:spcPts val="800"/>
                        </a:spcAft>
                      </a:pPr>
                      <a:r>
                        <a:rPr lang="en-GB" sz="1200">
                          <a:effectLst/>
                        </a:rPr>
                        <a:t>Basophil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Negligible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&lt;0.1</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878130057"/>
                  </a:ext>
                </a:extLst>
              </a:tr>
              <a:tr h="247601">
                <a:tc>
                  <a:txBody>
                    <a:bodyPr/>
                    <a:lstStyle/>
                    <a:p>
                      <a:pPr>
                        <a:lnSpc>
                          <a:spcPct val="115000"/>
                        </a:lnSpc>
                        <a:spcAft>
                          <a:spcPts val="800"/>
                        </a:spcAft>
                      </a:pPr>
                      <a:r>
                        <a:rPr lang="en-GB" sz="1200">
                          <a:effectLst/>
                        </a:rPr>
                        <a:t>Monocyte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0.2- 0.8</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1141759706"/>
                  </a:ext>
                </a:extLst>
              </a:tr>
              <a:tr h="247601">
                <a:tc>
                  <a:txBody>
                    <a:bodyPr/>
                    <a:lstStyle/>
                    <a:p>
                      <a:pPr>
                        <a:lnSpc>
                          <a:spcPct val="115000"/>
                        </a:lnSpc>
                        <a:spcAft>
                          <a:spcPts val="800"/>
                        </a:spcAft>
                      </a:pPr>
                      <a:r>
                        <a:rPr lang="en-GB" sz="1200" dirty="0">
                          <a:solidFill>
                            <a:srgbClr val="FF0000"/>
                          </a:solidFill>
                          <a:effectLst/>
                        </a:rPr>
                        <a:t>Neutrophil</a:t>
                      </a:r>
                      <a:endParaRPr lang="en-GB"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solidFill>
                            <a:srgbClr val="FF0000"/>
                          </a:solidFill>
                          <a:effectLst/>
                        </a:rPr>
                        <a:t>1.4 </a:t>
                      </a:r>
                      <a:endParaRPr lang="en-GB"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2.0 - 7.5</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272329990"/>
                  </a:ext>
                </a:extLst>
              </a:tr>
              <a:tr h="247601">
                <a:tc>
                  <a:txBody>
                    <a:bodyPr/>
                    <a:lstStyle/>
                    <a:p>
                      <a:pPr>
                        <a:lnSpc>
                          <a:spcPct val="115000"/>
                        </a:lnSpc>
                        <a:spcAft>
                          <a:spcPts val="800"/>
                        </a:spcAft>
                      </a:pPr>
                      <a:r>
                        <a:rPr lang="en-GB" sz="1200" dirty="0">
                          <a:effectLst/>
                        </a:rPr>
                        <a:t>Lymphocytes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2.2</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effectLst/>
                        </a:rPr>
                        <a:t>1.0 - 4.5</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271517878"/>
                  </a:ext>
                </a:extLst>
              </a:tr>
            </a:tbl>
          </a:graphicData>
        </a:graphic>
      </p:graphicFrame>
    </p:spTree>
    <p:extLst>
      <p:ext uri="{BB962C8B-B14F-4D97-AF65-F5344CB8AC3E}">
        <p14:creationId xmlns:p14="http://schemas.microsoft.com/office/powerpoint/2010/main" val="1952255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5B4A9-6FC1-6FD7-6246-49AD7EC4BB11}"/>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7C577362-C468-7292-9DAF-1EE5532242BB}"/>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Presenting complaint</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Jennifer Beale</a:t>
            </a:r>
          </a:p>
        </p:txBody>
      </p:sp>
      <p:sp>
        <p:nvSpPr>
          <p:cNvPr id="3" name="Subtitle 2">
            <a:extLst>
              <a:ext uri="{FF2B5EF4-FFF2-40B4-BE49-F238E27FC236}">
                <a16:creationId xmlns:a16="http://schemas.microsoft.com/office/drawing/2014/main" id="{996D2AF6-45E8-0F50-CF2F-937C6244CC0F}"/>
              </a:ext>
            </a:extLst>
          </p:cNvPr>
          <p:cNvSpPr txBox="1">
            <a:spLocks/>
          </p:cNvSpPr>
          <p:nvPr/>
        </p:nvSpPr>
        <p:spPr>
          <a:xfrm>
            <a:off x="1524000" y="1403125"/>
            <a:ext cx="8806543"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52yrs old Medication review</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r>
              <a:rPr lang="en-GB" sz="1800" dirty="0">
                <a:latin typeface="Imperial Sans Text" panose="020B0503020202020204"/>
                <a:ea typeface="Arial" panose="020B0604020202020204" pitchFamily="34" charset="0"/>
                <a:cs typeface="Arial" panose="020B0604020202020204" pitchFamily="34" charset="0"/>
              </a:rPr>
              <a:t>“Hello, I’m phoning about your medications today…”</a:t>
            </a:r>
          </a:p>
          <a:p>
            <a:pPr marL="0" indent="0">
              <a:lnSpc>
                <a:spcPct val="115000"/>
              </a:lnSpc>
              <a:spcAft>
                <a:spcPts val="800"/>
              </a:spcAft>
              <a:buNone/>
            </a:pPr>
            <a:r>
              <a:rPr lang="en-GB" sz="1800" b="1" dirty="0">
                <a:effectLst/>
                <a:latin typeface="Imperial Sans Text" panose="020B0503020202020204"/>
                <a:ea typeface="Arial" panose="020B0604020202020204" pitchFamily="34" charset="0"/>
                <a:cs typeface="Arial" panose="020B0604020202020204" pitchFamily="34" charset="0"/>
              </a:rPr>
              <a:t>Presenting complaint: </a:t>
            </a:r>
          </a:p>
          <a:p>
            <a:pPr marL="0" indent="0" algn="just">
              <a:lnSpc>
                <a:spcPct val="107000"/>
              </a:lnSpc>
              <a:spcAft>
                <a:spcPts val="800"/>
              </a:spcAft>
              <a:buNone/>
            </a:pPr>
            <a:r>
              <a:rPr lang="en-US" sz="1800" dirty="0">
                <a:effectLst/>
                <a:latin typeface="Imperial Sans Text" panose="020B0503020202020204"/>
                <a:ea typeface="Arial" panose="020B0604020202020204" pitchFamily="34" charset="0"/>
                <a:cs typeface="Arial" panose="020B0604020202020204" pitchFamily="34" charset="0"/>
              </a:rPr>
              <a:t>“Thank you so much for speaking to me today for my medication review. I'm just on my way out to my Birthday dinner”</a:t>
            </a:r>
            <a:endParaRPr lang="en-GB" sz="1800" dirty="0">
              <a:latin typeface="Imperial Sans Text" panose="020B0503020202020204"/>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Imperial Sans Text" panose="020B0503020202020204"/>
                <a:ea typeface="Calibri" panose="020F0502020204030204" pitchFamily="34" charset="0"/>
                <a:cs typeface="Arial" panose="020B0604020202020204" pitchFamily="34" charset="0"/>
              </a:rPr>
              <a:t>You feel well, some general pain on the right knee but this is normal for you - you have lived with Rheumatoid arthritis for many years.</a:t>
            </a:r>
            <a:endParaRPr lang="en-GB" sz="1800" dirty="0">
              <a:effectLst/>
              <a:latin typeface="Imperial Sans Text" panose="020B0503020202020204"/>
              <a:ea typeface="Calibri" panose="020F0502020204030204" pitchFamily="34" charset="0"/>
              <a:cs typeface="Times New Roman" panose="02020603050405020304" pitchFamily="18" charset="0"/>
            </a:endParaRPr>
          </a:p>
          <a:p>
            <a:r>
              <a:rPr lang="en-US" sz="1800" dirty="0">
                <a:effectLst/>
                <a:latin typeface="Imperial Sans Text" panose="020B0503020202020204"/>
                <a:ea typeface="Calibri" panose="020F0502020204030204" pitchFamily="34" charset="0"/>
                <a:cs typeface="Arial" panose="020B0604020202020204" pitchFamily="34" charset="0"/>
              </a:rPr>
              <a:t>You have recovered to about 80% baseline from your recent virus. You are not worried and don't want to waste the pharmacist's time</a:t>
            </a:r>
            <a:endParaRPr lang="en-GB" sz="1800" dirty="0">
              <a:effectLst/>
              <a:latin typeface="Imperial Sans Text" panose="020B0503020202020204"/>
              <a:ea typeface="Calibri" panose="020F0502020204030204" pitchFamily="34" charset="0"/>
              <a:cs typeface="Times New Roman" panose="02020603050405020304" pitchFamily="18" charset="0"/>
            </a:endParaRPr>
          </a:p>
          <a:p>
            <a:r>
              <a:rPr lang="en-US" sz="1800" dirty="0">
                <a:effectLst/>
                <a:latin typeface="Imperial Sans Text" panose="020B0503020202020204"/>
                <a:ea typeface="Calibri" panose="020F0502020204030204" pitchFamily="34" charset="0"/>
                <a:cs typeface="Arial" panose="020B0604020202020204" pitchFamily="34" charset="0"/>
              </a:rPr>
              <a:t>You finish by saying "I don’t really have any worries, I am only expecting a medication review".</a:t>
            </a:r>
            <a:endParaRPr lang="en-GB" sz="1800" dirty="0">
              <a:effectLst/>
              <a:latin typeface="Imperial Sans Text" panose="020B050302020202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9686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4B503-EE2C-15EC-7C5A-CC69901829A4}"/>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39488944-F21B-FE21-E047-0B2A78DB904F}"/>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Presenting complaint</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Jennifer Beale</a:t>
            </a:r>
          </a:p>
        </p:txBody>
      </p:sp>
      <p:sp>
        <p:nvSpPr>
          <p:cNvPr id="3" name="Subtitle 2">
            <a:extLst>
              <a:ext uri="{FF2B5EF4-FFF2-40B4-BE49-F238E27FC236}">
                <a16:creationId xmlns:a16="http://schemas.microsoft.com/office/drawing/2014/main" id="{68546BE2-9CD5-5C49-72D0-68E0556D8EB8}"/>
              </a:ext>
            </a:extLst>
          </p:cNvPr>
          <p:cNvSpPr txBox="1">
            <a:spLocks/>
          </p:cNvSpPr>
          <p:nvPr/>
        </p:nvSpPr>
        <p:spPr>
          <a:xfrm>
            <a:off x="412499" y="999891"/>
            <a:ext cx="9900557" cy="570148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52yrs old Medication review</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r>
              <a:rPr lang="en-GB" sz="1800" b="1" dirty="0">
                <a:effectLst/>
                <a:latin typeface="Imperial Sans Text" panose="020B0503020202020204"/>
                <a:ea typeface="Arial" panose="020B0604020202020204" pitchFamily="34" charset="0"/>
                <a:cs typeface="Arial" panose="020B0604020202020204" pitchFamily="34" charset="0"/>
              </a:rPr>
              <a:t>Presenting complaint: </a:t>
            </a: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If asked to rate your knee pain on a scale of 1 to 10 (1 being less severe and 10 being most severe), you say it is now a 4.</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If asked: You feel more tired than usual, and you have felt a bit sweaty but otherwise you feel okay in yourself. The coughing has reduced but is still there.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You live with your family and they are celebrating with you tonight; your cousin has come from Melbourne for a big family reunion.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b="1" dirty="0">
                <a:effectLst/>
                <a:latin typeface="Imperial Sans Text" panose="020B0503020202020204"/>
                <a:ea typeface="Arial" panose="020B0604020202020204" pitchFamily="34" charset="0"/>
                <a:cs typeface="Arial" panose="020B0604020202020204" pitchFamily="34" charset="0"/>
              </a:rPr>
              <a:t>Past medical history:</a:t>
            </a:r>
            <a:r>
              <a:rPr lang="en-GB" sz="1800" b="1" dirty="0">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Imperial Sans Text" panose="020B0503020202020204"/>
                <a:ea typeface="Calibri" panose="020F0502020204030204" pitchFamily="34" charset="0"/>
                <a:cs typeface="Arial" panose="020B0604020202020204" pitchFamily="34" charset="0"/>
              </a:rPr>
              <a:t>Rheumatoid Arthritis: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You were diagnosed over 10 years ago and are reviewed by the Rheumatologist every 6 months.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Your last review went well and you were told your bloods were normal.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You are currently taking Methotrexate and have no side-effects.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You had a flare-up 9 months ago where you had increased pain, swelling and stiffness in your hands and feet and your Methotrexate dose was increased.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You have ongoing lower back pain that is longstanding, and you manage this with paracetamol and heat patches.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n-GB" sz="1800" b="1" dirty="0">
              <a:effectLst/>
              <a:latin typeface="Imperial Sans Text" panose="020B0503020202020204"/>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4638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2FB1E-8AF1-6517-316D-0D871D5EABAD}"/>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2B1D4B26-57ED-2C47-D830-6FB434589A18}"/>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cs typeface="Arial" panose="020B0604020202020204" pitchFamily="34" charset="0"/>
              </a:rPr>
              <a:t>Ideas Concerns and Expectations</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Jennifer Beale</a:t>
            </a:r>
          </a:p>
        </p:txBody>
      </p:sp>
      <p:sp>
        <p:nvSpPr>
          <p:cNvPr id="3" name="Subtitle 2">
            <a:extLst>
              <a:ext uri="{FF2B5EF4-FFF2-40B4-BE49-F238E27FC236}">
                <a16:creationId xmlns:a16="http://schemas.microsoft.com/office/drawing/2014/main" id="{7EE78969-D549-7248-5A00-0587A96192AB}"/>
              </a:ext>
            </a:extLst>
          </p:cNvPr>
          <p:cNvSpPr txBox="1">
            <a:spLocks/>
          </p:cNvSpPr>
          <p:nvPr/>
        </p:nvSpPr>
        <p:spPr>
          <a:xfrm>
            <a:off x="402771" y="1087440"/>
            <a:ext cx="9900557"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52yrs old Medication review</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a:buNone/>
            </a:pPr>
            <a:r>
              <a:rPr lang="en-US" sz="1800" b="1" dirty="0">
                <a:effectLst/>
                <a:latin typeface="Imperial Sans Text" panose="020B0503020202020204"/>
                <a:ea typeface="Calibri" panose="020F0502020204030204" pitchFamily="34" charset="0"/>
                <a:cs typeface="Arial" panose="020B0604020202020204" pitchFamily="34" charset="0"/>
              </a:rPr>
              <a:t>Ideas, Concerns and Expectations: </a:t>
            </a:r>
            <a:endParaRPr lang="en-GB" sz="1800" dirty="0">
              <a:effectLst/>
              <a:latin typeface="Imperial Sans Text" panose="020B0503020202020204"/>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You are excited about the party later and feel much better!</a:t>
            </a:r>
          </a:p>
          <a:p>
            <a:pPr marL="0" indent="0">
              <a:lnSpc>
                <a:spcPct val="115000"/>
              </a:lnSpc>
              <a:spcAft>
                <a:spcPts val="800"/>
              </a:spcAft>
              <a:buNone/>
            </a:pPr>
            <a:endParaRPr lang="en-US" sz="1800" dirty="0">
              <a:latin typeface="Imperial Sans Text" panose="020B0503020202020204"/>
              <a:ea typeface="Calibri" panose="020F0502020204030204" pitchFamily="34" charset="0"/>
              <a:cs typeface="Arial" panose="020B0604020202020204" pitchFamily="34" charset="0"/>
            </a:endParaRPr>
          </a:p>
          <a:p>
            <a:pPr marL="0" indent="0">
              <a:lnSpc>
                <a:spcPct val="115000"/>
              </a:lnSpc>
              <a:spcAft>
                <a:spcPts val="800"/>
              </a:spcAft>
              <a:buNone/>
            </a:pPr>
            <a:r>
              <a:rPr lang="en-US" sz="1800" b="1" dirty="0">
                <a:effectLst/>
                <a:latin typeface="Imperial Sans Text" panose="020B0503020202020204"/>
                <a:ea typeface="Calibri" panose="020F0502020204030204" pitchFamily="34" charset="0"/>
                <a:cs typeface="Arial" panose="020B0604020202020204" pitchFamily="34" charset="0"/>
              </a:rPr>
              <a:t>E</a:t>
            </a:r>
            <a:r>
              <a:rPr lang="en-US" sz="1800" b="1" dirty="0">
                <a:effectLst/>
                <a:latin typeface="Imperial Sans Text" panose="020B0503020202020204"/>
                <a:ea typeface="Arial" panose="020B0604020202020204" pitchFamily="34" charset="0"/>
                <a:cs typeface="Arial" panose="020B0604020202020204" pitchFamily="34" charset="0"/>
              </a:rPr>
              <a:t>xamination</a:t>
            </a:r>
            <a:r>
              <a:rPr lang="en-US" sz="1800" dirty="0">
                <a:effectLst/>
                <a:latin typeface="Imperial Sans Text" panose="020B0503020202020204"/>
                <a:ea typeface="Arial" panose="020B0604020202020204" pitchFamily="34" charset="0"/>
                <a:cs typeface="Arial" panose="020B0604020202020204" pitchFamily="34" charset="0"/>
              </a:rPr>
              <a:t> (The patient has access to a BP cuff, thermometer and sats probe)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1800" dirty="0">
                <a:effectLst/>
                <a:latin typeface="Imperial Sans Text" panose="020B0503020202020204"/>
                <a:ea typeface="Arial" panose="020B0604020202020204" pitchFamily="34" charset="0"/>
                <a:cs typeface="Arial" panose="020B0604020202020204" pitchFamily="34" charset="0"/>
              </a:rPr>
              <a:t>Temp 37.7, HR 102 regular, BP 101/63, Sats 98% RA,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1800" dirty="0">
                <a:effectLst/>
                <a:latin typeface="Imperial Sans Text" panose="020B0503020202020204"/>
                <a:ea typeface="Arial" panose="020B0604020202020204" pitchFamily="34" charset="0"/>
                <a:cs typeface="Arial" panose="020B0604020202020204" pitchFamily="34" charset="0"/>
              </a:rPr>
              <a:t>No respiratory distress/SOB on the call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1800" dirty="0">
                <a:effectLst/>
                <a:latin typeface="Imperial Sans Text" panose="020B0503020202020204"/>
                <a:ea typeface="Arial" panose="020B0604020202020204" pitchFamily="34" charset="0"/>
                <a:cs typeface="Arial" panose="020B0604020202020204" pitchFamily="34" charset="0"/>
              </a:rPr>
              <a:t>The cough is mild, but present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endParaRPr lang="en-GB" sz="1800" dirty="0">
              <a:effectLst/>
              <a:latin typeface="Imperial Sans Text" panose="020B0503020202020204"/>
              <a:ea typeface="Calibri" panose="020F0502020204030204" pitchFamily="34" charset="0"/>
              <a:cs typeface="Times New Roman" panose="02020603050405020304" pitchFamily="18" charset="0"/>
            </a:endParaRPr>
          </a:p>
          <a:p>
            <a:pPr marL="0" indent="0">
              <a:lnSpc>
                <a:spcPct val="115000"/>
              </a:lnSpc>
              <a:spcAft>
                <a:spcPts val="800"/>
              </a:spcAft>
              <a:buNone/>
            </a:pPr>
            <a:endParaRPr lang="en-GB" sz="1800" b="1" dirty="0">
              <a:effectLst/>
              <a:latin typeface="Imperial Sans Text" panose="020B0503020202020204"/>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5761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72554-18FF-B3B2-690E-2B1BC37C8944}"/>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137BC76E-A259-7F62-278E-5638A9763BD7}"/>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cs typeface="Arial" panose="020B0604020202020204" pitchFamily="34" charset="0"/>
              </a:rPr>
              <a:t>Blood</a:t>
            </a:r>
            <a:r>
              <a:rPr lang="en-GB" altLang="zh-CN" sz="2400" b="1" dirty="0">
                <a:latin typeface="Imperial Sans Text"/>
                <a:cs typeface="Arial" panose="020B0604020202020204" pitchFamily="34" charset="0"/>
              </a:rPr>
              <a:t> results</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Jennifer/James Beale</a:t>
            </a:r>
          </a:p>
        </p:txBody>
      </p:sp>
      <p:sp>
        <p:nvSpPr>
          <p:cNvPr id="3" name="Subtitle 2">
            <a:extLst>
              <a:ext uri="{FF2B5EF4-FFF2-40B4-BE49-F238E27FC236}">
                <a16:creationId xmlns:a16="http://schemas.microsoft.com/office/drawing/2014/main" id="{579B191D-D81D-3542-81C6-42A26FCE3744}"/>
              </a:ext>
            </a:extLst>
          </p:cNvPr>
          <p:cNvSpPr txBox="1">
            <a:spLocks/>
          </p:cNvSpPr>
          <p:nvPr/>
        </p:nvSpPr>
        <p:spPr>
          <a:xfrm>
            <a:off x="359228" y="954501"/>
            <a:ext cx="9900557"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52yrs old Medication review</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endParaRPr lang="en-GB" sz="1800" dirty="0">
              <a:effectLst/>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a:lnSpc>
                <a:spcPct val="115000"/>
              </a:lnSpc>
              <a:spcAft>
                <a:spcPts val="800"/>
              </a:spcAft>
              <a:buNone/>
            </a:pPr>
            <a:endParaRPr lang="en-GB" sz="1800" b="1" dirty="0">
              <a:effectLst/>
              <a:latin typeface="Imperial Sans Text" panose="020B0503020202020204"/>
              <a:ea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46B3E782-D8B1-688B-374C-F8721A037CDF}"/>
              </a:ext>
            </a:extLst>
          </p:cNvPr>
          <p:cNvGraphicFramePr>
            <a:graphicFrameLocks noGrp="1"/>
          </p:cNvGraphicFramePr>
          <p:nvPr/>
        </p:nvGraphicFramePr>
        <p:xfrm>
          <a:off x="1121229" y="1436914"/>
          <a:ext cx="7979228" cy="4209217"/>
        </p:xfrm>
        <a:graphic>
          <a:graphicData uri="http://schemas.openxmlformats.org/drawingml/2006/table">
            <a:tbl>
              <a:tblPr firstRow="1" firstCol="1" bandRow="1">
                <a:tableStyleId>{5C22544A-7EE6-4342-B048-85BDC9FD1C3A}</a:tableStyleId>
              </a:tblPr>
              <a:tblGrid>
                <a:gridCol w="2688477">
                  <a:extLst>
                    <a:ext uri="{9D8B030D-6E8A-4147-A177-3AD203B41FA5}">
                      <a16:colId xmlns:a16="http://schemas.microsoft.com/office/drawing/2014/main" val="389328943"/>
                    </a:ext>
                  </a:extLst>
                </a:gridCol>
                <a:gridCol w="1567598">
                  <a:extLst>
                    <a:ext uri="{9D8B030D-6E8A-4147-A177-3AD203B41FA5}">
                      <a16:colId xmlns:a16="http://schemas.microsoft.com/office/drawing/2014/main" val="1426425657"/>
                    </a:ext>
                  </a:extLst>
                </a:gridCol>
                <a:gridCol w="3723153">
                  <a:extLst>
                    <a:ext uri="{9D8B030D-6E8A-4147-A177-3AD203B41FA5}">
                      <a16:colId xmlns:a16="http://schemas.microsoft.com/office/drawing/2014/main" val="336227229"/>
                    </a:ext>
                  </a:extLst>
                </a:gridCol>
              </a:tblGrid>
              <a:tr h="247601">
                <a:tc>
                  <a:txBody>
                    <a:bodyPr/>
                    <a:lstStyle/>
                    <a:p>
                      <a:pPr>
                        <a:lnSpc>
                          <a:spcPct val="115000"/>
                        </a:lnSpc>
                        <a:spcAft>
                          <a:spcPts val="800"/>
                        </a:spcAft>
                      </a:pPr>
                      <a:r>
                        <a:rPr lang="en-GB" sz="1200">
                          <a:effectLst/>
                        </a:rPr>
                        <a:t>Blood test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Result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Normal Range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545815598"/>
                  </a:ext>
                </a:extLst>
              </a:tr>
              <a:tr h="247601">
                <a:tc>
                  <a:txBody>
                    <a:bodyPr/>
                    <a:lstStyle/>
                    <a:p>
                      <a:pPr>
                        <a:lnSpc>
                          <a:spcPct val="115000"/>
                        </a:lnSpc>
                        <a:spcAft>
                          <a:spcPts val="800"/>
                        </a:spcAft>
                      </a:pPr>
                      <a:r>
                        <a:rPr lang="en-GB" sz="1200">
                          <a:effectLst/>
                        </a:rPr>
                        <a:t>GGT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45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2-30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865338090"/>
                  </a:ext>
                </a:extLst>
              </a:tr>
              <a:tr h="247601">
                <a:tc>
                  <a:txBody>
                    <a:bodyPr/>
                    <a:lstStyle/>
                    <a:p>
                      <a:pPr>
                        <a:lnSpc>
                          <a:spcPct val="115000"/>
                        </a:lnSpc>
                        <a:spcAft>
                          <a:spcPts val="800"/>
                        </a:spcAft>
                      </a:pPr>
                      <a:r>
                        <a:rPr lang="en-GB" sz="1200">
                          <a:effectLst/>
                        </a:rPr>
                        <a:t>AST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32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0-40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1382534778"/>
                  </a:ext>
                </a:extLst>
              </a:tr>
              <a:tr h="247601">
                <a:tc>
                  <a:txBody>
                    <a:bodyPr/>
                    <a:lstStyle/>
                    <a:p>
                      <a:pPr>
                        <a:lnSpc>
                          <a:spcPct val="115000"/>
                        </a:lnSpc>
                        <a:spcAft>
                          <a:spcPts val="800"/>
                        </a:spcAft>
                      </a:pPr>
                      <a:r>
                        <a:rPr lang="en-GB" sz="1200">
                          <a:effectLst/>
                        </a:rPr>
                        <a:t>ALT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25</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0-40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2947957960"/>
                  </a:ext>
                </a:extLst>
              </a:tr>
              <a:tr h="247601">
                <a:tc>
                  <a:txBody>
                    <a:bodyPr/>
                    <a:lstStyle/>
                    <a:p>
                      <a:pPr>
                        <a:lnSpc>
                          <a:spcPct val="115000"/>
                        </a:lnSpc>
                        <a:spcAft>
                          <a:spcPts val="800"/>
                        </a:spcAft>
                      </a:pPr>
                      <a:r>
                        <a:rPr lang="en-GB" sz="1200">
                          <a:effectLst/>
                        </a:rPr>
                        <a:t>ALP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49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30-130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4183720014"/>
                  </a:ext>
                </a:extLst>
              </a:tr>
              <a:tr h="247601">
                <a:tc>
                  <a:txBody>
                    <a:bodyPr/>
                    <a:lstStyle/>
                    <a:p>
                      <a:pPr>
                        <a:lnSpc>
                          <a:spcPct val="115000"/>
                        </a:lnSpc>
                        <a:spcAft>
                          <a:spcPts val="800"/>
                        </a:spcAft>
                      </a:pPr>
                      <a:r>
                        <a:rPr lang="en-GB" sz="1200">
                          <a:effectLst/>
                        </a:rPr>
                        <a:t>HbA1c: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effectLst/>
                        </a:rPr>
                        <a:t>40</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2289767939"/>
                  </a:ext>
                </a:extLst>
              </a:tr>
              <a:tr h="247601">
                <a:tc>
                  <a:txBody>
                    <a:bodyPr/>
                    <a:lstStyle/>
                    <a:p>
                      <a:pPr>
                        <a:lnSpc>
                          <a:spcPct val="115000"/>
                        </a:lnSpc>
                        <a:spcAft>
                          <a:spcPts val="800"/>
                        </a:spcAft>
                      </a:pPr>
                      <a:r>
                        <a:rPr lang="en-GB" sz="1200">
                          <a:effectLst/>
                        </a:rPr>
                        <a:t>Hb</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143</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138-181 g/dL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837262350"/>
                  </a:ext>
                </a:extLst>
              </a:tr>
              <a:tr h="247601">
                <a:tc>
                  <a:txBody>
                    <a:bodyPr/>
                    <a:lstStyle/>
                    <a:p>
                      <a:pPr>
                        <a:lnSpc>
                          <a:spcPct val="115000"/>
                        </a:lnSpc>
                        <a:spcAft>
                          <a:spcPts val="800"/>
                        </a:spcAft>
                      </a:pPr>
                      <a:r>
                        <a:rPr lang="en-GB" sz="1200">
                          <a:effectLst/>
                        </a:rPr>
                        <a:t>Platelets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389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150 - 400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900993122"/>
                  </a:ext>
                </a:extLst>
              </a:tr>
              <a:tr h="247601">
                <a:tc>
                  <a:txBody>
                    <a:bodyPr/>
                    <a:lstStyle/>
                    <a:p>
                      <a:pPr>
                        <a:lnSpc>
                          <a:spcPct val="115000"/>
                        </a:lnSpc>
                        <a:spcAft>
                          <a:spcPts val="800"/>
                        </a:spcAft>
                      </a:pPr>
                      <a:r>
                        <a:rPr lang="en-GB" sz="1200">
                          <a:effectLst/>
                        </a:rPr>
                        <a:t>MCV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90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effectLst/>
                        </a:rPr>
                        <a:t>83-101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1045530770"/>
                  </a:ext>
                </a:extLst>
              </a:tr>
              <a:tr h="247601">
                <a:tc>
                  <a:txBody>
                    <a:bodyPr/>
                    <a:lstStyle/>
                    <a:p>
                      <a:pPr>
                        <a:lnSpc>
                          <a:spcPct val="115000"/>
                        </a:lnSpc>
                        <a:spcAft>
                          <a:spcPts val="800"/>
                        </a:spcAft>
                      </a:pPr>
                      <a:r>
                        <a:rPr lang="en-GB" sz="1200">
                          <a:effectLst/>
                        </a:rPr>
                        <a:t>WBC</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4 - 11</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2365224253"/>
                  </a:ext>
                </a:extLst>
              </a:tr>
              <a:tr h="247601">
                <a:tc>
                  <a:txBody>
                    <a:bodyPr/>
                    <a:lstStyle/>
                    <a:p>
                      <a:pPr>
                        <a:lnSpc>
                          <a:spcPct val="115000"/>
                        </a:lnSpc>
                        <a:spcAft>
                          <a:spcPts val="800"/>
                        </a:spcAft>
                      </a:pPr>
                      <a:r>
                        <a:rPr lang="en-GB" sz="1200">
                          <a:effectLst/>
                        </a:rPr>
                        <a:t>MCH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27- 32</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690715279"/>
                  </a:ext>
                </a:extLst>
              </a:tr>
              <a:tr h="247601">
                <a:tc>
                  <a:txBody>
                    <a:bodyPr/>
                    <a:lstStyle/>
                    <a:p>
                      <a:pPr>
                        <a:lnSpc>
                          <a:spcPct val="115000"/>
                        </a:lnSpc>
                        <a:spcAft>
                          <a:spcPts val="800"/>
                        </a:spcAft>
                      </a:pPr>
                      <a:r>
                        <a:rPr lang="en-GB" sz="1200">
                          <a:effectLst/>
                        </a:rPr>
                        <a:t>MCHC</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345</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310 - 370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2888956154"/>
                  </a:ext>
                </a:extLst>
              </a:tr>
              <a:tr h="247601">
                <a:tc>
                  <a:txBody>
                    <a:bodyPr/>
                    <a:lstStyle/>
                    <a:p>
                      <a:pPr>
                        <a:lnSpc>
                          <a:spcPct val="115000"/>
                        </a:lnSpc>
                        <a:spcAft>
                          <a:spcPts val="800"/>
                        </a:spcAft>
                      </a:pPr>
                      <a:r>
                        <a:rPr lang="en-GB" sz="1200">
                          <a:effectLst/>
                        </a:rPr>
                        <a:t>Eosinophil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0.10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0.04 - 0.40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478375269"/>
                  </a:ext>
                </a:extLst>
              </a:tr>
              <a:tr h="247601">
                <a:tc>
                  <a:txBody>
                    <a:bodyPr/>
                    <a:lstStyle/>
                    <a:p>
                      <a:pPr>
                        <a:lnSpc>
                          <a:spcPct val="115000"/>
                        </a:lnSpc>
                        <a:spcAft>
                          <a:spcPts val="800"/>
                        </a:spcAft>
                      </a:pPr>
                      <a:r>
                        <a:rPr lang="en-GB" sz="1200">
                          <a:effectLst/>
                        </a:rPr>
                        <a:t>Basophil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Negligible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&lt;0.1</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878130057"/>
                  </a:ext>
                </a:extLst>
              </a:tr>
              <a:tr h="247601">
                <a:tc>
                  <a:txBody>
                    <a:bodyPr/>
                    <a:lstStyle/>
                    <a:p>
                      <a:pPr>
                        <a:lnSpc>
                          <a:spcPct val="115000"/>
                        </a:lnSpc>
                        <a:spcAft>
                          <a:spcPts val="800"/>
                        </a:spcAft>
                      </a:pPr>
                      <a:r>
                        <a:rPr lang="en-GB" sz="1200">
                          <a:effectLst/>
                        </a:rPr>
                        <a:t>Monocyte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0.2- 0.8</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1141759706"/>
                  </a:ext>
                </a:extLst>
              </a:tr>
              <a:tr h="247601">
                <a:tc>
                  <a:txBody>
                    <a:bodyPr/>
                    <a:lstStyle/>
                    <a:p>
                      <a:pPr>
                        <a:lnSpc>
                          <a:spcPct val="115000"/>
                        </a:lnSpc>
                        <a:spcAft>
                          <a:spcPts val="800"/>
                        </a:spcAft>
                      </a:pPr>
                      <a:r>
                        <a:rPr lang="en-GB" sz="1200" dirty="0">
                          <a:solidFill>
                            <a:srgbClr val="FF0000"/>
                          </a:solidFill>
                          <a:effectLst/>
                        </a:rPr>
                        <a:t>Neutrophil</a:t>
                      </a:r>
                      <a:endParaRPr lang="en-GB"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solidFill>
                            <a:srgbClr val="FF0000"/>
                          </a:solidFill>
                          <a:effectLst/>
                        </a:rPr>
                        <a:t>1.4 </a:t>
                      </a:r>
                      <a:endParaRPr lang="en-GB"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2.0 - 7.5</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272329990"/>
                  </a:ext>
                </a:extLst>
              </a:tr>
              <a:tr h="247601">
                <a:tc>
                  <a:txBody>
                    <a:bodyPr/>
                    <a:lstStyle/>
                    <a:p>
                      <a:pPr>
                        <a:lnSpc>
                          <a:spcPct val="115000"/>
                        </a:lnSpc>
                        <a:spcAft>
                          <a:spcPts val="800"/>
                        </a:spcAft>
                      </a:pPr>
                      <a:r>
                        <a:rPr lang="en-GB" sz="1200" dirty="0">
                          <a:effectLst/>
                        </a:rPr>
                        <a:t>Lymphocytes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a:effectLst/>
                        </a:rPr>
                        <a:t>2.2</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tc>
                  <a:txBody>
                    <a:bodyPr/>
                    <a:lstStyle/>
                    <a:p>
                      <a:pPr>
                        <a:lnSpc>
                          <a:spcPct val="115000"/>
                        </a:lnSpc>
                        <a:spcAft>
                          <a:spcPts val="800"/>
                        </a:spcAft>
                      </a:pPr>
                      <a:r>
                        <a:rPr lang="en-GB" sz="1200" dirty="0">
                          <a:effectLst/>
                        </a:rPr>
                        <a:t>1.0 - 4.5</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4021" marR="64021" marT="0" marB="0"/>
                </a:tc>
                <a:extLst>
                  <a:ext uri="{0D108BD9-81ED-4DB2-BD59-A6C34878D82A}">
                    <a16:rowId xmlns:a16="http://schemas.microsoft.com/office/drawing/2014/main" val="3271517878"/>
                  </a:ext>
                </a:extLst>
              </a:tr>
            </a:tbl>
          </a:graphicData>
        </a:graphic>
      </p:graphicFrame>
    </p:spTree>
    <p:extLst>
      <p:ext uri="{BB962C8B-B14F-4D97-AF65-F5344CB8AC3E}">
        <p14:creationId xmlns:p14="http://schemas.microsoft.com/office/powerpoint/2010/main" val="2942747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1E8FA-4F98-D213-C098-368B189C6B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81A823-E7BA-A5D2-300B-BCFF546A0F10}"/>
              </a:ext>
            </a:extLst>
          </p:cNvPr>
          <p:cNvSpPr>
            <a:spLocks noGrp="1"/>
          </p:cNvSpPr>
          <p:nvPr>
            <p:ph type="ctrTitle"/>
          </p:nvPr>
        </p:nvSpPr>
        <p:spPr/>
        <p:txBody>
          <a:bodyPr/>
          <a:lstStyle/>
          <a:p>
            <a:pPr algn="ctr"/>
            <a:r>
              <a:rPr lang="en-GB" dirty="0"/>
              <a:t>Discuss……</a:t>
            </a:r>
          </a:p>
        </p:txBody>
      </p:sp>
    </p:spTree>
    <p:extLst>
      <p:ext uri="{BB962C8B-B14F-4D97-AF65-F5344CB8AC3E}">
        <p14:creationId xmlns:p14="http://schemas.microsoft.com/office/powerpoint/2010/main" val="1092546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1FC81-AA40-C84F-763D-B0DD081FDBD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3BA591D-81EF-1856-2011-960EE02B3DAC}"/>
              </a:ext>
            </a:extLst>
          </p:cNvPr>
          <p:cNvSpPr txBox="1">
            <a:spLocks/>
          </p:cNvSpPr>
          <p:nvPr/>
        </p:nvSpPr>
        <p:spPr>
          <a:xfrm>
            <a:off x="1524000" y="1000353"/>
            <a:ext cx="9144000"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latin typeface="Imperial Sans Text" panose="020B0503020202020204"/>
                <a:ea typeface="Arial" panose="020B0604020202020204" pitchFamily="34" charset="0"/>
                <a:cs typeface="Arial" panose="020B0604020202020204" pitchFamily="34" charset="0"/>
              </a:rPr>
              <a:t>5</a:t>
            </a:r>
            <a:r>
              <a:rPr lang="en-GB" sz="1800" dirty="0">
                <a:effectLst/>
                <a:latin typeface="Imperial Sans Text" panose="020B0503020202020204"/>
                <a:ea typeface="Arial" panose="020B0604020202020204" pitchFamily="34" charset="0"/>
                <a:cs typeface="Arial" panose="020B0604020202020204" pitchFamily="34" charset="0"/>
              </a:rPr>
              <a:t>2yr old Medication review</a:t>
            </a:r>
          </a:p>
          <a:p>
            <a:pPr marL="0" indent="0" eaLnBrk="0" fontAlgn="base" hangingPunct="0">
              <a:lnSpc>
                <a:spcPct val="100000"/>
              </a:lnSpc>
              <a:spcBef>
                <a:spcPct val="0"/>
              </a:spcBef>
              <a:spcAft>
                <a:spcPct val="0"/>
              </a:spcAft>
              <a:buFontTx/>
              <a:buNone/>
              <a:tabLst>
                <a:tab pos="5759450" algn="l"/>
              </a:tabLst>
            </a:pPr>
            <a:endParaRPr lang="en-GB" sz="1800" b="1"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r>
              <a:rPr lang="en-GB" sz="1800" b="1" dirty="0">
                <a:effectLst/>
                <a:latin typeface="Imperial Sans Text" panose="020B0503020202020204"/>
                <a:ea typeface="Arial" panose="020B0604020202020204" pitchFamily="34" charset="0"/>
                <a:cs typeface="Arial" panose="020B0604020202020204" pitchFamily="34" charset="0"/>
              </a:rPr>
              <a:t>Suggested Clinical Management:</a:t>
            </a:r>
            <a:endParaRPr lang="en-GB" sz="1800" dirty="0">
              <a:latin typeface="Times New Roman" panose="02020603050405020304" pitchFamily="18" charset="0"/>
              <a:ea typeface="Arial" panose="020B0604020202020204" pitchFamily="34" charset="0"/>
            </a:endParaRPr>
          </a:p>
          <a:p>
            <a:pPr marL="342900" lvl="0" indent="-342900" algn="just">
              <a:lnSpc>
                <a:spcPct val="115000"/>
              </a:lnSpc>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This patient unfortunately has neutropenia, likely from an unresolved LRTI (developed from the URTI). The duty doctor is aware and has asked you to have the next conversation….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This patient needs to be assessed and possibly treated for neutropenic sepsis in a secondary care environment</a:t>
            </a:r>
          </a:p>
          <a:p>
            <a:pPr marL="342900" lvl="0" indent="-342900" algn="just">
              <a:lnSpc>
                <a:spcPct val="115000"/>
              </a:lnSpc>
              <a:buFont typeface="Symbol" panose="05050102010706020507" pitchFamily="18" charset="2"/>
              <a:buChar char=""/>
            </a:pPr>
            <a:r>
              <a:rPr lang="en-US" sz="1800" dirty="0">
                <a:latin typeface="Imperial Sans Text" panose="020B0503020202020204"/>
                <a:ea typeface="Arial" panose="020B0604020202020204" pitchFamily="34" charset="0"/>
                <a:cs typeface="Arial" panose="020B0604020202020204" pitchFamily="34" charset="0"/>
              </a:rPr>
              <a:t>Escalation is necessary – how will this happen?</a:t>
            </a:r>
            <a:endParaRPr lang="en-US" sz="1800" dirty="0">
              <a:effectLst/>
              <a:latin typeface="Imperial Sans Text" panose="020B0503020202020204"/>
              <a:ea typeface="Arial" panose="020B0604020202020204" pitchFamily="34" charset="0"/>
              <a:cs typeface="Arial" panose="020B0604020202020204" pitchFamily="34" charset="0"/>
            </a:endParaRPr>
          </a:p>
          <a:p>
            <a:pPr marL="0" lvl="0" indent="0" algn="just">
              <a:lnSpc>
                <a:spcPct val="115000"/>
              </a:lnSpc>
              <a:buNone/>
            </a:pPr>
            <a:r>
              <a:rPr lang="en-US" sz="1800" b="1" dirty="0">
                <a:effectLst/>
                <a:latin typeface="Imperial Sans Text" panose="020B0503020202020204"/>
                <a:ea typeface="Arial" panose="020B0604020202020204" pitchFamily="34" charset="0"/>
                <a:cs typeface="Arial" panose="020B0604020202020204" pitchFamily="34" charset="0"/>
              </a:rPr>
              <a:t>Teaching points: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1800" dirty="0" err="1">
                <a:effectLst/>
                <a:latin typeface="Imperial Sans Text" panose="020B0503020202020204"/>
                <a:ea typeface="Arial" panose="020B0604020202020204" pitchFamily="34" charset="0"/>
                <a:cs typeface="Arial" panose="020B0604020202020204" pitchFamily="34" charset="0"/>
              </a:rPr>
              <a:t>Recognise</a:t>
            </a:r>
            <a:r>
              <a:rPr lang="en-US" sz="1800" dirty="0">
                <a:effectLst/>
                <a:latin typeface="Imperial Sans Text" panose="020B0503020202020204"/>
                <a:ea typeface="Arial" panose="020B0604020202020204" pitchFamily="34" charset="0"/>
                <a:cs typeface="Arial" panose="020B0604020202020204" pitchFamily="34" charset="0"/>
              </a:rPr>
              <a:t> the Neutropenia is secondary to infection/methotrexate treatment and possibly autoimmunity; it is the most likely diagnosis given the history, supportive clinical findings and that the patient is on an immunosuppressant.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Neutropenic sepsis is the worst-case scenario diagnosis but cannot be clinically excluded and therefore the only safe course of action is same-day referral given the risk.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Explaining oral antibiotics are not safe enough to 'cover' for this.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 </a:t>
            </a:r>
            <a:br>
              <a:rPr lang="en-GB" altLang="zh-CN" b="1" dirty="0">
                <a:latin typeface="+mj-lt"/>
                <a:ea typeface="Arial" panose="020B0604020202020204" pitchFamily="34" charset="0"/>
                <a:cs typeface="Arial" panose="020B0604020202020204" pitchFamily="34" charset="0"/>
              </a:rPr>
            </a:br>
            <a:endParaRPr lang="en-GB" dirty="0">
              <a:latin typeface="+mj-lt"/>
            </a:endParaRPr>
          </a:p>
        </p:txBody>
      </p:sp>
      <p:sp>
        <p:nvSpPr>
          <p:cNvPr id="4" name="Rectangle 2">
            <a:extLst>
              <a:ext uri="{FF2B5EF4-FFF2-40B4-BE49-F238E27FC236}">
                <a16:creationId xmlns:a16="http://schemas.microsoft.com/office/drawing/2014/main" id="{0AC8B147-602A-6297-5BD4-1F9672B2DE8A}"/>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Learning Points</a:t>
            </a: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dirty="0">
                <a:latin typeface="Imperial Sans Text"/>
                <a:ea typeface="Arial" panose="020B0604020202020204" pitchFamily="34" charset="0"/>
                <a:cs typeface="Arial" panose="020B0604020202020204" pitchFamily="34" charset="0"/>
              </a:rPr>
              <a:t>Jennifer Beale</a:t>
            </a:r>
            <a:r>
              <a:rPr kumimoji="0" lang="en-GB" altLang="zh-CN" sz="2400"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36088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47393ED-B769-CECE-E5D5-EF8E73C19162}"/>
              </a:ext>
            </a:extLst>
          </p:cNvPr>
          <p:cNvGrpSpPr/>
          <p:nvPr/>
        </p:nvGrpSpPr>
        <p:grpSpPr>
          <a:xfrm>
            <a:off x="420978" y="830940"/>
            <a:ext cx="4836821" cy="758375"/>
            <a:chOff x="137950" y="1268268"/>
            <a:chExt cx="4836821" cy="632389"/>
          </a:xfrm>
        </p:grpSpPr>
        <p:sp>
          <p:nvSpPr>
            <p:cNvPr id="2" name="Freeform: Shape 1">
              <a:extLst>
                <a:ext uri="{FF2B5EF4-FFF2-40B4-BE49-F238E27FC236}">
                  <a16:creationId xmlns:a16="http://schemas.microsoft.com/office/drawing/2014/main" id="{9832BE1F-5802-B9C5-510D-C1698F90C0E5}"/>
                </a:ext>
              </a:extLst>
            </p:cNvPr>
            <p:cNvSpPr/>
            <p:nvPr/>
          </p:nvSpPr>
          <p:spPr>
            <a:xfrm>
              <a:off x="137950" y="1409894"/>
              <a:ext cx="4836821" cy="490763"/>
            </a:xfrm>
            <a:custGeom>
              <a:avLst/>
              <a:gdLst>
                <a:gd name="connsiteX0" fmla="*/ 0 w 5486400"/>
                <a:gd name="connsiteY0" fmla="*/ 0 h 355888"/>
                <a:gd name="connsiteX1" fmla="*/ 5486400 w 5486400"/>
                <a:gd name="connsiteY1" fmla="*/ 0 h 355888"/>
                <a:gd name="connsiteX2" fmla="*/ 5486400 w 5486400"/>
                <a:gd name="connsiteY2" fmla="*/ 355888 h 355888"/>
                <a:gd name="connsiteX3" fmla="*/ 0 w 5486400"/>
                <a:gd name="connsiteY3" fmla="*/ 355888 h 355888"/>
                <a:gd name="connsiteX4" fmla="*/ 0 w 5486400"/>
                <a:gd name="connsiteY4" fmla="*/ 0 h 3558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6400" h="355888">
                  <a:moveTo>
                    <a:pt x="0" y="0"/>
                  </a:moveTo>
                  <a:lnTo>
                    <a:pt x="5486400" y="0"/>
                  </a:lnTo>
                  <a:lnTo>
                    <a:pt x="5486400" y="355888"/>
                  </a:lnTo>
                  <a:lnTo>
                    <a:pt x="0" y="355888"/>
                  </a:lnTo>
                  <a:lnTo>
                    <a:pt x="0" y="0"/>
                  </a:lnTo>
                  <a:close/>
                </a:path>
              </a:pathLst>
            </a:cu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25806" tIns="167790" rIns="425806" bIns="85344" numCol="1" spcCol="1270" anchor="t" anchorCtr="0">
              <a:noAutofit/>
            </a:bodyPr>
            <a:lstStyle/>
            <a:p>
              <a:pPr marL="114300" lvl="1" indent="-114300" algn="l" defTabSz="533400">
                <a:lnSpc>
                  <a:spcPct val="90000"/>
                </a:lnSpc>
                <a:spcBef>
                  <a:spcPct val="0"/>
                </a:spcBef>
                <a:spcAft>
                  <a:spcPct val="15000"/>
                </a:spcAft>
                <a:buChar char="•"/>
              </a:pPr>
              <a:r>
                <a:rPr lang="en-GB" b="0" i="0" kern="1200">
                  <a:latin typeface="Imperial Sans Text" panose="020B0503020202020204" pitchFamily="34" charset="77"/>
                  <a:cs typeface="Arial" panose="020B0604020202020204" pitchFamily="34" charset="0"/>
                </a:rPr>
                <a:t>83 years old</a:t>
              </a:r>
            </a:p>
          </p:txBody>
        </p:sp>
        <p:sp>
          <p:nvSpPr>
            <p:cNvPr id="3" name="Freeform: Shape 2">
              <a:extLst>
                <a:ext uri="{FF2B5EF4-FFF2-40B4-BE49-F238E27FC236}">
                  <a16:creationId xmlns:a16="http://schemas.microsoft.com/office/drawing/2014/main" id="{1E76231D-6196-A996-CB5B-E78FE7572631}"/>
                </a:ext>
              </a:extLst>
            </p:cNvPr>
            <p:cNvSpPr/>
            <p:nvPr/>
          </p:nvSpPr>
          <p:spPr>
            <a:xfrm>
              <a:off x="412270" y="1268268"/>
              <a:ext cx="3840479" cy="223910"/>
            </a:xfrm>
            <a:custGeom>
              <a:avLst/>
              <a:gdLst>
                <a:gd name="connsiteX0" fmla="*/ 0 w 3840480"/>
                <a:gd name="connsiteY0" fmla="*/ 24168 h 145007"/>
                <a:gd name="connsiteX1" fmla="*/ 24168 w 3840480"/>
                <a:gd name="connsiteY1" fmla="*/ 0 h 145007"/>
                <a:gd name="connsiteX2" fmla="*/ 3816312 w 3840480"/>
                <a:gd name="connsiteY2" fmla="*/ 0 h 145007"/>
                <a:gd name="connsiteX3" fmla="*/ 3840480 w 3840480"/>
                <a:gd name="connsiteY3" fmla="*/ 24168 h 145007"/>
                <a:gd name="connsiteX4" fmla="*/ 3840480 w 3840480"/>
                <a:gd name="connsiteY4" fmla="*/ 120839 h 145007"/>
                <a:gd name="connsiteX5" fmla="*/ 3816312 w 3840480"/>
                <a:gd name="connsiteY5" fmla="*/ 145007 h 145007"/>
                <a:gd name="connsiteX6" fmla="*/ 24168 w 3840480"/>
                <a:gd name="connsiteY6" fmla="*/ 145007 h 145007"/>
                <a:gd name="connsiteX7" fmla="*/ 0 w 3840480"/>
                <a:gd name="connsiteY7" fmla="*/ 120839 h 145007"/>
                <a:gd name="connsiteX8" fmla="*/ 0 w 3840480"/>
                <a:gd name="connsiteY8" fmla="*/ 24168 h 14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40480" h="145007">
                  <a:moveTo>
                    <a:pt x="0" y="24168"/>
                  </a:moveTo>
                  <a:cubicBezTo>
                    <a:pt x="0" y="10820"/>
                    <a:pt x="10820" y="0"/>
                    <a:pt x="24168" y="0"/>
                  </a:cubicBezTo>
                  <a:lnTo>
                    <a:pt x="3816312" y="0"/>
                  </a:lnTo>
                  <a:cubicBezTo>
                    <a:pt x="3829660" y="0"/>
                    <a:pt x="3840480" y="10820"/>
                    <a:pt x="3840480" y="24168"/>
                  </a:cubicBezTo>
                  <a:lnTo>
                    <a:pt x="3840480" y="120839"/>
                  </a:lnTo>
                  <a:cubicBezTo>
                    <a:pt x="3840480" y="134187"/>
                    <a:pt x="3829660" y="145007"/>
                    <a:pt x="3816312" y="145007"/>
                  </a:cubicBezTo>
                  <a:lnTo>
                    <a:pt x="24168" y="145007"/>
                  </a:lnTo>
                  <a:cubicBezTo>
                    <a:pt x="10820" y="145007"/>
                    <a:pt x="0" y="134187"/>
                    <a:pt x="0" y="120839"/>
                  </a:cubicBezTo>
                  <a:lnTo>
                    <a:pt x="0" y="24168"/>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52240" tIns="7079" rIns="152240" bIns="7079" numCol="1" spcCol="1270" anchor="ctr" anchorCtr="0">
              <a:noAutofit/>
            </a:bodyPr>
            <a:lstStyle/>
            <a:p>
              <a:pPr marL="0" lvl="0" indent="0" algn="l" defTabSz="622300">
                <a:lnSpc>
                  <a:spcPct val="90000"/>
                </a:lnSpc>
                <a:spcBef>
                  <a:spcPct val="0"/>
                </a:spcBef>
                <a:spcAft>
                  <a:spcPct val="35000"/>
                </a:spcAft>
                <a:buNone/>
              </a:pPr>
              <a:r>
                <a:rPr lang="en-GB" sz="1600" b="0" i="0" kern="1200" dirty="0">
                  <a:latin typeface="Imperial Sans Text" panose="020B0503020202020204" pitchFamily="34" charset="77"/>
                  <a:cs typeface="Arial" panose="020B0604020202020204" pitchFamily="34" charset="0"/>
                </a:rPr>
                <a:t>Patient medical record</a:t>
              </a:r>
            </a:p>
          </p:txBody>
        </p:sp>
      </p:grpSp>
      <p:grpSp>
        <p:nvGrpSpPr>
          <p:cNvPr id="7" name="Group 6">
            <a:extLst>
              <a:ext uri="{FF2B5EF4-FFF2-40B4-BE49-F238E27FC236}">
                <a16:creationId xmlns:a16="http://schemas.microsoft.com/office/drawing/2014/main" id="{4CA0C42A-57FB-26AF-BAFD-AEDF5AA04B07}"/>
              </a:ext>
            </a:extLst>
          </p:cNvPr>
          <p:cNvGrpSpPr/>
          <p:nvPr/>
        </p:nvGrpSpPr>
        <p:grpSpPr>
          <a:xfrm>
            <a:off x="420978" y="1868012"/>
            <a:ext cx="4836821" cy="1978555"/>
            <a:chOff x="137950" y="1893692"/>
            <a:chExt cx="4836821" cy="1978555"/>
          </a:xfrm>
        </p:grpSpPr>
        <p:sp>
          <p:nvSpPr>
            <p:cNvPr id="5" name="Freeform: Shape 4">
              <a:extLst>
                <a:ext uri="{FF2B5EF4-FFF2-40B4-BE49-F238E27FC236}">
                  <a16:creationId xmlns:a16="http://schemas.microsoft.com/office/drawing/2014/main" id="{EF7D28B9-C2AC-8221-612C-1B58CD6B4DA2}"/>
                </a:ext>
              </a:extLst>
            </p:cNvPr>
            <p:cNvSpPr/>
            <p:nvPr/>
          </p:nvSpPr>
          <p:spPr>
            <a:xfrm>
              <a:off x="137950" y="2037218"/>
              <a:ext cx="4836821" cy="1835029"/>
            </a:xfrm>
            <a:custGeom>
              <a:avLst/>
              <a:gdLst>
                <a:gd name="connsiteX0" fmla="*/ 0 w 5486400"/>
                <a:gd name="connsiteY0" fmla="*/ 0 h 1330712"/>
                <a:gd name="connsiteX1" fmla="*/ 5486400 w 5486400"/>
                <a:gd name="connsiteY1" fmla="*/ 0 h 1330712"/>
                <a:gd name="connsiteX2" fmla="*/ 5486400 w 5486400"/>
                <a:gd name="connsiteY2" fmla="*/ 1330712 h 1330712"/>
                <a:gd name="connsiteX3" fmla="*/ 0 w 5486400"/>
                <a:gd name="connsiteY3" fmla="*/ 1330712 h 1330712"/>
                <a:gd name="connsiteX4" fmla="*/ 0 w 5486400"/>
                <a:gd name="connsiteY4" fmla="*/ 0 h 1330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6400" h="1330712">
                  <a:moveTo>
                    <a:pt x="0" y="0"/>
                  </a:moveTo>
                  <a:lnTo>
                    <a:pt x="5486400" y="0"/>
                  </a:lnTo>
                  <a:lnTo>
                    <a:pt x="5486400" y="1330712"/>
                  </a:lnTo>
                  <a:lnTo>
                    <a:pt x="0" y="1330712"/>
                  </a:lnTo>
                  <a:lnTo>
                    <a:pt x="0" y="0"/>
                  </a:lnTo>
                  <a:close/>
                </a:path>
              </a:pathLst>
            </a:cu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25806" tIns="167790" rIns="425806" bIns="85344" numCol="1" spcCol="1270" anchor="t" anchorCtr="0">
              <a:noAutofit/>
            </a:bodyPr>
            <a:lstStyle/>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Hypertension</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High cholesterol</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Type 2 Diabetes</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IHD (NSTEMI 2008)</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Cataracts</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Benign prostatic hypertrophy</a:t>
              </a:r>
            </a:p>
          </p:txBody>
        </p:sp>
        <p:sp>
          <p:nvSpPr>
            <p:cNvPr id="6" name="Freeform: Shape 5">
              <a:extLst>
                <a:ext uri="{FF2B5EF4-FFF2-40B4-BE49-F238E27FC236}">
                  <a16:creationId xmlns:a16="http://schemas.microsoft.com/office/drawing/2014/main" id="{6C762DC8-FDAD-66AB-D865-8E56B70FE79E}"/>
                </a:ext>
              </a:extLst>
            </p:cNvPr>
            <p:cNvSpPr/>
            <p:nvPr/>
          </p:nvSpPr>
          <p:spPr>
            <a:xfrm>
              <a:off x="412270" y="1893692"/>
              <a:ext cx="3840480" cy="287359"/>
            </a:xfrm>
            <a:custGeom>
              <a:avLst/>
              <a:gdLst>
                <a:gd name="connsiteX0" fmla="*/ 0 w 3840480"/>
                <a:gd name="connsiteY0" fmla="*/ 24168 h 145007"/>
                <a:gd name="connsiteX1" fmla="*/ 24168 w 3840480"/>
                <a:gd name="connsiteY1" fmla="*/ 0 h 145007"/>
                <a:gd name="connsiteX2" fmla="*/ 3816312 w 3840480"/>
                <a:gd name="connsiteY2" fmla="*/ 0 h 145007"/>
                <a:gd name="connsiteX3" fmla="*/ 3840480 w 3840480"/>
                <a:gd name="connsiteY3" fmla="*/ 24168 h 145007"/>
                <a:gd name="connsiteX4" fmla="*/ 3840480 w 3840480"/>
                <a:gd name="connsiteY4" fmla="*/ 120839 h 145007"/>
                <a:gd name="connsiteX5" fmla="*/ 3816312 w 3840480"/>
                <a:gd name="connsiteY5" fmla="*/ 145007 h 145007"/>
                <a:gd name="connsiteX6" fmla="*/ 24168 w 3840480"/>
                <a:gd name="connsiteY6" fmla="*/ 145007 h 145007"/>
                <a:gd name="connsiteX7" fmla="*/ 0 w 3840480"/>
                <a:gd name="connsiteY7" fmla="*/ 120839 h 145007"/>
                <a:gd name="connsiteX8" fmla="*/ 0 w 3840480"/>
                <a:gd name="connsiteY8" fmla="*/ 24168 h 14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40480" h="145007">
                  <a:moveTo>
                    <a:pt x="0" y="24168"/>
                  </a:moveTo>
                  <a:cubicBezTo>
                    <a:pt x="0" y="10820"/>
                    <a:pt x="10820" y="0"/>
                    <a:pt x="24168" y="0"/>
                  </a:cubicBezTo>
                  <a:lnTo>
                    <a:pt x="3816312" y="0"/>
                  </a:lnTo>
                  <a:cubicBezTo>
                    <a:pt x="3829660" y="0"/>
                    <a:pt x="3840480" y="10820"/>
                    <a:pt x="3840480" y="24168"/>
                  </a:cubicBezTo>
                  <a:lnTo>
                    <a:pt x="3840480" y="120839"/>
                  </a:lnTo>
                  <a:cubicBezTo>
                    <a:pt x="3840480" y="134187"/>
                    <a:pt x="3829660" y="145007"/>
                    <a:pt x="3816312" y="145007"/>
                  </a:cubicBezTo>
                  <a:lnTo>
                    <a:pt x="24168" y="145007"/>
                  </a:lnTo>
                  <a:cubicBezTo>
                    <a:pt x="10820" y="145007"/>
                    <a:pt x="0" y="134187"/>
                    <a:pt x="0" y="120839"/>
                  </a:cubicBezTo>
                  <a:lnTo>
                    <a:pt x="0" y="24168"/>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52240" tIns="7079" rIns="152240" bIns="7079" numCol="1" spcCol="1270" anchor="ctr" anchorCtr="0">
              <a:noAutofit/>
            </a:bodyPr>
            <a:lstStyle/>
            <a:p>
              <a:pPr marL="0" lvl="0" indent="0" algn="l" defTabSz="622300">
                <a:lnSpc>
                  <a:spcPct val="90000"/>
                </a:lnSpc>
                <a:spcBef>
                  <a:spcPct val="0"/>
                </a:spcBef>
                <a:spcAft>
                  <a:spcPct val="35000"/>
                </a:spcAft>
                <a:buNone/>
              </a:pPr>
              <a:r>
                <a:rPr lang="en-GB" sz="1600" b="0" i="0" kern="1200">
                  <a:latin typeface="Imperial Sans Text" panose="020B0503020202020204" pitchFamily="34" charset="77"/>
                  <a:cs typeface="Arial" panose="020B0604020202020204" pitchFamily="34" charset="0"/>
                </a:rPr>
                <a:t>Major active problems</a:t>
              </a:r>
            </a:p>
          </p:txBody>
        </p:sp>
      </p:grpSp>
      <p:grpSp>
        <p:nvGrpSpPr>
          <p:cNvPr id="10" name="Group 9">
            <a:extLst>
              <a:ext uri="{FF2B5EF4-FFF2-40B4-BE49-F238E27FC236}">
                <a16:creationId xmlns:a16="http://schemas.microsoft.com/office/drawing/2014/main" id="{917F9344-FCE6-B39E-33E3-68DBFE31B67A}"/>
              </a:ext>
            </a:extLst>
          </p:cNvPr>
          <p:cNvGrpSpPr/>
          <p:nvPr/>
        </p:nvGrpSpPr>
        <p:grpSpPr>
          <a:xfrm>
            <a:off x="6096000" y="798284"/>
            <a:ext cx="4836820" cy="3022603"/>
            <a:chOff x="137950" y="3995350"/>
            <a:chExt cx="4836820" cy="2714148"/>
          </a:xfrm>
        </p:grpSpPr>
        <p:sp>
          <p:nvSpPr>
            <p:cNvPr id="8" name="Freeform: Shape 7">
              <a:extLst>
                <a:ext uri="{FF2B5EF4-FFF2-40B4-BE49-F238E27FC236}">
                  <a16:creationId xmlns:a16="http://schemas.microsoft.com/office/drawing/2014/main" id="{ECA31448-6FBE-6E16-6F2F-4DF25021D563}"/>
                </a:ext>
              </a:extLst>
            </p:cNvPr>
            <p:cNvSpPr/>
            <p:nvPr/>
          </p:nvSpPr>
          <p:spPr>
            <a:xfrm>
              <a:off x="137950" y="4258184"/>
              <a:ext cx="4836820" cy="2451314"/>
            </a:xfrm>
            <a:custGeom>
              <a:avLst/>
              <a:gdLst>
                <a:gd name="connsiteX0" fmla="*/ 0 w 5486400"/>
                <a:gd name="connsiteY0" fmla="*/ 0 h 2104382"/>
                <a:gd name="connsiteX1" fmla="*/ 5486400 w 5486400"/>
                <a:gd name="connsiteY1" fmla="*/ 0 h 2104382"/>
                <a:gd name="connsiteX2" fmla="*/ 5486400 w 5486400"/>
                <a:gd name="connsiteY2" fmla="*/ 2104382 h 2104382"/>
                <a:gd name="connsiteX3" fmla="*/ 0 w 5486400"/>
                <a:gd name="connsiteY3" fmla="*/ 2104382 h 2104382"/>
                <a:gd name="connsiteX4" fmla="*/ 0 w 5486400"/>
                <a:gd name="connsiteY4" fmla="*/ 0 h 21043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6400" h="2104382">
                  <a:moveTo>
                    <a:pt x="0" y="0"/>
                  </a:moveTo>
                  <a:lnTo>
                    <a:pt x="5486400" y="0"/>
                  </a:lnTo>
                  <a:lnTo>
                    <a:pt x="5486400" y="2104382"/>
                  </a:lnTo>
                  <a:lnTo>
                    <a:pt x="0" y="2104382"/>
                  </a:lnTo>
                  <a:lnTo>
                    <a:pt x="0" y="0"/>
                  </a:lnTo>
                  <a:close/>
                </a:path>
              </a:pathLst>
            </a:cu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25806" tIns="167790" rIns="425806" bIns="85344" numCol="1" spcCol="1270" anchor="t" anchorCtr="0">
              <a:noAutofit/>
            </a:bodyPr>
            <a:lstStyle/>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Amlodipine 5mg od </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Ramipril 5mg od</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Bisoprolol 2.5mg od</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Atorvastatin 80mg od</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Metformin 500g bd</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Gliclazide 80mg od</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Aspirin 75mg od</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Omeprazole 10mg od</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Tamsulosin 400mcg od</a:t>
              </a:r>
            </a:p>
            <a:p>
              <a:pPr marL="114300" lvl="1" indent="-114300" algn="l" defTabSz="533400">
                <a:lnSpc>
                  <a:spcPct val="90000"/>
                </a:lnSpc>
                <a:spcBef>
                  <a:spcPct val="0"/>
                </a:spcBef>
                <a:spcAft>
                  <a:spcPct val="15000"/>
                </a:spcAft>
                <a:buChar char="•"/>
              </a:pPr>
              <a:r>
                <a:rPr lang="en-GB" sz="1600" dirty="0">
                  <a:latin typeface="Imperial Sans Text" panose="020B0503020202020204" pitchFamily="34" charset="77"/>
                  <a:cs typeface="Arial" panose="020B0604020202020204" pitchFamily="34" charset="0"/>
                </a:rPr>
                <a:t>Finasteride 5mg od</a:t>
              </a:r>
              <a:endParaRPr lang="en-GB" sz="1600" b="0" i="0" kern="1200" dirty="0">
                <a:latin typeface="Imperial Sans Text" panose="020B0503020202020204" pitchFamily="34" charset="77"/>
                <a:cs typeface="Arial" panose="020B0604020202020204" pitchFamily="34" charset="0"/>
              </a:endParaRPr>
            </a:p>
          </p:txBody>
        </p:sp>
        <p:sp>
          <p:nvSpPr>
            <p:cNvPr id="9" name="Freeform: Shape 8">
              <a:extLst>
                <a:ext uri="{FF2B5EF4-FFF2-40B4-BE49-F238E27FC236}">
                  <a16:creationId xmlns:a16="http://schemas.microsoft.com/office/drawing/2014/main" id="{4A274569-D3D4-08FF-1152-D5CEC07DE3E7}"/>
                </a:ext>
              </a:extLst>
            </p:cNvPr>
            <p:cNvSpPr/>
            <p:nvPr/>
          </p:nvSpPr>
          <p:spPr>
            <a:xfrm>
              <a:off x="412270" y="3995350"/>
              <a:ext cx="3840480" cy="326258"/>
            </a:xfrm>
            <a:custGeom>
              <a:avLst/>
              <a:gdLst>
                <a:gd name="connsiteX0" fmla="*/ 0 w 3840480"/>
                <a:gd name="connsiteY0" fmla="*/ 24168 h 145007"/>
                <a:gd name="connsiteX1" fmla="*/ 24168 w 3840480"/>
                <a:gd name="connsiteY1" fmla="*/ 0 h 145007"/>
                <a:gd name="connsiteX2" fmla="*/ 3816312 w 3840480"/>
                <a:gd name="connsiteY2" fmla="*/ 0 h 145007"/>
                <a:gd name="connsiteX3" fmla="*/ 3840480 w 3840480"/>
                <a:gd name="connsiteY3" fmla="*/ 24168 h 145007"/>
                <a:gd name="connsiteX4" fmla="*/ 3840480 w 3840480"/>
                <a:gd name="connsiteY4" fmla="*/ 120839 h 145007"/>
                <a:gd name="connsiteX5" fmla="*/ 3816312 w 3840480"/>
                <a:gd name="connsiteY5" fmla="*/ 145007 h 145007"/>
                <a:gd name="connsiteX6" fmla="*/ 24168 w 3840480"/>
                <a:gd name="connsiteY6" fmla="*/ 145007 h 145007"/>
                <a:gd name="connsiteX7" fmla="*/ 0 w 3840480"/>
                <a:gd name="connsiteY7" fmla="*/ 120839 h 145007"/>
                <a:gd name="connsiteX8" fmla="*/ 0 w 3840480"/>
                <a:gd name="connsiteY8" fmla="*/ 24168 h 14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40480" h="145007">
                  <a:moveTo>
                    <a:pt x="0" y="24168"/>
                  </a:moveTo>
                  <a:cubicBezTo>
                    <a:pt x="0" y="10820"/>
                    <a:pt x="10820" y="0"/>
                    <a:pt x="24168" y="0"/>
                  </a:cubicBezTo>
                  <a:lnTo>
                    <a:pt x="3816312" y="0"/>
                  </a:lnTo>
                  <a:cubicBezTo>
                    <a:pt x="3829660" y="0"/>
                    <a:pt x="3840480" y="10820"/>
                    <a:pt x="3840480" y="24168"/>
                  </a:cubicBezTo>
                  <a:lnTo>
                    <a:pt x="3840480" y="120839"/>
                  </a:lnTo>
                  <a:cubicBezTo>
                    <a:pt x="3840480" y="134187"/>
                    <a:pt x="3829660" y="145007"/>
                    <a:pt x="3816312" y="145007"/>
                  </a:cubicBezTo>
                  <a:lnTo>
                    <a:pt x="24168" y="145007"/>
                  </a:lnTo>
                  <a:cubicBezTo>
                    <a:pt x="10820" y="145007"/>
                    <a:pt x="0" y="134187"/>
                    <a:pt x="0" y="120839"/>
                  </a:cubicBezTo>
                  <a:lnTo>
                    <a:pt x="0" y="24168"/>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52240" tIns="7079" rIns="152240" bIns="7079" numCol="1" spcCol="1270" anchor="ctr" anchorCtr="0">
              <a:noAutofit/>
            </a:bodyPr>
            <a:lstStyle/>
            <a:p>
              <a:pPr marL="0" lvl="0" indent="0" algn="l" defTabSz="622300">
                <a:lnSpc>
                  <a:spcPct val="90000"/>
                </a:lnSpc>
                <a:spcBef>
                  <a:spcPct val="0"/>
                </a:spcBef>
                <a:spcAft>
                  <a:spcPct val="35000"/>
                </a:spcAft>
                <a:buNone/>
              </a:pPr>
              <a:r>
                <a:rPr lang="en-GB" sz="1600" b="0" i="0" kern="1200" dirty="0">
                  <a:latin typeface="Imperial Sans Text" panose="020B0503020202020204" pitchFamily="34" charset="77"/>
                  <a:cs typeface="Arial" panose="020B0604020202020204" pitchFamily="34" charset="0"/>
                </a:rPr>
                <a:t>Repeat medication</a:t>
              </a:r>
            </a:p>
          </p:txBody>
        </p:sp>
      </p:grpSp>
      <p:sp>
        <p:nvSpPr>
          <p:cNvPr id="11" name="Freeform: Shape 10">
            <a:extLst>
              <a:ext uri="{FF2B5EF4-FFF2-40B4-BE49-F238E27FC236}">
                <a16:creationId xmlns:a16="http://schemas.microsoft.com/office/drawing/2014/main" id="{FE0424DC-1404-87C1-A04D-011219FD4D5D}"/>
              </a:ext>
            </a:extLst>
          </p:cNvPr>
          <p:cNvSpPr/>
          <p:nvPr/>
        </p:nvSpPr>
        <p:spPr>
          <a:xfrm>
            <a:off x="407916" y="4264195"/>
            <a:ext cx="10524904" cy="2269042"/>
          </a:xfrm>
          <a:custGeom>
            <a:avLst/>
            <a:gdLst>
              <a:gd name="connsiteX0" fmla="*/ 0 w 5486400"/>
              <a:gd name="connsiteY0" fmla="*/ 0 h 1485446"/>
              <a:gd name="connsiteX1" fmla="*/ 5486400 w 5486400"/>
              <a:gd name="connsiteY1" fmla="*/ 0 h 1485446"/>
              <a:gd name="connsiteX2" fmla="*/ 5486400 w 5486400"/>
              <a:gd name="connsiteY2" fmla="*/ 1485446 h 1485446"/>
              <a:gd name="connsiteX3" fmla="*/ 0 w 5486400"/>
              <a:gd name="connsiteY3" fmla="*/ 1485446 h 1485446"/>
              <a:gd name="connsiteX4" fmla="*/ 0 w 5486400"/>
              <a:gd name="connsiteY4" fmla="*/ 0 h 14854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6400" h="1485446">
                <a:moveTo>
                  <a:pt x="0" y="0"/>
                </a:moveTo>
                <a:lnTo>
                  <a:pt x="5486400" y="0"/>
                </a:lnTo>
                <a:lnTo>
                  <a:pt x="5486400" y="1485446"/>
                </a:lnTo>
                <a:lnTo>
                  <a:pt x="0" y="1485446"/>
                </a:lnTo>
                <a:lnTo>
                  <a:pt x="0" y="0"/>
                </a:lnTo>
                <a:close/>
              </a:path>
            </a:pathLst>
          </a:cu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25806" tIns="167790" rIns="425806" bIns="85344" numCol="1" spcCol="1270" anchor="t" anchorCtr="0">
            <a:noAutofit/>
          </a:bodyPr>
          <a:lstStyle/>
          <a:p>
            <a:pPr marL="114300" lvl="1" indent="-114300" algn="l" defTabSz="533400">
              <a:lnSpc>
                <a:spcPct val="90000"/>
              </a:lnSpc>
              <a:spcBef>
                <a:spcPct val="0"/>
              </a:spcBef>
              <a:spcAft>
                <a:spcPct val="15000"/>
              </a:spcAft>
              <a:buChar char="•"/>
            </a:pPr>
            <a:endParaRPr lang="en-GB" sz="1600" b="0" i="0" kern="1200" dirty="0">
              <a:latin typeface="Imperial Sans Text" panose="020B0503020202020204" pitchFamily="34" charset="77"/>
              <a:cs typeface="Arial" panose="020B0604020202020204" pitchFamily="34" charset="0"/>
            </a:endParaRP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6months ago came for a review following a mechanical fall at home:</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BP 124/74 pulse 67 regular. </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Well in self, no injuries, pt reassured and POC was increased to twice a day 6m ago</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Lives alone, was independent until ~10 months ago. </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Foot check, retinal screen NAD. HbA1c = 40 </a:t>
            </a:r>
          </a:p>
          <a:p>
            <a:pPr marL="114300" lvl="1" indent="-114300" algn="l" defTabSz="533400">
              <a:lnSpc>
                <a:spcPct val="90000"/>
              </a:lnSpc>
              <a:spcBef>
                <a:spcPct val="0"/>
              </a:spcBef>
              <a:spcAft>
                <a:spcPct val="15000"/>
              </a:spcAft>
              <a:buChar char="•"/>
            </a:pPr>
            <a:r>
              <a:rPr lang="en-GB" sz="1600" b="0" i="0" kern="1200" dirty="0">
                <a:latin typeface="Imperial Sans Text" panose="020B0503020202020204" pitchFamily="34" charset="77"/>
                <a:cs typeface="Arial" panose="020B0604020202020204" pitchFamily="34" charset="0"/>
              </a:rPr>
              <a:t>Last renal bloods &gt; 1 year ago (NAD at the time, GFR = 73)</a:t>
            </a:r>
          </a:p>
        </p:txBody>
      </p:sp>
      <p:sp>
        <p:nvSpPr>
          <p:cNvPr id="12" name="Freeform: Shape 11">
            <a:extLst>
              <a:ext uri="{FF2B5EF4-FFF2-40B4-BE49-F238E27FC236}">
                <a16:creationId xmlns:a16="http://schemas.microsoft.com/office/drawing/2014/main" id="{E3E05BB3-2657-CAA0-D030-C6F925E83F54}"/>
              </a:ext>
            </a:extLst>
          </p:cNvPr>
          <p:cNvSpPr/>
          <p:nvPr/>
        </p:nvSpPr>
        <p:spPr>
          <a:xfrm>
            <a:off x="658285" y="4074431"/>
            <a:ext cx="6240649" cy="366941"/>
          </a:xfrm>
          <a:custGeom>
            <a:avLst/>
            <a:gdLst>
              <a:gd name="connsiteX0" fmla="*/ 0 w 3840480"/>
              <a:gd name="connsiteY0" fmla="*/ 24168 h 145007"/>
              <a:gd name="connsiteX1" fmla="*/ 24168 w 3840480"/>
              <a:gd name="connsiteY1" fmla="*/ 0 h 145007"/>
              <a:gd name="connsiteX2" fmla="*/ 3816312 w 3840480"/>
              <a:gd name="connsiteY2" fmla="*/ 0 h 145007"/>
              <a:gd name="connsiteX3" fmla="*/ 3840480 w 3840480"/>
              <a:gd name="connsiteY3" fmla="*/ 24168 h 145007"/>
              <a:gd name="connsiteX4" fmla="*/ 3840480 w 3840480"/>
              <a:gd name="connsiteY4" fmla="*/ 120839 h 145007"/>
              <a:gd name="connsiteX5" fmla="*/ 3816312 w 3840480"/>
              <a:gd name="connsiteY5" fmla="*/ 145007 h 145007"/>
              <a:gd name="connsiteX6" fmla="*/ 24168 w 3840480"/>
              <a:gd name="connsiteY6" fmla="*/ 145007 h 145007"/>
              <a:gd name="connsiteX7" fmla="*/ 0 w 3840480"/>
              <a:gd name="connsiteY7" fmla="*/ 120839 h 145007"/>
              <a:gd name="connsiteX8" fmla="*/ 0 w 3840480"/>
              <a:gd name="connsiteY8" fmla="*/ 24168 h 14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40480" h="145007">
                <a:moveTo>
                  <a:pt x="0" y="24168"/>
                </a:moveTo>
                <a:cubicBezTo>
                  <a:pt x="0" y="10820"/>
                  <a:pt x="10820" y="0"/>
                  <a:pt x="24168" y="0"/>
                </a:cubicBezTo>
                <a:lnTo>
                  <a:pt x="3816312" y="0"/>
                </a:lnTo>
                <a:cubicBezTo>
                  <a:pt x="3829660" y="0"/>
                  <a:pt x="3840480" y="10820"/>
                  <a:pt x="3840480" y="24168"/>
                </a:cubicBezTo>
                <a:lnTo>
                  <a:pt x="3840480" y="120839"/>
                </a:lnTo>
                <a:cubicBezTo>
                  <a:pt x="3840480" y="134187"/>
                  <a:pt x="3829660" y="145007"/>
                  <a:pt x="3816312" y="145007"/>
                </a:cubicBezTo>
                <a:lnTo>
                  <a:pt x="24168" y="145007"/>
                </a:lnTo>
                <a:cubicBezTo>
                  <a:pt x="10820" y="145007"/>
                  <a:pt x="0" y="134187"/>
                  <a:pt x="0" y="120839"/>
                </a:cubicBezTo>
                <a:lnTo>
                  <a:pt x="0" y="24168"/>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52240" tIns="7079" rIns="152240" bIns="7079" numCol="1" spcCol="1270" anchor="ctr" anchorCtr="0">
            <a:noAutofit/>
          </a:bodyPr>
          <a:lstStyle/>
          <a:p>
            <a:pPr marL="0" lvl="0" indent="0" algn="l" defTabSz="622300">
              <a:lnSpc>
                <a:spcPct val="90000"/>
              </a:lnSpc>
              <a:spcBef>
                <a:spcPct val="0"/>
              </a:spcBef>
              <a:spcAft>
                <a:spcPct val="35000"/>
              </a:spcAft>
              <a:buNone/>
            </a:pPr>
            <a:r>
              <a:rPr lang="en-GB" sz="1600" b="0" i="0" kern="1200" dirty="0">
                <a:latin typeface="Imperial Sans Text" panose="020B0503020202020204" pitchFamily="34" charset="77"/>
                <a:cs typeface="Arial" panose="020B0604020202020204" pitchFamily="34" charset="0"/>
              </a:rPr>
              <a:t>Last consultation</a:t>
            </a:r>
          </a:p>
        </p:txBody>
      </p:sp>
      <p:pic>
        <p:nvPicPr>
          <p:cNvPr id="1026" name="Picture 2" descr="EMIS-Health-logo - Womanthology: Homepage">
            <a:extLst>
              <a:ext uri="{FF2B5EF4-FFF2-40B4-BE49-F238E27FC236}">
                <a16:creationId xmlns:a16="http://schemas.microsoft.com/office/drawing/2014/main" id="{4247B733-6CA9-253A-EFEF-01EC64B287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10799" y="796"/>
            <a:ext cx="1903123" cy="792968"/>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2">
            <a:extLst>
              <a:ext uri="{FF2B5EF4-FFF2-40B4-BE49-F238E27FC236}">
                <a16:creationId xmlns:a16="http://schemas.microsoft.com/office/drawing/2014/main" id="{999E55FF-3CCD-54BD-9D8F-1C9C3AEEE017}"/>
              </a:ext>
            </a:extLst>
          </p:cNvPr>
          <p:cNvSpPr>
            <a:spLocks noChangeArrowheads="1"/>
          </p:cNvSpPr>
          <p:nvPr/>
        </p:nvSpPr>
        <p:spPr bwMode="auto">
          <a:xfrm>
            <a:off x="172484" y="82727"/>
            <a:ext cx="9599321" cy="707886"/>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000" b="1" dirty="0">
                <a:latin typeface="Imperial Sans Text"/>
                <a:cs typeface="Arial" panose="020B0604020202020204" pitchFamily="34" charset="0"/>
              </a:rPr>
              <a:t>EMIS notes</a:t>
            </a:r>
            <a:endParaRPr kumimoji="0" lang="en-GB" altLang="zh-CN"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0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Michael</a:t>
            </a:r>
            <a:r>
              <a:rPr lang="en-GB" altLang="zh-CN" sz="2000" b="1" dirty="0">
                <a:latin typeface="Imperial Sans Text"/>
                <a:ea typeface="Arial" panose="020B0604020202020204" pitchFamily="34" charset="0"/>
                <a:cs typeface="Arial" panose="020B0604020202020204" pitchFamily="34" charset="0"/>
              </a:rPr>
              <a:t> </a:t>
            </a:r>
            <a:r>
              <a:rPr kumimoji="0" lang="en-GB" altLang="zh-CN" sz="20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Olawinga</a:t>
            </a:r>
            <a:r>
              <a:rPr kumimoji="0" lang="en-GB" altLang="zh-CN" sz="20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249885181"/>
      </p:ext>
    </p:extLst>
  </p:cSld>
  <p:clrMapOvr>
    <a:masterClrMapping/>
  </p:clrMapOvr>
  <p:extLst>
    <p:ext uri="{6950BFC3-D8DA-4A85-94F7-54DA5524770B}">
      <p188:commentRel xmlns:p188="http://schemas.microsoft.com/office/powerpoint/2018/8/main" r:id="rId2"/>
    </p:ext>
  </p:extLs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DDF6B7-D6A5-95C2-E06F-A20B29E4A9D6}"/>
            </a:ext>
          </a:extLst>
        </p:cNvPr>
        <p:cNvGrpSpPr/>
        <p:nvPr/>
      </p:nvGrpSpPr>
      <p:grpSpPr>
        <a:xfrm>
          <a:off x="0" y="0"/>
          <a:ext cx="0" cy="0"/>
          <a:chOff x="0" y="0"/>
          <a:chExt cx="0" cy="0"/>
        </a:xfrm>
      </p:grpSpPr>
      <p:grpSp>
        <p:nvGrpSpPr>
          <p:cNvPr id="2052" name="Group 2051">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056" name="Straight Connector 2055">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57" name="Straight Connector 2056">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058"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59"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0" name="Isosceles Triangle 2059">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1"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2"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3"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4" name="Isosceles Triangle 2063">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5" name="Isosceles Triangle 2064">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053" name="Rectangle 2052">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4" name="Rectangle 2053">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66" name="Isosceles Triangle 2065">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E14E3446-D7E4-F72B-9E82-C221E6A6E7CD}"/>
              </a:ext>
            </a:extLst>
          </p:cNvPr>
          <p:cNvSpPr>
            <a:spLocks noGrp="1"/>
          </p:cNvSpPr>
          <p:nvPr>
            <p:ph type="ctrTitle"/>
          </p:nvPr>
        </p:nvSpPr>
        <p:spPr>
          <a:xfrm>
            <a:off x="673754" y="643467"/>
            <a:ext cx="4203045" cy="1375608"/>
          </a:xfrm>
        </p:spPr>
        <p:txBody>
          <a:bodyPr vert="horz" lIns="91440" tIns="45720" rIns="91440" bIns="45720" rtlCol="0" anchor="ctr">
            <a:normAutofit/>
          </a:bodyPr>
          <a:lstStyle/>
          <a:p>
            <a:pPr algn="l"/>
            <a:r>
              <a:rPr lang="en-US" sz="3600" dirty="0">
                <a:solidFill>
                  <a:schemeClr val="bg1"/>
                </a:solidFill>
              </a:rPr>
              <a:t>Breaking Bad news</a:t>
            </a:r>
          </a:p>
        </p:txBody>
      </p:sp>
      <p:sp>
        <p:nvSpPr>
          <p:cNvPr id="3" name="TextBox 2">
            <a:extLst>
              <a:ext uri="{FF2B5EF4-FFF2-40B4-BE49-F238E27FC236}">
                <a16:creationId xmlns:a16="http://schemas.microsoft.com/office/drawing/2014/main" id="{646B5849-5B1B-E313-FD2B-E4170BD219B3}"/>
              </a:ext>
            </a:extLst>
          </p:cNvPr>
          <p:cNvSpPr txBox="1"/>
          <p:nvPr/>
        </p:nvSpPr>
        <p:spPr>
          <a:xfrm>
            <a:off x="673754" y="2160590"/>
            <a:ext cx="3973943" cy="3440110"/>
          </a:xfrm>
          <a:prstGeom prst="rect">
            <a:avLst/>
          </a:prstGeom>
        </p:spPr>
        <p:txBody>
          <a:bodyPr vert="horz" lIns="91440" tIns="45720" rIns="91440" bIns="45720" rtlCol="0">
            <a:normAutofit fontScale="85000" lnSpcReduction="20000"/>
          </a:bodyPr>
          <a:lstStyle/>
          <a:p>
            <a:pPr>
              <a:lnSpc>
                <a:spcPct val="90000"/>
              </a:lnSpc>
              <a:spcBef>
                <a:spcPts val="1000"/>
              </a:spcBef>
              <a:buClr>
                <a:schemeClr val="accent1"/>
              </a:buClr>
              <a:buSzPct val="80000"/>
              <a:buFont typeface="Wingdings 3" charset="2"/>
              <a:buChar char=""/>
            </a:pPr>
            <a:r>
              <a:rPr lang="en-US" sz="1500" dirty="0">
                <a:solidFill>
                  <a:schemeClr val="bg1"/>
                </a:solidFill>
              </a:rPr>
              <a:t>This isn’t a classic BBB scenario, but the news is unexpected and the patient will have to cancel their plans. Spending an evening in A+E could be seen as bad news!</a:t>
            </a:r>
          </a:p>
          <a:p>
            <a:pPr>
              <a:lnSpc>
                <a:spcPct val="90000"/>
              </a:lnSpc>
              <a:spcBef>
                <a:spcPts val="1000"/>
              </a:spcBef>
              <a:buClr>
                <a:schemeClr val="accent1"/>
              </a:buClr>
              <a:buSzPct val="80000"/>
              <a:buFont typeface="Wingdings 3" charset="2"/>
              <a:buChar char=""/>
            </a:pPr>
            <a:r>
              <a:rPr lang="en-US" sz="1500" b="0" i="0" dirty="0">
                <a:solidFill>
                  <a:schemeClr val="bg1"/>
                </a:solidFill>
                <a:effectLst/>
              </a:rPr>
              <a:t>‘SPIKES’ is a model</a:t>
            </a:r>
            <a:r>
              <a:rPr lang="en-US" sz="1500" dirty="0">
                <a:solidFill>
                  <a:schemeClr val="bg1"/>
                </a:solidFill>
              </a:rPr>
              <a:t> developed for compassionate &amp; diagnostic BBB. Set up – Perception – Invitation – Knowledge – Empathy – Summary</a:t>
            </a:r>
          </a:p>
          <a:p>
            <a:pPr>
              <a:lnSpc>
                <a:spcPct val="90000"/>
              </a:lnSpc>
              <a:spcBef>
                <a:spcPts val="1000"/>
              </a:spcBef>
              <a:buClr>
                <a:schemeClr val="accent1"/>
              </a:buClr>
              <a:buSzPct val="80000"/>
              <a:buFont typeface="Wingdings 3" charset="2"/>
              <a:buChar char=""/>
            </a:pPr>
            <a:r>
              <a:rPr lang="en-US" sz="1500" b="0" i="0" dirty="0">
                <a:solidFill>
                  <a:schemeClr val="bg1"/>
                </a:solidFill>
                <a:effectLst/>
              </a:rPr>
              <a:t>‘CUSS’ is a better model for escalation and finding the right words in a difficult situation. I am Concerned – I am Uncomfortable – I feel this isn’t Safe – We need to STOP  </a:t>
            </a:r>
          </a:p>
          <a:p>
            <a:pPr>
              <a:lnSpc>
                <a:spcPct val="90000"/>
              </a:lnSpc>
              <a:spcBef>
                <a:spcPts val="1000"/>
              </a:spcBef>
              <a:buClr>
                <a:schemeClr val="accent1"/>
              </a:buClr>
              <a:buSzPct val="80000"/>
              <a:buFont typeface="Wingdings 3" charset="2"/>
              <a:buChar char=""/>
            </a:pPr>
            <a:r>
              <a:rPr lang="en-US" sz="1500" b="0" i="0" dirty="0">
                <a:solidFill>
                  <a:schemeClr val="bg1"/>
                </a:solidFill>
                <a:effectLst/>
              </a:rPr>
              <a:t>Before you pick up the phone/invite the patient in, have a think how you would want the information delivered to you or a loved one.</a:t>
            </a:r>
          </a:p>
          <a:p>
            <a:pPr>
              <a:lnSpc>
                <a:spcPct val="90000"/>
              </a:lnSpc>
              <a:spcBef>
                <a:spcPts val="1000"/>
              </a:spcBef>
              <a:buClr>
                <a:schemeClr val="accent1"/>
              </a:buClr>
              <a:buSzPct val="80000"/>
              <a:buFont typeface="Wingdings 3" charset="2"/>
              <a:buChar char=""/>
            </a:pPr>
            <a:r>
              <a:rPr lang="en-US" sz="1500" dirty="0">
                <a:solidFill>
                  <a:schemeClr val="bg1"/>
                </a:solidFill>
              </a:rPr>
              <a:t>Remember we can only advise (and influence!) but we cannot force or coerce. If the patients have capacity, the decision is ultimately with them.</a:t>
            </a:r>
          </a:p>
          <a:p>
            <a:pPr>
              <a:lnSpc>
                <a:spcPct val="90000"/>
              </a:lnSpc>
              <a:spcBef>
                <a:spcPts val="1000"/>
              </a:spcBef>
              <a:buClr>
                <a:schemeClr val="accent1"/>
              </a:buClr>
              <a:buSzPct val="80000"/>
              <a:buFont typeface="Wingdings 3" charset="2"/>
              <a:buChar char=""/>
            </a:pPr>
            <a:r>
              <a:rPr lang="en-US" sz="1500" b="0" i="0" dirty="0">
                <a:solidFill>
                  <a:schemeClr val="bg1"/>
                </a:solidFill>
                <a:effectLst/>
              </a:rPr>
              <a:t>Text the patient the plan </a:t>
            </a:r>
          </a:p>
          <a:p>
            <a:pPr>
              <a:lnSpc>
                <a:spcPct val="90000"/>
              </a:lnSpc>
              <a:spcBef>
                <a:spcPts val="1000"/>
              </a:spcBef>
              <a:buClr>
                <a:schemeClr val="accent1"/>
              </a:buClr>
              <a:buSzPct val="80000"/>
              <a:buFont typeface="Wingdings 3" charset="2"/>
              <a:buChar char=""/>
            </a:pPr>
            <a:endParaRPr lang="en-US" sz="1500" b="0" i="0" dirty="0">
              <a:solidFill>
                <a:schemeClr val="bg1"/>
              </a:solidFill>
              <a:effectLst/>
            </a:endParaRPr>
          </a:p>
          <a:p>
            <a:pPr>
              <a:lnSpc>
                <a:spcPct val="90000"/>
              </a:lnSpc>
              <a:spcBef>
                <a:spcPts val="1000"/>
              </a:spcBef>
              <a:buClr>
                <a:schemeClr val="accent1"/>
              </a:buClr>
              <a:buSzPct val="80000"/>
              <a:buFont typeface="Wingdings 3" charset="2"/>
              <a:buChar char=""/>
            </a:pPr>
            <a:endParaRPr lang="en-US" sz="1500" dirty="0">
              <a:solidFill>
                <a:schemeClr val="bg1"/>
              </a:solidFill>
            </a:endParaRPr>
          </a:p>
        </p:txBody>
      </p:sp>
      <p:sp>
        <p:nvSpPr>
          <p:cNvPr id="2068" name="Isosceles Triangle 2067">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TextBox 3">
            <a:extLst>
              <a:ext uri="{FF2B5EF4-FFF2-40B4-BE49-F238E27FC236}">
                <a16:creationId xmlns:a16="http://schemas.microsoft.com/office/drawing/2014/main" id="{94D61C5D-A2D9-8EF2-66A0-7C9004566302}"/>
              </a:ext>
            </a:extLst>
          </p:cNvPr>
          <p:cNvSpPr txBox="1"/>
          <p:nvPr/>
        </p:nvSpPr>
        <p:spPr>
          <a:xfrm>
            <a:off x="5716872" y="1656547"/>
            <a:ext cx="6218615" cy="3416320"/>
          </a:xfrm>
          <a:prstGeom prst="rect">
            <a:avLst/>
          </a:prstGeom>
          <a:noFill/>
        </p:spPr>
        <p:txBody>
          <a:bodyPr wrap="square" rtlCol="0">
            <a:spAutoFit/>
          </a:bodyPr>
          <a:lstStyle/>
          <a:p>
            <a:r>
              <a:rPr lang="en-GB" sz="2400" b="1" dirty="0">
                <a:solidFill>
                  <a:schemeClr val="accent2"/>
                </a:solidFill>
              </a:rPr>
              <a:t>CUSS</a:t>
            </a:r>
          </a:p>
          <a:p>
            <a:endParaRPr lang="en-GB" sz="2400" dirty="0">
              <a:solidFill>
                <a:schemeClr val="accent2"/>
              </a:solidFill>
            </a:endParaRPr>
          </a:p>
          <a:p>
            <a:r>
              <a:rPr lang="en-GB" sz="2400" dirty="0">
                <a:solidFill>
                  <a:schemeClr val="accent2"/>
                </a:solidFill>
              </a:rPr>
              <a:t>C = I am Concerned</a:t>
            </a:r>
          </a:p>
          <a:p>
            <a:endParaRPr lang="en-GB" sz="2400" dirty="0">
              <a:solidFill>
                <a:schemeClr val="accent2"/>
              </a:solidFill>
            </a:endParaRPr>
          </a:p>
          <a:p>
            <a:r>
              <a:rPr lang="en-GB" sz="2400" dirty="0">
                <a:solidFill>
                  <a:schemeClr val="accent2"/>
                </a:solidFill>
              </a:rPr>
              <a:t>U = I am Uncomfortable</a:t>
            </a:r>
          </a:p>
          <a:p>
            <a:endParaRPr lang="en-GB" sz="2400" dirty="0">
              <a:solidFill>
                <a:schemeClr val="accent2"/>
              </a:solidFill>
            </a:endParaRPr>
          </a:p>
          <a:p>
            <a:r>
              <a:rPr lang="en-GB" sz="2400" dirty="0">
                <a:solidFill>
                  <a:schemeClr val="accent2"/>
                </a:solidFill>
              </a:rPr>
              <a:t>S = I feel this isn’t Safe</a:t>
            </a:r>
          </a:p>
          <a:p>
            <a:endParaRPr lang="en-GB" sz="2400" dirty="0">
              <a:solidFill>
                <a:schemeClr val="accent2"/>
              </a:solidFill>
            </a:endParaRPr>
          </a:p>
          <a:p>
            <a:r>
              <a:rPr lang="en-GB" sz="2400" dirty="0">
                <a:solidFill>
                  <a:schemeClr val="accent2"/>
                </a:solidFill>
              </a:rPr>
              <a:t>S = We need to STOP (what we’re doing</a:t>
            </a:r>
            <a:r>
              <a:rPr lang="en-GB" dirty="0">
                <a:solidFill>
                  <a:schemeClr val="accent2"/>
                </a:solidFill>
              </a:rPr>
              <a:t>)</a:t>
            </a:r>
          </a:p>
        </p:txBody>
      </p:sp>
    </p:spTree>
    <p:extLst>
      <p:ext uri="{BB962C8B-B14F-4D97-AF65-F5344CB8AC3E}">
        <p14:creationId xmlns:p14="http://schemas.microsoft.com/office/powerpoint/2010/main" val="2641399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6CCE0CD0-5AE6-406F-0BAA-598E5AD43C9A}"/>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Isosceles Triangle 13">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Isosceles Triangle 17">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1" name="Rectangle 20">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3" name="Isosceles Triangle 32">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5"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7" name="Isosceles Triangle 36">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 name="Rectangle 2">
            <a:extLst>
              <a:ext uri="{FF2B5EF4-FFF2-40B4-BE49-F238E27FC236}">
                <a16:creationId xmlns:a16="http://schemas.microsoft.com/office/drawing/2014/main" id="{C0FBFE7C-58A5-FDBA-B56D-14DEE54970A5}"/>
              </a:ext>
            </a:extLst>
          </p:cNvPr>
          <p:cNvSpPr>
            <a:spLocks noGrp="1" noChangeArrowheads="1"/>
          </p:cNvSpPr>
          <p:nvPr>
            <p:ph type="ctrTitle"/>
          </p:nvPr>
        </p:nvSpPr>
        <p:spPr bwMode="auto">
          <a:xfrm>
            <a:off x="677334" y="609600"/>
            <a:ext cx="3843375" cy="5175624"/>
          </a:xfrm>
          <a:prstGeom prst="rect">
            <a:avLst/>
          </a:prstGeom>
        </p:spPr>
        <p:txBody>
          <a:bodyPr vert="horz" lIns="91440" tIns="45720" rIns="91440" bIns="45720" numCol="1" rtlCol="0" anchor="ctr" anchorCtr="0" compatLnSpc="1">
            <a:prstTxWarp prst="textNoShape">
              <a:avLst/>
            </a:prstTxWarp>
            <a:norm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eaLnBrk="1" fontAlgn="base" hangingPunct="1">
              <a:spcAft>
                <a:spcPct val="0"/>
              </a:spcAft>
              <a:buClrTx/>
              <a:buSzTx/>
              <a:tabLst>
                <a:tab pos="5759450" algn="l"/>
              </a:tabLst>
            </a:pPr>
            <a:r>
              <a:rPr lang="en-US" altLang="zh-CN" sz="3600" b="1" dirty="0">
                <a:solidFill>
                  <a:schemeClr val="tx1">
                    <a:lumMod val="85000"/>
                    <a:lumOff val="15000"/>
                  </a:schemeClr>
                </a:solidFill>
                <a:latin typeface="+mj-lt"/>
              </a:rPr>
              <a:t>Sara Singh</a:t>
            </a:r>
            <a:br>
              <a:rPr kumimoji="0" lang="en-US" altLang="zh-CN" sz="3600" b="1" i="0" u="none" strike="noStrike" cap="none" normalizeH="0" baseline="0" dirty="0">
                <a:ln>
                  <a:noFill/>
                </a:ln>
                <a:solidFill>
                  <a:schemeClr val="tx1">
                    <a:lumMod val="85000"/>
                    <a:lumOff val="15000"/>
                  </a:schemeClr>
                </a:solidFill>
                <a:effectLst/>
                <a:latin typeface="+mj-lt"/>
              </a:rPr>
            </a:br>
            <a:r>
              <a:rPr kumimoji="0" lang="en-US" altLang="zh-CN" sz="3600" b="1" i="0" u="none" strike="noStrike" cap="none" normalizeH="0" baseline="0" dirty="0">
                <a:ln>
                  <a:noFill/>
                </a:ln>
                <a:solidFill>
                  <a:schemeClr val="tx1">
                    <a:lumMod val="85000"/>
                    <a:lumOff val="15000"/>
                  </a:schemeClr>
                </a:solidFill>
                <a:effectLst/>
                <a:latin typeface="+mj-lt"/>
              </a:rPr>
              <a:t>48yrs old</a:t>
            </a:r>
            <a:br>
              <a:rPr kumimoji="0" lang="en-US" altLang="zh-CN" sz="3600" b="1" i="0" u="none" strike="noStrike" cap="none" normalizeH="0" baseline="0" dirty="0">
                <a:ln>
                  <a:noFill/>
                </a:ln>
                <a:solidFill>
                  <a:schemeClr val="tx1">
                    <a:lumMod val="85000"/>
                    <a:lumOff val="15000"/>
                  </a:schemeClr>
                </a:solidFill>
                <a:effectLst/>
                <a:latin typeface="+mj-lt"/>
              </a:rPr>
            </a:br>
            <a:br>
              <a:rPr kumimoji="0" lang="en-US" altLang="zh-CN" sz="3600" b="1" i="0" u="none" strike="noStrike" cap="none" normalizeH="0" baseline="0" dirty="0">
                <a:ln>
                  <a:noFill/>
                </a:ln>
                <a:solidFill>
                  <a:schemeClr val="tx1">
                    <a:lumMod val="85000"/>
                    <a:lumOff val="15000"/>
                  </a:schemeClr>
                </a:solidFill>
                <a:effectLst/>
                <a:latin typeface="+mj-lt"/>
              </a:rPr>
            </a:br>
            <a:r>
              <a:rPr kumimoji="0" lang="en-US" altLang="zh-CN" sz="3600" b="1" i="0" u="none" strike="noStrike" cap="none" normalizeH="0" baseline="0" dirty="0">
                <a:ln>
                  <a:noFill/>
                </a:ln>
                <a:solidFill>
                  <a:schemeClr val="tx1">
                    <a:lumMod val="85000"/>
                    <a:lumOff val="15000"/>
                  </a:schemeClr>
                </a:solidFill>
                <a:effectLst/>
                <a:latin typeface="+mj-lt"/>
              </a:rPr>
              <a:t>2a Mersey street, Greenwich.</a:t>
            </a:r>
          </a:p>
        </p:txBody>
      </p:sp>
      <p:sp>
        <p:nvSpPr>
          <p:cNvPr id="39" name="Freeform: Shape 38">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a:extLst>
              <a:ext uri="{FF2B5EF4-FFF2-40B4-BE49-F238E27FC236}">
                <a16:creationId xmlns:a16="http://schemas.microsoft.com/office/drawing/2014/main" id="{F461CF60-1A18-76B7-5794-EEA32BCAB4FD}"/>
              </a:ext>
            </a:extLst>
          </p:cNvPr>
          <p:cNvSpPr>
            <a:spLocks noGrp="1"/>
          </p:cNvSpPr>
          <p:nvPr>
            <p:ph type="subTitle" idx="1"/>
          </p:nvPr>
        </p:nvSpPr>
        <p:spPr>
          <a:xfrm>
            <a:off x="6116084" y="609601"/>
            <a:ext cx="5511296" cy="5175624"/>
          </a:xfrm>
        </p:spPr>
        <p:txBody>
          <a:bodyPr vert="horz" lIns="91440" tIns="45720" rIns="91440" bIns="45720" rtlCol="0" anchor="ctr">
            <a:normAutofit/>
          </a:bodyPr>
          <a:lstStyle/>
          <a:p>
            <a:pPr marL="0" marR="0" lvl="0" indent="0" algn="l" fontAlgn="base">
              <a:buFont typeface="Wingdings 3" charset="2"/>
              <a:buChar char=""/>
              <a:tabLst>
                <a:tab pos="5759450" algn="l"/>
              </a:tabLst>
            </a:pPr>
            <a:br>
              <a:rPr kumimoji="0" lang="en-US" altLang="zh-CN" b="1" i="0" u="none" strike="noStrike" cap="none" normalizeH="0" baseline="0" dirty="0">
                <a:ln>
                  <a:noFill/>
                </a:ln>
                <a:solidFill>
                  <a:srgbClr val="FFFFFF"/>
                </a:solidFill>
                <a:effectLst/>
              </a:rPr>
            </a:br>
            <a:r>
              <a:rPr kumimoji="0" lang="en-US" altLang="zh-CN" b="0" i="0" u="none" strike="noStrike" cap="none" normalizeH="0" baseline="0" dirty="0">
                <a:ln>
                  <a:noFill/>
                </a:ln>
                <a:solidFill>
                  <a:srgbClr val="FFFFFF"/>
                </a:solidFill>
                <a:effectLst/>
              </a:rPr>
              <a:t>You are a Pharmacist in General Practice. You have a telephone consultation with this patient</a:t>
            </a:r>
            <a:r>
              <a:rPr lang="en-US" altLang="zh-CN" dirty="0">
                <a:solidFill>
                  <a:srgbClr val="FFFFFF"/>
                </a:solidFill>
              </a:rPr>
              <a:t> and y</a:t>
            </a:r>
            <a:r>
              <a:rPr kumimoji="0" lang="en-US" altLang="zh-CN" b="0" i="0" u="none" strike="noStrike" cap="none" normalizeH="0" baseline="0" dirty="0">
                <a:ln>
                  <a:noFill/>
                </a:ln>
                <a:solidFill>
                  <a:srgbClr val="FFFFFF"/>
                </a:solidFill>
                <a:effectLst/>
              </a:rPr>
              <a:t>ou review the record before calling them.</a:t>
            </a:r>
          </a:p>
          <a:p>
            <a:pPr marL="0" marR="0" lvl="0" indent="0" algn="l" fontAlgn="base">
              <a:buFont typeface="Wingdings 3" charset="2"/>
              <a:buChar char=""/>
              <a:tabLst>
                <a:tab pos="5759450" algn="l"/>
              </a:tabLst>
            </a:pPr>
            <a:r>
              <a:rPr kumimoji="0" lang="en-US" altLang="zh-CN" b="0" i="0" u="none" strike="noStrike" cap="none" normalizeH="0" baseline="0" dirty="0">
                <a:ln>
                  <a:noFill/>
                </a:ln>
                <a:solidFill>
                  <a:srgbClr val="FFFFFF"/>
                </a:solidFill>
                <a:effectLst/>
              </a:rPr>
              <a:t> </a:t>
            </a:r>
            <a:endParaRPr lang="en-US" b="1" dirty="0">
              <a:solidFill>
                <a:srgbClr val="FFFFFF"/>
              </a:solidFill>
            </a:endParaRPr>
          </a:p>
          <a:p>
            <a:pPr algn="l"/>
            <a:r>
              <a:rPr lang="en-US" dirty="0">
                <a:solidFill>
                  <a:srgbClr val="FFFFFF"/>
                </a:solidFill>
              </a:rPr>
              <a:t>The </a:t>
            </a:r>
            <a:r>
              <a:rPr lang="en-US" dirty="0" err="1">
                <a:solidFill>
                  <a:srgbClr val="FFFFFF"/>
                </a:solidFill>
              </a:rPr>
              <a:t>Emis</a:t>
            </a:r>
            <a:r>
              <a:rPr lang="en-US" dirty="0">
                <a:solidFill>
                  <a:srgbClr val="FFFFFF"/>
                </a:solidFill>
              </a:rPr>
              <a:t> notes are available on the next slide,</a:t>
            </a:r>
          </a:p>
          <a:p>
            <a:pPr algn="l"/>
            <a:r>
              <a:rPr lang="en-US" dirty="0">
                <a:solidFill>
                  <a:srgbClr val="FFFFFF"/>
                </a:solidFill>
              </a:rPr>
              <a:t>The scenario will run as a friendly, standard medication review consultation</a:t>
            </a:r>
          </a:p>
        </p:txBody>
      </p:sp>
    </p:spTree>
    <p:extLst>
      <p:ext uri="{BB962C8B-B14F-4D97-AF65-F5344CB8AC3E}">
        <p14:creationId xmlns:p14="http://schemas.microsoft.com/office/powerpoint/2010/main" val="3568512889"/>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4BD71-F8AE-88D6-8061-372BEB18690D}"/>
            </a:ext>
          </a:extLst>
        </p:cNvPr>
        <p:cNvGrpSpPr/>
        <p:nvPr/>
      </p:nvGrpSpPr>
      <p:grpSpPr>
        <a:xfrm>
          <a:off x="0" y="0"/>
          <a:ext cx="0" cy="0"/>
          <a:chOff x="0" y="0"/>
          <a:chExt cx="0" cy="0"/>
        </a:xfrm>
      </p:grpSpPr>
      <p:pic>
        <p:nvPicPr>
          <p:cNvPr id="1026" name="Picture 2" descr="EMIS-Health-logo - Womanthology: Homepage">
            <a:extLst>
              <a:ext uri="{FF2B5EF4-FFF2-40B4-BE49-F238E27FC236}">
                <a16:creationId xmlns:a16="http://schemas.microsoft.com/office/drawing/2014/main" id="{E16494A8-4309-3E76-E320-6CE1956627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0799" y="796"/>
            <a:ext cx="1903123" cy="792968"/>
          </a:xfrm>
          <a:prstGeom prst="rect">
            <a:avLst/>
          </a:prstGeom>
          <a:noFill/>
          <a:extLst>
            <a:ext uri="{909E8E84-426E-40DD-AFC4-6F175D3DCCD1}">
              <a14:hiddenFill xmlns:a14="http://schemas.microsoft.com/office/drawing/2010/main">
                <a:solidFill>
                  <a:srgbClr val="FFFFFF"/>
                </a:solidFill>
              </a14:hiddenFill>
            </a:ext>
          </a:extLst>
        </p:spPr>
      </p:pic>
      <p:grpSp>
        <p:nvGrpSpPr>
          <p:cNvPr id="21" name="Group 20">
            <a:extLst>
              <a:ext uri="{FF2B5EF4-FFF2-40B4-BE49-F238E27FC236}">
                <a16:creationId xmlns:a16="http://schemas.microsoft.com/office/drawing/2014/main" id="{49510BDF-76F9-2165-C027-472FD64EE6F6}"/>
              </a:ext>
            </a:extLst>
          </p:cNvPr>
          <p:cNvGrpSpPr/>
          <p:nvPr/>
        </p:nvGrpSpPr>
        <p:grpSpPr>
          <a:xfrm>
            <a:off x="348343" y="1181079"/>
            <a:ext cx="5486400" cy="903555"/>
            <a:chOff x="3352800" y="2977222"/>
            <a:chExt cx="5486400" cy="903555"/>
          </a:xfrm>
        </p:grpSpPr>
        <p:grpSp>
          <p:nvGrpSpPr>
            <p:cNvPr id="15" name="Group 14">
              <a:extLst>
                <a:ext uri="{FF2B5EF4-FFF2-40B4-BE49-F238E27FC236}">
                  <a16:creationId xmlns:a16="http://schemas.microsoft.com/office/drawing/2014/main" id="{79B05641-3568-6D13-41F0-431028C554D3}"/>
                </a:ext>
              </a:extLst>
            </p:cNvPr>
            <p:cNvGrpSpPr/>
            <p:nvPr/>
          </p:nvGrpSpPr>
          <p:grpSpPr>
            <a:xfrm>
              <a:off x="3352800" y="3242902"/>
              <a:ext cx="5486400" cy="637875"/>
              <a:chOff x="0" y="339074"/>
              <a:chExt cx="5486400" cy="637875"/>
            </a:xfrm>
          </p:grpSpPr>
          <p:sp>
            <p:nvSpPr>
              <p:cNvPr id="19" name="Rectangle 18">
                <a:extLst>
                  <a:ext uri="{FF2B5EF4-FFF2-40B4-BE49-F238E27FC236}">
                    <a16:creationId xmlns:a16="http://schemas.microsoft.com/office/drawing/2014/main" id="{F717CB7B-4265-2031-D08B-9246ECE034D2}"/>
                  </a:ext>
                </a:extLst>
              </p:cNvPr>
              <p:cNvSpPr/>
              <p:nvPr/>
            </p:nvSpPr>
            <p:spPr>
              <a:xfrm>
                <a:off x="0" y="339074"/>
                <a:ext cx="5486400" cy="637875"/>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p>
            </p:txBody>
          </p:sp>
          <p:sp>
            <p:nvSpPr>
              <p:cNvPr id="20" name="TextBox 19">
                <a:extLst>
                  <a:ext uri="{FF2B5EF4-FFF2-40B4-BE49-F238E27FC236}">
                    <a16:creationId xmlns:a16="http://schemas.microsoft.com/office/drawing/2014/main" id="{B87D01F0-82F7-B0E2-82C1-CB9F9EF18779}"/>
                  </a:ext>
                </a:extLst>
              </p:cNvPr>
              <p:cNvSpPr txBox="1"/>
              <p:nvPr/>
            </p:nvSpPr>
            <p:spPr>
              <a:xfrm>
                <a:off x="0" y="339074"/>
                <a:ext cx="5486400" cy="63787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114300" lvl="1" indent="-114300" algn="l" defTabSz="533400">
                  <a:lnSpc>
                    <a:spcPct val="90000"/>
                  </a:lnSpc>
                  <a:spcBef>
                    <a:spcPct val="0"/>
                  </a:spcBef>
                  <a:spcAft>
                    <a:spcPct val="15000"/>
                  </a:spcAft>
                  <a:buChar char="•"/>
                </a:pPr>
                <a:r>
                  <a:rPr lang="en-GB" sz="2000" dirty="0">
                    <a:latin typeface="Imperial Sans Text" panose="020B0503020202020204" pitchFamily="34" charset="77"/>
                    <a:cs typeface="Arial" panose="020B0604020202020204" pitchFamily="34" charset="0"/>
                  </a:rPr>
                  <a:t>42 </a:t>
                </a:r>
                <a:r>
                  <a:rPr lang="en-GB" sz="2000" b="0" i="0" kern="1200" dirty="0">
                    <a:latin typeface="Imperial Sans Text" panose="020B0503020202020204" pitchFamily="34" charset="77"/>
                    <a:cs typeface="Arial" panose="020B0604020202020204" pitchFamily="34" charset="0"/>
                  </a:rPr>
                  <a:t>years old</a:t>
                </a:r>
              </a:p>
            </p:txBody>
          </p:sp>
        </p:grpSp>
        <p:grpSp>
          <p:nvGrpSpPr>
            <p:cNvPr id="16" name="Group 15">
              <a:extLst>
                <a:ext uri="{FF2B5EF4-FFF2-40B4-BE49-F238E27FC236}">
                  <a16:creationId xmlns:a16="http://schemas.microsoft.com/office/drawing/2014/main" id="{4E1D96FF-16FA-A2D8-8EAC-630380DF00A2}"/>
                </a:ext>
              </a:extLst>
            </p:cNvPr>
            <p:cNvGrpSpPr/>
            <p:nvPr/>
          </p:nvGrpSpPr>
          <p:grpSpPr>
            <a:xfrm>
              <a:off x="3627120" y="2977222"/>
              <a:ext cx="3840480" cy="531360"/>
              <a:chOff x="274320" y="73394"/>
              <a:chExt cx="3840480" cy="531360"/>
            </a:xfrm>
            <a:scene3d>
              <a:camera prst="orthographicFront"/>
              <a:lightRig rig="flat" dir="t"/>
            </a:scene3d>
          </p:grpSpPr>
          <p:sp>
            <p:nvSpPr>
              <p:cNvPr id="17" name="Rectangle: Rounded Corners 16">
                <a:extLst>
                  <a:ext uri="{FF2B5EF4-FFF2-40B4-BE49-F238E27FC236}">
                    <a16:creationId xmlns:a16="http://schemas.microsoft.com/office/drawing/2014/main" id="{AC11162D-BD6F-8873-1ADD-F9DD08A208B3}"/>
                  </a:ext>
                </a:extLst>
              </p:cNvPr>
              <p:cNvSpPr/>
              <p:nvPr/>
            </p:nvSpPr>
            <p:spPr>
              <a:xfrm>
                <a:off x="274320" y="73394"/>
                <a:ext cx="3840480" cy="5313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GB" sz="2000"/>
              </a:p>
            </p:txBody>
          </p:sp>
          <p:sp>
            <p:nvSpPr>
              <p:cNvPr id="18" name="Rectangle: Rounded Corners 6">
                <a:extLst>
                  <a:ext uri="{FF2B5EF4-FFF2-40B4-BE49-F238E27FC236}">
                    <a16:creationId xmlns:a16="http://schemas.microsoft.com/office/drawing/2014/main" id="{C575B27E-BFB2-AE35-EE04-40715DFA48E6}"/>
                  </a:ext>
                </a:extLst>
              </p:cNvPr>
              <p:cNvSpPr txBox="1"/>
              <p:nvPr/>
            </p:nvSpPr>
            <p:spPr>
              <a:xfrm>
                <a:off x="300259" y="99333"/>
                <a:ext cx="3788602" cy="47948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45161" tIns="0" rIns="145161" bIns="0" numCol="1" spcCol="1270" anchor="ctr" anchorCtr="0">
                <a:noAutofit/>
              </a:bodyPr>
              <a:lstStyle/>
              <a:p>
                <a:pPr marL="0" lvl="0" indent="0" algn="l" defTabSz="622300">
                  <a:lnSpc>
                    <a:spcPct val="90000"/>
                  </a:lnSpc>
                  <a:spcBef>
                    <a:spcPct val="0"/>
                  </a:spcBef>
                  <a:spcAft>
                    <a:spcPct val="35000"/>
                  </a:spcAft>
                  <a:buNone/>
                </a:pPr>
                <a:r>
                  <a:rPr lang="en-GB" sz="2000" b="0" i="0" kern="1200" dirty="0">
                    <a:latin typeface="Imperial Sans Text" panose="020B0503020202020204" pitchFamily="34" charset="77"/>
                    <a:cs typeface="Arial" panose="020B0604020202020204" pitchFamily="34" charset="0"/>
                  </a:rPr>
                  <a:t>Patient medical record</a:t>
                </a:r>
              </a:p>
            </p:txBody>
          </p:sp>
        </p:grpSp>
      </p:grpSp>
      <p:grpSp>
        <p:nvGrpSpPr>
          <p:cNvPr id="28" name="Group 27">
            <a:extLst>
              <a:ext uri="{FF2B5EF4-FFF2-40B4-BE49-F238E27FC236}">
                <a16:creationId xmlns:a16="http://schemas.microsoft.com/office/drawing/2014/main" id="{4134A868-5E84-39FD-1CF1-48435884FCE2}"/>
              </a:ext>
            </a:extLst>
          </p:cNvPr>
          <p:cNvGrpSpPr/>
          <p:nvPr/>
        </p:nvGrpSpPr>
        <p:grpSpPr>
          <a:xfrm>
            <a:off x="348342" y="2283866"/>
            <a:ext cx="5747657" cy="1950675"/>
            <a:chOff x="3352800" y="2750089"/>
            <a:chExt cx="5486400" cy="1421275"/>
          </a:xfrm>
        </p:grpSpPr>
        <p:grpSp>
          <p:nvGrpSpPr>
            <p:cNvPr id="22" name="Group 21">
              <a:extLst>
                <a:ext uri="{FF2B5EF4-FFF2-40B4-BE49-F238E27FC236}">
                  <a16:creationId xmlns:a16="http://schemas.microsoft.com/office/drawing/2014/main" id="{357C73A3-9368-211E-8FFE-18B73A6D2B48}"/>
                </a:ext>
              </a:extLst>
            </p:cNvPr>
            <p:cNvGrpSpPr/>
            <p:nvPr/>
          </p:nvGrpSpPr>
          <p:grpSpPr>
            <a:xfrm>
              <a:off x="3352800" y="2952314"/>
              <a:ext cx="5486400" cy="1219050"/>
              <a:chOff x="0" y="1339829"/>
              <a:chExt cx="5486400" cy="1219050"/>
            </a:xfrm>
          </p:grpSpPr>
          <p:sp>
            <p:nvSpPr>
              <p:cNvPr id="26" name="Rectangle 25">
                <a:extLst>
                  <a:ext uri="{FF2B5EF4-FFF2-40B4-BE49-F238E27FC236}">
                    <a16:creationId xmlns:a16="http://schemas.microsoft.com/office/drawing/2014/main" id="{8087F4EF-7C84-6A72-2574-BBCE946ED06B}"/>
                  </a:ext>
                </a:extLst>
              </p:cNvPr>
              <p:cNvSpPr/>
              <p:nvPr/>
            </p:nvSpPr>
            <p:spPr>
              <a:xfrm>
                <a:off x="0" y="1339829"/>
                <a:ext cx="5486400" cy="121905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p>
            </p:txBody>
          </p:sp>
          <p:sp>
            <p:nvSpPr>
              <p:cNvPr id="27" name="TextBox 26">
                <a:extLst>
                  <a:ext uri="{FF2B5EF4-FFF2-40B4-BE49-F238E27FC236}">
                    <a16:creationId xmlns:a16="http://schemas.microsoft.com/office/drawing/2014/main" id="{CDACF7F0-121C-E896-FE56-9C275B9B25D0}"/>
                  </a:ext>
                </a:extLst>
              </p:cNvPr>
              <p:cNvSpPr txBox="1"/>
              <p:nvPr/>
            </p:nvSpPr>
            <p:spPr>
              <a:xfrm>
                <a:off x="0" y="1339829"/>
                <a:ext cx="5486400" cy="12190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114300" lvl="1" indent="-114300" algn="l" defTabSz="533400">
                  <a:lnSpc>
                    <a:spcPct val="90000"/>
                  </a:lnSpc>
                  <a:spcBef>
                    <a:spcPct val="0"/>
                  </a:spcBef>
                  <a:spcAft>
                    <a:spcPct val="15000"/>
                  </a:spcAft>
                  <a:buChar char="•"/>
                </a:pPr>
                <a:r>
                  <a:rPr lang="en-GB" sz="2000" b="0" i="0" kern="1200" dirty="0">
                    <a:latin typeface="Imperial Sans Text" panose="020B0503020202020204" pitchFamily="34" charset="77"/>
                    <a:cs typeface="Arial" panose="020B0604020202020204" pitchFamily="34" charset="0"/>
                  </a:rPr>
                  <a:t>2004: Endometriosis </a:t>
                </a:r>
              </a:p>
              <a:p>
                <a:pPr marL="114300" lvl="1" indent="-114300" algn="l" defTabSz="533400">
                  <a:lnSpc>
                    <a:spcPct val="90000"/>
                  </a:lnSpc>
                  <a:spcBef>
                    <a:spcPct val="0"/>
                  </a:spcBef>
                  <a:spcAft>
                    <a:spcPct val="15000"/>
                  </a:spcAft>
                  <a:buChar char="•"/>
                </a:pPr>
                <a:r>
                  <a:rPr lang="en-GB" sz="2000" dirty="0">
                    <a:latin typeface="Imperial Sans Text" panose="020B0503020202020204" pitchFamily="34" charset="77"/>
                    <a:cs typeface="Arial" panose="020B0604020202020204" pitchFamily="34" charset="0"/>
                  </a:rPr>
                  <a:t>2010: </a:t>
                </a:r>
                <a:r>
                  <a:rPr lang="en-GB" sz="2000" b="0" i="0" kern="1200" dirty="0">
                    <a:latin typeface="Imperial Sans Text" panose="020B0503020202020204" pitchFamily="34" charset="77"/>
                    <a:cs typeface="Arial" panose="020B0604020202020204" pitchFamily="34" charset="0"/>
                  </a:rPr>
                  <a:t>Fibroids</a:t>
                </a:r>
              </a:p>
              <a:p>
                <a:pPr marL="114300" lvl="1" indent="-114300" algn="l" defTabSz="533400">
                  <a:lnSpc>
                    <a:spcPct val="90000"/>
                  </a:lnSpc>
                  <a:spcBef>
                    <a:spcPct val="0"/>
                  </a:spcBef>
                  <a:spcAft>
                    <a:spcPct val="15000"/>
                  </a:spcAft>
                  <a:buChar char="•"/>
                </a:pPr>
                <a:r>
                  <a:rPr lang="en-GB" sz="2000" dirty="0">
                    <a:latin typeface="Imperial Sans Text" panose="020B0503020202020204" pitchFamily="34" charset="77"/>
                    <a:cs typeface="Arial" panose="020B0604020202020204" pitchFamily="34" charset="0"/>
                  </a:rPr>
                  <a:t>2015: Migraine without Aura</a:t>
                </a:r>
                <a:endParaRPr lang="en-GB" sz="2000" b="0" i="0" kern="1200" dirty="0">
                  <a:latin typeface="Imperial Sans Text" panose="020B0503020202020204" pitchFamily="34" charset="77"/>
                  <a:cs typeface="Arial" panose="020B0604020202020204" pitchFamily="34" charset="0"/>
                </a:endParaRPr>
              </a:p>
              <a:p>
                <a:pPr marL="114300" lvl="1" indent="-114300" algn="l" defTabSz="533400">
                  <a:lnSpc>
                    <a:spcPct val="90000"/>
                  </a:lnSpc>
                  <a:spcBef>
                    <a:spcPct val="0"/>
                  </a:spcBef>
                  <a:spcAft>
                    <a:spcPct val="15000"/>
                  </a:spcAft>
                  <a:buChar char="•"/>
                </a:pPr>
                <a:r>
                  <a:rPr lang="en-GB" sz="2000" dirty="0">
                    <a:latin typeface="Imperial Sans Text" panose="020B0503020202020204" pitchFamily="34" charset="77"/>
                    <a:cs typeface="Arial" panose="020B0604020202020204" pitchFamily="34" charset="0"/>
                  </a:rPr>
                  <a:t>2024: Hot flushes</a:t>
                </a:r>
                <a:endParaRPr lang="en-GB" sz="2000" b="0" i="0" kern="1200" dirty="0">
                  <a:latin typeface="Imperial Sans Text" panose="020B0503020202020204" pitchFamily="34" charset="77"/>
                  <a:cs typeface="Arial" panose="020B0604020202020204" pitchFamily="34" charset="0"/>
                </a:endParaRPr>
              </a:p>
            </p:txBody>
          </p:sp>
        </p:grpSp>
        <p:grpSp>
          <p:nvGrpSpPr>
            <p:cNvPr id="23" name="Group 22">
              <a:extLst>
                <a:ext uri="{FF2B5EF4-FFF2-40B4-BE49-F238E27FC236}">
                  <a16:creationId xmlns:a16="http://schemas.microsoft.com/office/drawing/2014/main" id="{165788C2-3542-047E-AE25-F57036A8FAFC}"/>
                </a:ext>
              </a:extLst>
            </p:cNvPr>
            <p:cNvGrpSpPr/>
            <p:nvPr/>
          </p:nvGrpSpPr>
          <p:grpSpPr>
            <a:xfrm>
              <a:off x="3627120" y="2750089"/>
              <a:ext cx="3840480" cy="324538"/>
              <a:chOff x="274320" y="1137604"/>
              <a:chExt cx="3840480" cy="324538"/>
            </a:xfrm>
            <a:scene3d>
              <a:camera prst="orthographicFront"/>
              <a:lightRig rig="flat" dir="t"/>
            </a:scene3d>
          </p:grpSpPr>
          <p:sp>
            <p:nvSpPr>
              <p:cNvPr id="24" name="Rectangle: Rounded Corners 23">
                <a:extLst>
                  <a:ext uri="{FF2B5EF4-FFF2-40B4-BE49-F238E27FC236}">
                    <a16:creationId xmlns:a16="http://schemas.microsoft.com/office/drawing/2014/main" id="{77B80427-160D-AF44-0C0F-1D21EECADE05}"/>
                  </a:ext>
                </a:extLst>
              </p:cNvPr>
              <p:cNvSpPr/>
              <p:nvPr/>
            </p:nvSpPr>
            <p:spPr>
              <a:xfrm>
                <a:off x="274320" y="1137604"/>
                <a:ext cx="3840480" cy="316611"/>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GB" sz="2000"/>
              </a:p>
            </p:txBody>
          </p:sp>
          <p:sp>
            <p:nvSpPr>
              <p:cNvPr id="25" name="Rectangle: Rounded Corners 6">
                <a:extLst>
                  <a:ext uri="{FF2B5EF4-FFF2-40B4-BE49-F238E27FC236}">
                    <a16:creationId xmlns:a16="http://schemas.microsoft.com/office/drawing/2014/main" id="{CA6575EC-0B6A-3423-A8DC-36C99F64AEF8}"/>
                  </a:ext>
                </a:extLst>
              </p:cNvPr>
              <p:cNvSpPr txBox="1"/>
              <p:nvPr/>
            </p:nvSpPr>
            <p:spPr>
              <a:xfrm>
                <a:off x="300259" y="1171470"/>
                <a:ext cx="3788602" cy="29067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45161" tIns="0" rIns="145161" bIns="0" numCol="1" spcCol="1270" anchor="ctr" anchorCtr="0">
                <a:noAutofit/>
              </a:bodyPr>
              <a:lstStyle/>
              <a:p>
                <a:pPr marL="0" lvl="0" indent="0" algn="l" defTabSz="622300">
                  <a:lnSpc>
                    <a:spcPct val="90000"/>
                  </a:lnSpc>
                  <a:spcBef>
                    <a:spcPct val="0"/>
                  </a:spcBef>
                  <a:spcAft>
                    <a:spcPct val="35000"/>
                  </a:spcAft>
                  <a:buNone/>
                </a:pPr>
                <a:r>
                  <a:rPr lang="en-GB" sz="2000" b="0" i="0" kern="1200">
                    <a:latin typeface="Imperial Sans Text" panose="020B0503020202020204" pitchFamily="34" charset="77"/>
                    <a:cs typeface="Arial" panose="020B0604020202020204" pitchFamily="34" charset="0"/>
                  </a:rPr>
                  <a:t>Major active problems</a:t>
                </a:r>
              </a:p>
            </p:txBody>
          </p:sp>
        </p:grpSp>
      </p:grpSp>
      <p:grpSp>
        <p:nvGrpSpPr>
          <p:cNvPr id="35" name="Group 34">
            <a:extLst>
              <a:ext uri="{FF2B5EF4-FFF2-40B4-BE49-F238E27FC236}">
                <a16:creationId xmlns:a16="http://schemas.microsoft.com/office/drawing/2014/main" id="{8ED291CA-BD95-1962-2E76-EE7A07877709}"/>
              </a:ext>
            </a:extLst>
          </p:cNvPr>
          <p:cNvGrpSpPr/>
          <p:nvPr/>
        </p:nvGrpSpPr>
        <p:grpSpPr>
          <a:xfrm>
            <a:off x="6198512" y="1185234"/>
            <a:ext cx="5486400" cy="3985481"/>
            <a:chOff x="3352800" y="2801766"/>
            <a:chExt cx="5486400" cy="1782458"/>
          </a:xfrm>
        </p:grpSpPr>
        <p:grpSp>
          <p:nvGrpSpPr>
            <p:cNvPr id="29" name="Group 28">
              <a:extLst>
                <a:ext uri="{FF2B5EF4-FFF2-40B4-BE49-F238E27FC236}">
                  <a16:creationId xmlns:a16="http://schemas.microsoft.com/office/drawing/2014/main" id="{98D35DE0-23D5-CF76-B0F7-9C253971E910}"/>
                </a:ext>
              </a:extLst>
            </p:cNvPr>
            <p:cNvGrpSpPr/>
            <p:nvPr/>
          </p:nvGrpSpPr>
          <p:grpSpPr>
            <a:xfrm>
              <a:off x="3352800" y="2918730"/>
              <a:ext cx="5486400" cy="1665494"/>
              <a:chOff x="0" y="2888175"/>
              <a:chExt cx="5486400" cy="1665494"/>
            </a:xfrm>
          </p:grpSpPr>
          <p:sp>
            <p:nvSpPr>
              <p:cNvPr id="33" name="Rectangle 32">
                <a:extLst>
                  <a:ext uri="{FF2B5EF4-FFF2-40B4-BE49-F238E27FC236}">
                    <a16:creationId xmlns:a16="http://schemas.microsoft.com/office/drawing/2014/main" id="{B2441B74-7618-1C19-98D3-0582F22AD1F3}"/>
                  </a:ext>
                </a:extLst>
              </p:cNvPr>
              <p:cNvSpPr/>
              <p:nvPr/>
            </p:nvSpPr>
            <p:spPr>
              <a:xfrm>
                <a:off x="0" y="2921760"/>
                <a:ext cx="5486400" cy="121905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latin typeface="Imperial Sans Text" panose="020B0503020202020204"/>
                </a:endParaRPr>
              </a:p>
            </p:txBody>
          </p:sp>
          <p:sp>
            <p:nvSpPr>
              <p:cNvPr id="34" name="TextBox 33">
                <a:extLst>
                  <a:ext uri="{FF2B5EF4-FFF2-40B4-BE49-F238E27FC236}">
                    <a16:creationId xmlns:a16="http://schemas.microsoft.com/office/drawing/2014/main" id="{6EF76748-05A9-9F0D-C1BA-3BB49D2E5C13}"/>
                  </a:ext>
                </a:extLst>
              </p:cNvPr>
              <p:cNvSpPr txBox="1"/>
              <p:nvPr/>
            </p:nvSpPr>
            <p:spPr>
              <a:xfrm>
                <a:off x="0" y="2888175"/>
                <a:ext cx="5486400" cy="166549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114300" lvl="1" indent="-114300" algn="l" defTabSz="533400">
                  <a:lnSpc>
                    <a:spcPct val="90000"/>
                  </a:lnSpc>
                  <a:spcBef>
                    <a:spcPct val="0"/>
                  </a:spcBef>
                  <a:spcAft>
                    <a:spcPct val="15000"/>
                  </a:spcAft>
                  <a:buChar char="•"/>
                </a:pPr>
                <a:endParaRPr lang="en-GB" sz="2000" b="0" i="0" kern="1200" dirty="0">
                  <a:latin typeface="Imperial Sans Text" panose="020B0503020202020204"/>
                  <a:cs typeface="Arial" panose="020B0604020202020204" pitchFamily="34" charset="0"/>
                </a:endParaRPr>
              </a:p>
              <a:p>
                <a:pPr marL="342900" lvl="1" indent="-342900" algn="l" defTabSz="533400">
                  <a:lnSpc>
                    <a:spcPct val="90000"/>
                  </a:lnSpc>
                  <a:spcBef>
                    <a:spcPct val="0"/>
                  </a:spcBef>
                  <a:spcAft>
                    <a:spcPct val="15000"/>
                  </a:spcAft>
                  <a:buFont typeface="Arial" panose="020B0604020202020204" pitchFamily="34" charset="0"/>
                  <a:buChar char="•"/>
                </a:pPr>
                <a:r>
                  <a:rPr lang="en-GB" sz="2000" dirty="0">
                    <a:latin typeface="Imperial Sans Text" panose="020B0503020202020204"/>
                    <a:cs typeface="Arial" panose="020B0604020202020204" pitchFamily="34" charset="0"/>
                  </a:rPr>
                  <a:t>Promethazine – acute script</a:t>
                </a:r>
              </a:p>
              <a:p>
                <a:pPr marL="0" lvl="1" algn="l" defTabSz="533400">
                  <a:lnSpc>
                    <a:spcPct val="90000"/>
                  </a:lnSpc>
                  <a:spcBef>
                    <a:spcPct val="0"/>
                  </a:spcBef>
                  <a:spcAft>
                    <a:spcPct val="15000"/>
                  </a:spcAft>
                </a:pPr>
                <a:endParaRPr lang="en-GB" sz="2000" dirty="0">
                  <a:latin typeface="Imperial Sans Text" panose="020B0503020202020204"/>
                  <a:cs typeface="Arial" panose="020B0604020202020204" pitchFamily="34" charset="0"/>
                </a:endParaRPr>
              </a:p>
              <a:p>
                <a:pPr marL="0" lvl="1" algn="l" defTabSz="533400">
                  <a:lnSpc>
                    <a:spcPct val="90000"/>
                  </a:lnSpc>
                  <a:spcBef>
                    <a:spcPct val="0"/>
                  </a:spcBef>
                  <a:spcAft>
                    <a:spcPct val="15000"/>
                  </a:spcAft>
                </a:pPr>
                <a:r>
                  <a:rPr lang="en-GB" sz="2000" dirty="0">
                    <a:latin typeface="Imperial Sans Text" panose="020B0503020202020204"/>
                    <a:cs typeface="Arial" panose="020B0604020202020204" pitchFamily="34" charset="0"/>
                  </a:rPr>
                  <a:t>Previous Meds</a:t>
                </a:r>
              </a:p>
              <a:p>
                <a:pPr marL="342900" lvl="1" indent="-342900" algn="l" defTabSz="533400">
                  <a:lnSpc>
                    <a:spcPct val="90000"/>
                  </a:lnSpc>
                  <a:spcBef>
                    <a:spcPct val="0"/>
                  </a:spcBef>
                  <a:spcAft>
                    <a:spcPct val="15000"/>
                  </a:spcAft>
                  <a:buFont typeface="Arial" panose="020B0604020202020204" pitchFamily="34" charset="0"/>
                  <a:buChar char="•"/>
                </a:pPr>
                <a:r>
                  <a:rPr lang="en-GB" sz="2000" dirty="0">
                    <a:latin typeface="Imperial Sans Text" panose="020B0503020202020204"/>
                    <a:cs typeface="Arial" panose="020B0604020202020204" pitchFamily="34" charset="0"/>
                  </a:rPr>
                  <a:t>Codeine for menstrual cramping</a:t>
                </a:r>
              </a:p>
              <a:p>
                <a:pPr marL="342900" lvl="1" indent="-342900" algn="l" defTabSz="533400">
                  <a:lnSpc>
                    <a:spcPct val="90000"/>
                  </a:lnSpc>
                  <a:spcBef>
                    <a:spcPct val="0"/>
                  </a:spcBef>
                  <a:spcAft>
                    <a:spcPct val="15000"/>
                  </a:spcAft>
                  <a:buFont typeface="Arial" panose="020B0604020202020204" pitchFamily="34" charset="0"/>
                  <a:buChar char="•"/>
                </a:pPr>
                <a:r>
                  <a:rPr lang="en-GB" sz="2000" dirty="0">
                    <a:latin typeface="Imperial Sans Text" panose="020B0503020202020204"/>
                    <a:cs typeface="Arial" panose="020B0604020202020204" pitchFamily="34" charset="0"/>
                  </a:rPr>
                  <a:t>Takes occasional Ibuprofen for Migraines</a:t>
                </a:r>
              </a:p>
            </p:txBody>
          </p:sp>
        </p:grpSp>
        <p:sp>
          <p:nvSpPr>
            <p:cNvPr id="31" name="Rectangle: Rounded Corners 30">
              <a:extLst>
                <a:ext uri="{FF2B5EF4-FFF2-40B4-BE49-F238E27FC236}">
                  <a16:creationId xmlns:a16="http://schemas.microsoft.com/office/drawing/2014/main" id="{320BF32D-02B5-60DA-EB44-1C10671E3A96}"/>
                </a:ext>
              </a:extLst>
            </p:cNvPr>
            <p:cNvSpPr/>
            <p:nvPr/>
          </p:nvSpPr>
          <p:spPr>
            <a:xfrm>
              <a:off x="3627120" y="2801766"/>
              <a:ext cx="3840480" cy="270199"/>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r>
                <a:rPr lang="en-GB" sz="2000" dirty="0">
                  <a:latin typeface="Imperial Sans Text" panose="020B0503020202020204"/>
                </a:rPr>
                <a:t>Repeat Medication</a:t>
              </a:r>
            </a:p>
          </p:txBody>
        </p:sp>
      </p:grpSp>
      <p:grpSp>
        <p:nvGrpSpPr>
          <p:cNvPr id="36" name="Group 35">
            <a:extLst>
              <a:ext uri="{FF2B5EF4-FFF2-40B4-BE49-F238E27FC236}">
                <a16:creationId xmlns:a16="http://schemas.microsoft.com/office/drawing/2014/main" id="{2EB36D16-94E3-1A63-9F26-6408DAE2F605}"/>
              </a:ext>
            </a:extLst>
          </p:cNvPr>
          <p:cNvGrpSpPr/>
          <p:nvPr/>
        </p:nvGrpSpPr>
        <p:grpSpPr>
          <a:xfrm>
            <a:off x="348343" y="4709009"/>
            <a:ext cx="11220996" cy="1961667"/>
            <a:chOff x="0" y="4460827"/>
            <a:chExt cx="5486400" cy="1122641"/>
          </a:xfrm>
        </p:grpSpPr>
        <p:sp>
          <p:nvSpPr>
            <p:cNvPr id="40" name="Rectangle 39">
              <a:extLst>
                <a:ext uri="{FF2B5EF4-FFF2-40B4-BE49-F238E27FC236}">
                  <a16:creationId xmlns:a16="http://schemas.microsoft.com/office/drawing/2014/main" id="{4D6F3993-DB00-774A-B55A-F3D1A5328D7C}"/>
                </a:ext>
              </a:extLst>
            </p:cNvPr>
            <p:cNvSpPr/>
            <p:nvPr/>
          </p:nvSpPr>
          <p:spPr>
            <a:xfrm>
              <a:off x="0" y="4460827"/>
              <a:ext cx="5486400" cy="836325"/>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latin typeface="Imperial Sans Text" panose="020B0503020202020204"/>
              </a:endParaRPr>
            </a:p>
          </p:txBody>
        </p:sp>
        <p:sp>
          <p:nvSpPr>
            <p:cNvPr id="41" name="TextBox 40">
              <a:extLst>
                <a:ext uri="{FF2B5EF4-FFF2-40B4-BE49-F238E27FC236}">
                  <a16:creationId xmlns:a16="http://schemas.microsoft.com/office/drawing/2014/main" id="{D32587FA-E6E3-058D-972E-D6CDF8797B85}"/>
                </a:ext>
              </a:extLst>
            </p:cNvPr>
            <p:cNvSpPr txBox="1"/>
            <p:nvPr/>
          </p:nvSpPr>
          <p:spPr>
            <a:xfrm>
              <a:off x="0" y="4460827"/>
              <a:ext cx="5486400" cy="112264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114300" lvl="1" indent="-114300" algn="l" defTabSz="533400">
                <a:lnSpc>
                  <a:spcPct val="90000"/>
                </a:lnSpc>
                <a:spcBef>
                  <a:spcPct val="0"/>
                </a:spcBef>
                <a:spcAft>
                  <a:spcPct val="15000"/>
                </a:spcAft>
                <a:buChar char="•"/>
              </a:pPr>
              <a:r>
                <a:rPr lang="en-GB" sz="2000" dirty="0">
                  <a:latin typeface="Imperial Sans Text" panose="020B0503020202020204"/>
                  <a:cs typeface="Arial" panose="020B0604020202020204" pitchFamily="34" charset="0"/>
                </a:rPr>
                <a:t>Seen 6months ago requesting Sleeping tablets as she is struggling to sleep due to night sweats.</a:t>
              </a:r>
            </a:p>
            <a:p>
              <a:pPr marL="114300" lvl="1" indent="-114300" algn="l" defTabSz="533400">
                <a:lnSpc>
                  <a:spcPct val="90000"/>
                </a:lnSpc>
                <a:spcBef>
                  <a:spcPct val="0"/>
                </a:spcBef>
                <a:spcAft>
                  <a:spcPct val="15000"/>
                </a:spcAft>
                <a:buChar char="•"/>
              </a:pPr>
              <a:r>
                <a:rPr lang="en-GB" sz="2000" dirty="0">
                  <a:latin typeface="Imperial Sans Text" panose="020B0503020202020204"/>
                  <a:cs typeface="Arial" panose="020B0604020202020204" pitchFamily="34" charset="0"/>
                </a:rPr>
                <a:t>There are no recent DOCMAN/Documents available for this patient on the system.</a:t>
              </a:r>
            </a:p>
            <a:p>
              <a:pPr marL="114300" lvl="1" indent="-114300" algn="l" defTabSz="533400">
                <a:lnSpc>
                  <a:spcPct val="90000"/>
                </a:lnSpc>
                <a:spcBef>
                  <a:spcPct val="0"/>
                </a:spcBef>
                <a:spcAft>
                  <a:spcPct val="15000"/>
                </a:spcAft>
                <a:buChar char="•"/>
              </a:pPr>
              <a:r>
                <a:rPr lang="en-GB" sz="2000" b="0" i="0" kern="1200" dirty="0">
                  <a:latin typeface="Imperial Sans Text" panose="020B0503020202020204"/>
                  <a:cs typeface="Arial" panose="020B0604020202020204" pitchFamily="34" charset="0"/>
                </a:rPr>
                <a:t>BP = 124/74 3 months ago.</a:t>
              </a:r>
            </a:p>
          </p:txBody>
        </p:sp>
      </p:grpSp>
      <p:grpSp>
        <p:nvGrpSpPr>
          <p:cNvPr id="37" name="Group 36">
            <a:extLst>
              <a:ext uri="{FF2B5EF4-FFF2-40B4-BE49-F238E27FC236}">
                <a16:creationId xmlns:a16="http://schemas.microsoft.com/office/drawing/2014/main" id="{8C2F379E-BB1F-ECB4-BE48-B575DEB39972}"/>
              </a:ext>
            </a:extLst>
          </p:cNvPr>
          <p:cNvGrpSpPr/>
          <p:nvPr/>
        </p:nvGrpSpPr>
        <p:grpSpPr>
          <a:xfrm>
            <a:off x="622662" y="4486191"/>
            <a:ext cx="7942535" cy="544782"/>
            <a:chOff x="274320" y="4238010"/>
            <a:chExt cx="3840480" cy="531360"/>
          </a:xfrm>
          <a:scene3d>
            <a:camera prst="orthographicFront"/>
            <a:lightRig rig="flat" dir="t"/>
          </a:scene3d>
        </p:grpSpPr>
        <p:sp>
          <p:nvSpPr>
            <p:cNvPr id="38" name="Rectangle: Rounded Corners 37">
              <a:extLst>
                <a:ext uri="{FF2B5EF4-FFF2-40B4-BE49-F238E27FC236}">
                  <a16:creationId xmlns:a16="http://schemas.microsoft.com/office/drawing/2014/main" id="{FB4451E1-0A58-444E-F63D-4B06FFDACCE1}"/>
                </a:ext>
              </a:extLst>
            </p:cNvPr>
            <p:cNvSpPr/>
            <p:nvPr/>
          </p:nvSpPr>
          <p:spPr>
            <a:xfrm>
              <a:off x="274320" y="4238010"/>
              <a:ext cx="3840480" cy="5313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GB" sz="2000">
                <a:latin typeface="Imperial Sans Text" panose="020B0503020202020204"/>
              </a:endParaRPr>
            </a:p>
          </p:txBody>
        </p:sp>
        <p:sp>
          <p:nvSpPr>
            <p:cNvPr id="39" name="Rectangle: Rounded Corners 6">
              <a:extLst>
                <a:ext uri="{FF2B5EF4-FFF2-40B4-BE49-F238E27FC236}">
                  <a16:creationId xmlns:a16="http://schemas.microsoft.com/office/drawing/2014/main" id="{E546389E-9F59-250A-3115-0A73A70E163C}"/>
                </a:ext>
              </a:extLst>
            </p:cNvPr>
            <p:cNvSpPr txBox="1"/>
            <p:nvPr/>
          </p:nvSpPr>
          <p:spPr>
            <a:xfrm>
              <a:off x="300259" y="4263949"/>
              <a:ext cx="3788602" cy="47948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45161" tIns="0" rIns="145161" bIns="0" numCol="1" spcCol="1270" anchor="ctr" anchorCtr="0">
              <a:noAutofit/>
            </a:bodyPr>
            <a:lstStyle/>
            <a:p>
              <a:pPr marL="0" lvl="0" indent="0" algn="l" defTabSz="622300">
                <a:lnSpc>
                  <a:spcPct val="90000"/>
                </a:lnSpc>
                <a:spcBef>
                  <a:spcPct val="0"/>
                </a:spcBef>
                <a:spcAft>
                  <a:spcPct val="35000"/>
                </a:spcAft>
                <a:buNone/>
              </a:pPr>
              <a:r>
                <a:rPr lang="en-GB" sz="2000" b="0" i="0" kern="1200">
                  <a:latin typeface="Imperial Sans Text" panose="020B0503020202020204"/>
                  <a:cs typeface="Arial" panose="020B0604020202020204" pitchFamily="34" charset="0"/>
                </a:rPr>
                <a:t>Last consultation</a:t>
              </a:r>
            </a:p>
          </p:txBody>
        </p:sp>
      </p:grpSp>
      <p:sp>
        <p:nvSpPr>
          <p:cNvPr id="42" name="Rectangle 2">
            <a:extLst>
              <a:ext uri="{FF2B5EF4-FFF2-40B4-BE49-F238E27FC236}">
                <a16:creationId xmlns:a16="http://schemas.microsoft.com/office/drawing/2014/main" id="{13578A0C-6563-3A3A-0B45-618D9269298C}"/>
              </a:ext>
            </a:extLst>
          </p:cNvPr>
          <p:cNvSpPr>
            <a:spLocks noChangeArrowheads="1"/>
          </p:cNvSpPr>
          <p:nvPr/>
        </p:nvSpPr>
        <p:spPr bwMode="auto">
          <a:xfrm>
            <a:off x="192378" y="69074"/>
            <a:ext cx="9038708"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EMIS Notes</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ea typeface="Arial" panose="020B0604020202020204" pitchFamily="34" charset="0"/>
                <a:cs typeface="Arial" panose="020B0604020202020204" pitchFamily="34" charset="0"/>
              </a:rPr>
              <a:t>Sara</a:t>
            </a: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 Singh</a:t>
            </a:r>
          </a:p>
        </p:txBody>
      </p:sp>
    </p:spTree>
    <p:extLst>
      <p:ext uri="{BB962C8B-B14F-4D97-AF65-F5344CB8AC3E}">
        <p14:creationId xmlns:p14="http://schemas.microsoft.com/office/powerpoint/2010/main" val="2833896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8231C-389D-7C8E-141E-A968C6BEE36A}"/>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CEB2E06A-CD8E-B49D-9E62-511CE30132CD}"/>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Presenting complaint</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ea typeface="Arial" panose="020B0604020202020204" pitchFamily="34" charset="0"/>
                <a:cs typeface="Arial" panose="020B0604020202020204" pitchFamily="34" charset="0"/>
              </a:rPr>
              <a:t>Sara Singh</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2141F78-661B-1537-B7A7-A6DE7B47708C}"/>
              </a:ext>
            </a:extLst>
          </p:cNvPr>
          <p:cNvSpPr txBox="1">
            <a:spLocks/>
          </p:cNvSpPr>
          <p:nvPr/>
        </p:nvSpPr>
        <p:spPr>
          <a:xfrm>
            <a:off x="1524000" y="1403125"/>
            <a:ext cx="8806543"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42yrs old Medication review</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r>
              <a:rPr lang="en-GB" sz="1800" dirty="0">
                <a:latin typeface="Imperial Sans Text" panose="020B0503020202020204"/>
                <a:ea typeface="Arial" panose="020B0604020202020204" pitchFamily="34" charset="0"/>
                <a:cs typeface="Arial" panose="020B0604020202020204" pitchFamily="34" charset="0"/>
              </a:rPr>
              <a:t>“Hello, I’m phoning about your medications today…”</a:t>
            </a:r>
          </a:p>
          <a:p>
            <a:pPr marL="0" indent="0">
              <a:lnSpc>
                <a:spcPct val="115000"/>
              </a:lnSpc>
              <a:spcAft>
                <a:spcPts val="800"/>
              </a:spcAft>
              <a:buNone/>
            </a:pPr>
            <a:r>
              <a:rPr lang="en-GB" sz="1800" b="1" dirty="0">
                <a:effectLst/>
                <a:latin typeface="Imperial Sans Text" panose="020B0503020202020204"/>
                <a:ea typeface="Arial" panose="020B0604020202020204" pitchFamily="34" charset="0"/>
                <a:cs typeface="Arial" panose="020B0604020202020204" pitchFamily="34" charset="0"/>
              </a:rPr>
              <a:t>Presenting complaint: </a:t>
            </a:r>
          </a:p>
          <a:p>
            <a:pPr marL="0" indent="0" algn="just">
              <a:lnSpc>
                <a:spcPct val="107000"/>
              </a:lnSpc>
              <a:spcAft>
                <a:spcPts val="800"/>
              </a:spcAft>
              <a:buNone/>
            </a:pPr>
            <a:r>
              <a:rPr lang="en-US" sz="1800" dirty="0">
                <a:effectLst/>
                <a:latin typeface="Imperial Sans Text" panose="020B0503020202020204"/>
                <a:ea typeface="Arial" panose="020B0604020202020204" pitchFamily="34" charset="0"/>
                <a:cs typeface="Arial" panose="020B0604020202020204" pitchFamily="34" charset="0"/>
              </a:rPr>
              <a:t>“Thank you so much for calling, I hope this is an easy one”</a:t>
            </a:r>
            <a:endParaRPr lang="en-GB" sz="1800" dirty="0">
              <a:latin typeface="Imperial Sans Text" panose="020B0503020202020204"/>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latin typeface="Imperial Sans Text" panose="020B0503020202020204"/>
                <a:ea typeface="Calibri" panose="020F0502020204030204" pitchFamily="34" charset="0"/>
                <a:cs typeface="Arial" panose="020B0604020202020204" pitchFamily="34" charset="0"/>
              </a:rPr>
              <a:t>For the last 2 months, you have been seen a private Menopause consultant with regards to your Hot Flushes and poor sleep. Your hormone levels were checked and were given some HRT patches + progesterone capsules to take.</a:t>
            </a:r>
            <a:endParaRPr lang="en-GB" sz="1800" dirty="0">
              <a:effectLst/>
              <a:latin typeface="Imperial Sans Text" panose="020B0503020202020204"/>
              <a:ea typeface="Calibri" panose="020F0502020204030204" pitchFamily="34" charset="0"/>
              <a:cs typeface="Times New Roman" panose="02020603050405020304" pitchFamily="18" charset="0"/>
            </a:endParaRPr>
          </a:p>
          <a:p>
            <a:r>
              <a:rPr lang="en-US" sz="1800" dirty="0">
                <a:effectLst/>
                <a:latin typeface="Imperial Sans Text" panose="020B0503020202020204"/>
                <a:ea typeface="Calibri" panose="020F0502020204030204" pitchFamily="34" charset="0"/>
                <a:cs typeface="Arial" panose="020B0604020202020204" pitchFamily="34" charset="0"/>
              </a:rPr>
              <a:t>You have found these very ben</a:t>
            </a:r>
            <a:r>
              <a:rPr lang="en-US" sz="1800" dirty="0">
                <a:latin typeface="Imperial Sans Text" panose="020B0503020202020204"/>
                <a:ea typeface="Calibri" panose="020F0502020204030204" pitchFamily="34" charset="0"/>
                <a:cs typeface="Arial" panose="020B0604020202020204" pitchFamily="34" charset="0"/>
              </a:rPr>
              <a:t>eficial and found your migraines have reduced and your sleep is much improved – you feel like a new person!</a:t>
            </a:r>
            <a:endParaRPr lang="en-GB" sz="1800" dirty="0">
              <a:effectLst/>
              <a:latin typeface="Imperial Sans Text" panose="020B0503020202020204"/>
              <a:ea typeface="Calibri" panose="020F0502020204030204" pitchFamily="34" charset="0"/>
              <a:cs typeface="Times New Roman" panose="02020603050405020304" pitchFamily="18" charset="0"/>
            </a:endParaRPr>
          </a:p>
          <a:p>
            <a:r>
              <a:rPr lang="en-US" sz="1800" dirty="0">
                <a:effectLst/>
                <a:latin typeface="Imperial Sans Text" panose="020B0503020202020204"/>
                <a:ea typeface="Calibri" panose="020F0502020204030204" pitchFamily="34" charset="0"/>
                <a:cs typeface="Arial" panose="020B0604020202020204" pitchFamily="34" charset="0"/>
              </a:rPr>
              <a:t>You finish by saying “I was told I could get these patches on the NHS and I’d like a prescription please. The private consultant also mentioned that I would need my hormones level checked again just to ensure the HRT is working”</a:t>
            </a:r>
            <a:endParaRPr lang="en-GB" sz="1800" dirty="0">
              <a:effectLst/>
              <a:latin typeface="Imperial Sans Text" panose="020B050302020202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1617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D697-9DAE-8AE8-6C19-DDD6FFFECE82}"/>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35F2ECB1-4A07-833C-79F1-8038B2733400}"/>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Presenting complaint/Idea Concerns and Expectations</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Sara Singh</a:t>
            </a:r>
          </a:p>
        </p:txBody>
      </p:sp>
      <p:sp>
        <p:nvSpPr>
          <p:cNvPr id="3" name="Subtitle 2">
            <a:extLst>
              <a:ext uri="{FF2B5EF4-FFF2-40B4-BE49-F238E27FC236}">
                <a16:creationId xmlns:a16="http://schemas.microsoft.com/office/drawing/2014/main" id="{3761DC60-BA0B-1EC6-78BD-7E69BE17EC81}"/>
              </a:ext>
            </a:extLst>
          </p:cNvPr>
          <p:cNvSpPr txBox="1">
            <a:spLocks/>
          </p:cNvSpPr>
          <p:nvPr/>
        </p:nvSpPr>
        <p:spPr>
          <a:xfrm>
            <a:off x="1393371" y="1087440"/>
            <a:ext cx="8909957"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latin typeface="Imperial Sans Text" panose="020B0503020202020204"/>
                <a:ea typeface="Arial" panose="020B0604020202020204" pitchFamily="34" charset="0"/>
                <a:cs typeface="Arial" panose="020B0604020202020204" pitchFamily="34" charset="0"/>
              </a:rPr>
              <a:t>42</a:t>
            </a:r>
            <a:r>
              <a:rPr lang="en-GB" sz="1800" dirty="0">
                <a:effectLst/>
                <a:latin typeface="Imperial Sans Text" panose="020B0503020202020204"/>
                <a:ea typeface="Arial" panose="020B0604020202020204" pitchFamily="34" charset="0"/>
                <a:cs typeface="Arial" panose="020B0604020202020204" pitchFamily="34" charset="0"/>
              </a:rPr>
              <a:t>yrs old Medication review</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r>
              <a:rPr lang="en-GB" sz="1800" b="1" dirty="0">
                <a:effectLst/>
                <a:latin typeface="Imperial Sans Text" panose="020B0503020202020204"/>
                <a:ea typeface="Arial" panose="020B0604020202020204" pitchFamily="34" charset="0"/>
                <a:cs typeface="Arial" panose="020B0604020202020204" pitchFamily="34" charset="0"/>
              </a:rPr>
              <a:t>History of Presenting complaint: </a:t>
            </a:r>
          </a:p>
          <a:p>
            <a:r>
              <a:rPr lang="en-US" sz="1800" dirty="0">
                <a:effectLst/>
                <a:latin typeface="Imperial Sans Text" panose="020B0503020202020204"/>
                <a:ea typeface="Calibri" panose="020F0502020204030204" pitchFamily="34" charset="0"/>
                <a:cs typeface="Arial" panose="020B0604020202020204" pitchFamily="34" charset="0"/>
              </a:rPr>
              <a:t>You have been diagnosed with peri-menopausal symptoms and have been prescribed Estrogen and Progesterone patches for 6 weeks by your private clinic. </a:t>
            </a:r>
          </a:p>
          <a:p>
            <a:r>
              <a:rPr lang="en-US" sz="1800" dirty="0">
                <a:effectLst/>
                <a:latin typeface="Imperial Sans Text" panose="020B0503020202020204"/>
                <a:ea typeface="Calibri" panose="020F0502020204030204" pitchFamily="34" charset="0"/>
                <a:cs typeface="Arial" panose="020B0604020202020204" pitchFamily="34" charset="0"/>
              </a:rPr>
              <a:t>The current dose is </a:t>
            </a:r>
            <a:r>
              <a:rPr lang="en-US" sz="1800" dirty="0" err="1">
                <a:effectLst/>
                <a:latin typeface="Imperial Sans Text" panose="020B0503020202020204"/>
                <a:ea typeface="Calibri" panose="020F0502020204030204" pitchFamily="34" charset="0"/>
                <a:cs typeface="Arial" panose="020B0604020202020204" pitchFamily="34" charset="0"/>
              </a:rPr>
              <a:t>Evorel</a:t>
            </a:r>
            <a:r>
              <a:rPr lang="en-US" sz="1800" dirty="0">
                <a:effectLst/>
                <a:latin typeface="Imperial Sans Text" panose="020B0503020202020204"/>
                <a:ea typeface="Calibri" panose="020F0502020204030204" pitchFamily="34" charset="0"/>
                <a:cs typeface="Arial" panose="020B0604020202020204" pitchFamily="34" charset="0"/>
              </a:rPr>
              <a:t> </a:t>
            </a:r>
            <a:r>
              <a:rPr lang="en-US" sz="1800" dirty="0" err="1">
                <a:effectLst/>
                <a:latin typeface="Imperial Sans Text" panose="020B0503020202020204"/>
                <a:ea typeface="Calibri" panose="020F0502020204030204" pitchFamily="34" charset="0"/>
                <a:cs typeface="Arial" panose="020B0604020202020204" pitchFamily="34" charset="0"/>
              </a:rPr>
              <a:t>sequi</a:t>
            </a:r>
            <a:r>
              <a:rPr lang="en-US" sz="1800" dirty="0">
                <a:effectLst/>
                <a:latin typeface="Imperial Sans Text" panose="020B0503020202020204"/>
                <a:ea typeface="Calibri" panose="020F0502020204030204" pitchFamily="34" charset="0"/>
                <a:cs typeface="Arial" panose="020B0604020202020204" pitchFamily="34" charset="0"/>
              </a:rPr>
              <a:t> 50mcg patches 2</a:t>
            </a:r>
            <a:r>
              <a:rPr lang="en-US" sz="1800" dirty="0">
                <a:latin typeface="Imperial Sans Text" panose="020B0503020202020204"/>
                <a:ea typeface="Calibri" panose="020F0502020204030204" pitchFamily="34" charset="0"/>
                <a:cs typeface="Arial" panose="020B0604020202020204" pitchFamily="34" charset="0"/>
              </a:rPr>
              <a:t> patches a week</a:t>
            </a:r>
            <a:endParaRPr lang="en-US" sz="1800" dirty="0">
              <a:effectLst/>
              <a:latin typeface="Imperial Sans Text" panose="020B0503020202020204"/>
              <a:ea typeface="Calibri" panose="020F0502020204030204" pitchFamily="34" charset="0"/>
              <a:cs typeface="Arial" panose="020B0604020202020204" pitchFamily="34" charset="0"/>
            </a:endParaRPr>
          </a:p>
          <a:p>
            <a:r>
              <a:rPr lang="en-US" sz="1800" dirty="0">
                <a:latin typeface="Imperial Sans Text" panose="020B0503020202020204"/>
                <a:ea typeface="Calibri" panose="020F0502020204030204" pitchFamily="34" charset="0"/>
                <a:cs typeface="Arial" panose="020B0604020202020204" pitchFamily="34" charset="0"/>
              </a:rPr>
              <a:t>You still have your periods, but they are becoming a little irregular</a:t>
            </a:r>
          </a:p>
          <a:p>
            <a:r>
              <a:rPr lang="en-US" sz="1800" dirty="0">
                <a:latin typeface="Imperial Sans Text" panose="020B0503020202020204"/>
                <a:ea typeface="Calibri" panose="020F0502020204030204" pitchFamily="34" charset="0"/>
                <a:cs typeface="Arial" panose="020B0604020202020204" pitchFamily="34" charset="0"/>
              </a:rPr>
              <a:t>You have finished your family; you live with your partner and child.</a:t>
            </a:r>
          </a:p>
          <a:p>
            <a:pPr marL="0" indent="0">
              <a:buNone/>
            </a:pPr>
            <a:r>
              <a:rPr lang="en-US" sz="1800" b="1" dirty="0">
                <a:effectLst/>
                <a:latin typeface="Imperial Sans Text" panose="020B0503020202020204"/>
                <a:ea typeface="Arial" panose="020B0604020202020204" pitchFamily="34" charset="0"/>
                <a:cs typeface="Arial" panose="020B0604020202020204" pitchFamily="34" charset="0"/>
              </a:rPr>
              <a:t>Past medical history:</a:t>
            </a:r>
            <a:r>
              <a:rPr lang="en-GB" sz="1800" b="1"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buFont typeface="Symbol" panose="05050102010706020507" pitchFamily="18" charset="2"/>
              <a:buChar char=""/>
            </a:pPr>
            <a:r>
              <a:rPr lang="en-US" sz="1800" dirty="0">
                <a:effectLst/>
                <a:latin typeface="Imperial Sans Text" panose="020B0503020202020204"/>
                <a:ea typeface="Calibri" panose="020F0502020204030204" pitchFamily="34" charset="0"/>
                <a:cs typeface="Arial" panose="020B0604020202020204" pitchFamily="34" charset="0"/>
              </a:rPr>
              <a:t>You’ve struggled with night sweats and labile mood for ~6m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1800" dirty="0">
                <a:latin typeface="Imperial Sans Text" panose="020B0503020202020204"/>
                <a:ea typeface="Calibri" panose="020F0502020204030204" pitchFamily="34" charset="0"/>
                <a:cs typeface="Arial" panose="020B0604020202020204" pitchFamily="34" charset="0"/>
              </a:rPr>
              <a:t>No Migraine history, nil Breast or Ovarian PMH, nil VTE concerns, non smoker BMI = 23</a:t>
            </a:r>
          </a:p>
          <a:p>
            <a:pPr marL="342900" lvl="0" indent="-342900">
              <a:buFont typeface="Symbol" panose="05050102010706020507" pitchFamily="18" charset="2"/>
              <a:buChar char=""/>
            </a:pPr>
            <a:r>
              <a:rPr lang="en-US" sz="1800" dirty="0">
                <a:latin typeface="Imperial Sans Text" panose="020B0503020202020204"/>
                <a:ea typeface="Calibri" panose="020F0502020204030204" pitchFamily="34" charset="0"/>
                <a:cs typeface="Arial" panose="020B0604020202020204" pitchFamily="34" charset="0"/>
              </a:rPr>
              <a:t>Last BP = 124/74</a:t>
            </a:r>
          </a:p>
          <a:p>
            <a:pPr marL="0" lvl="0" indent="0">
              <a:buNone/>
            </a:pPr>
            <a:r>
              <a:rPr lang="en-US" sz="1800" b="1" dirty="0">
                <a:effectLst/>
                <a:latin typeface="Imperial Sans Text" panose="020B0503020202020204"/>
                <a:ea typeface="Calibri" panose="020F0502020204030204" pitchFamily="34" charset="0"/>
                <a:cs typeface="Arial" panose="020B0604020202020204" pitchFamily="34" charset="0"/>
              </a:rPr>
              <a:t>Ideas, concerns and expectations</a:t>
            </a:r>
          </a:p>
          <a:p>
            <a:r>
              <a:rPr lang="en-US" sz="1800" dirty="0">
                <a:latin typeface="Imperial Sans Text" panose="020B0503020202020204"/>
                <a:ea typeface="Calibri" panose="020F0502020204030204" pitchFamily="34" charset="0"/>
                <a:cs typeface="Arial" panose="020B0604020202020204" pitchFamily="34" charset="0"/>
              </a:rPr>
              <a:t>You paid for a private menopause specialist and are now looking to move care to the NHS as money is a little tight.</a:t>
            </a:r>
          </a:p>
          <a:p>
            <a:pPr marL="0" lvl="0" indent="0">
              <a:buNone/>
            </a:pPr>
            <a:endParaRPr lang="en-US" sz="1800" dirty="0">
              <a:effectLst/>
              <a:latin typeface="Imperial Sans Text" panose="020B0503020202020204"/>
              <a:ea typeface="Calibri" panose="020F0502020204030204" pitchFamily="34" charset="0"/>
              <a:cs typeface="Arial" panose="020B0604020202020204" pitchFamily="34" charset="0"/>
            </a:endParaRPr>
          </a:p>
          <a:p>
            <a:endParaRPr lang="en-US" sz="1800" dirty="0">
              <a:latin typeface="Imperial Sans Text" panose="020B0503020202020204"/>
              <a:ea typeface="Calibri" panose="020F0502020204030204" pitchFamily="34" charset="0"/>
              <a:cs typeface="Arial" panose="020B0604020202020204" pitchFamily="34" charset="0"/>
            </a:endParaRPr>
          </a:p>
          <a:p>
            <a:endParaRPr lang="en-GB" sz="1800" b="1" dirty="0">
              <a:effectLst/>
              <a:latin typeface="Imperial Sans Text" panose="020B0503020202020204"/>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5827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AA495-CE06-58DB-1F4C-35CDB2C297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907315-989B-36B6-C5E9-60249366FAE7}"/>
              </a:ext>
            </a:extLst>
          </p:cNvPr>
          <p:cNvSpPr>
            <a:spLocks noGrp="1"/>
          </p:cNvSpPr>
          <p:nvPr>
            <p:ph type="ctrTitle"/>
          </p:nvPr>
        </p:nvSpPr>
        <p:spPr/>
        <p:txBody>
          <a:bodyPr/>
          <a:lstStyle/>
          <a:p>
            <a:pPr algn="ctr"/>
            <a:r>
              <a:rPr lang="en-GB" dirty="0"/>
              <a:t>Discuss……</a:t>
            </a:r>
          </a:p>
        </p:txBody>
      </p:sp>
    </p:spTree>
    <p:extLst>
      <p:ext uri="{BB962C8B-B14F-4D97-AF65-F5344CB8AC3E}">
        <p14:creationId xmlns:p14="http://schemas.microsoft.com/office/powerpoint/2010/main" val="7787497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72AED-1347-64C0-1130-DEBBD9CA94F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7916B37-6AEB-F57F-50E7-026325F2D4B7}"/>
              </a:ext>
            </a:extLst>
          </p:cNvPr>
          <p:cNvSpPr txBox="1">
            <a:spLocks/>
          </p:cNvSpPr>
          <p:nvPr/>
        </p:nvSpPr>
        <p:spPr>
          <a:xfrm>
            <a:off x="1524000" y="900071"/>
            <a:ext cx="9144000"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42yr old Medication review</a:t>
            </a:r>
          </a:p>
          <a:p>
            <a:pPr marL="0" indent="0" eaLnBrk="0" fontAlgn="base" hangingPunct="0">
              <a:lnSpc>
                <a:spcPct val="100000"/>
              </a:lnSpc>
              <a:spcBef>
                <a:spcPct val="0"/>
              </a:spcBef>
              <a:spcAft>
                <a:spcPct val="0"/>
              </a:spcAft>
              <a:buFontTx/>
              <a:buNone/>
              <a:tabLst>
                <a:tab pos="5759450" algn="l"/>
              </a:tabLst>
            </a:pPr>
            <a:endParaRPr lang="en-GB" sz="1800" b="1"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r>
              <a:rPr lang="en-GB" sz="1800" b="1" dirty="0">
                <a:effectLst/>
                <a:latin typeface="Imperial Sans Text" panose="020B0503020202020204"/>
                <a:ea typeface="Arial" panose="020B0604020202020204" pitchFamily="34" charset="0"/>
                <a:cs typeface="Arial" panose="020B0604020202020204" pitchFamily="34" charset="0"/>
              </a:rPr>
              <a:t>Suggested Clinical Management:</a:t>
            </a:r>
            <a:endParaRPr lang="en-GB" sz="1800" dirty="0">
              <a:latin typeface="Times New Roman" panose="02020603050405020304" pitchFamily="18" charset="0"/>
              <a:ea typeface="Arial" panose="020B0604020202020204" pitchFamily="34" charset="0"/>
            </a:endParaRPr>
          </a:p>
          <a:p>
            <a:pPr algn="just">
              <a:lnSpc>
                <a:spcPct val="115000"/>
              </a:lnSpc>
            </a:pPr>
            <a:r>
              <a:rPr lang="en-US" sz="2000" dirty="0">
                <a:effectLst/>
                <a:latin typeface="Imperial Sans Text" panose="020B0503020202020204"/>
                <a:ea typeface="Arial" panose="020B0604020202020204" pitchFamily="34" charset="0"/>
                <a:cs typeface="Arial" panose="020B0604020202020204" pitchFamily="34" charset="0"/>
              </a:rPr>
              <a:t>Can we issue the HRT patches?</a:t>
            </a:r>
          </a:p>
          <a:p>
            <a:pPr lvl="1" algn="just">
              <a:lnSpc>
                <a:spcPct val="115000"/>
              </a:lnSpc>
            </a:pPr>
            <a:r>
              <a:rPr lang="en-US" sz="1800" dirty="0">
                <a:latin typeface="Imperial Sans Text" panose="020B0503020202020204"/>
                <a:ea typeface="Arial" panose="020B0604020202020204" pitchFamily="34" charset="0"/>
                <a:cs typeface="Arial" panose="020B0604020202020204" pitchFamily="34" charset="0"/>
              </a:rPr>
              <a:t>Shared care document, nil clinic letter</a:t>
            </a:r>
          </a:p>
          <a:p>
            <a:pPr algn="just">
              <a:lnSpc>
                <a:spcPct val="115000"/>
              </a:lnSpc>
            </a:pPr>
            <a:r>
              <a:rPr lang="en-US" sz="2000" dirty="0">
                <a:latin typeface="Imperial Sans Text" panose="020B0503020202020204"/>
                <a:ea typeface="Arial" panose="020B0604020202020204" pitchFamily="34" charset="0"/>
                <a:cs typeface="Arial" panose="020B0604020202020204" pitchFamily="34" charset="0"/>
              </a:rPr>
              <a:t>What could we do to ensure next steps are easy for this patient?</a:t>
            </a:r>
          </a:p>
          <a:p>
            <a:pPr algn="just">
              <a:lnSpc>
                <a:spcPct val="115000"/>
              </a:lnSpc>
            </a:pPr>
            <a:r>
              <a:rPr lang="en-US" sz="2000" dirty="0">
                <a:effectLst/>
                <a:latin typeface="Imperial Sans Text" panose="020B0503020202020204"/>
                <a:ea typeface="Arial" panose="020B0604020202020204" pitchFamily="34" charset="0"/>
                <a:cs typeface="Arial" panose="020B0604020202020204" pitchFamily="34" charset="0"/>
              </a:rPr>
              <a:t>Has this patient had a thorough review for HRT?</a:t>
            </a:r>
            <a:endParaRPr lang="en-US" sz="1800" b="1" dirty="0">
              <a:latin typeface="Imperial Sans Text" panose="020B0503020202020204"/>
              <a:ea typeface="Arial" panose="020B0604020202020204" pitchFamily="34" charset="0"/>
              <a:cs typeface="Arial" panose="020B0604020202020204" pitchFamily="34" charset="0"/>
            </a:endParaRPr>
          </a:p>
          <a:p>
            <a:pPr marL="0" lvl="0" indent="0" algn="just">
              <a:lnSpc>
                <a:spcPct val="115000"/>
              </a:lnSpc>
              <a:buNone/>
            </a:pPr>
            <a:r>
              <a:rPr lang="en-US" sz="1800" b="1" dirty="0">
                <a:effectLst/>
                <a:latin typeface="Imperial Sans Text" panose="020B0503020202020204"/>
                <a:ea typeface="Arial" panose="020B0604020202020204" pitchFamily="34" charset="0"/>
                <a:cs typeface="Arial" panose="020B0604020202020204" pitchFamily="34" charset="0"/>
              </a:rPr>
              <a:t>Teaching points: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l">
              <a:buFont typeface="Arial" panose="020B0604020202020204" pitchFamily="34" charset="0"/>
              <a:buChar char="•"/>
            </a:pPr>
            <a:r>
              <a:rPr lang="en-US" sz="2000" b="0" i="0" dirty="0">
                <a:solidFill>
                  <a:srgbClr val="0E0E0E"/>
                </a:solidFill>
                <a:effectLst/>
                <a:latin typeface="Imperial Sans Text" panose="020B0503020202020204"/>
              </a:rPr>
              <a:t>‘Perimenopause’ — if the woman has vasomotor symptoms and irregular periods.</a:t>
            </a:r>
          </a:p>
          <a:p>
            <a:pPr algn="l">
              <a:buFont typeface="Arial" panose="020B0604020202020204" pitchFamily="34" charset="0"/>
              <a:buChar char="•"/>
            </a:pPr>
            <a:r>
              <a:rPr lang="en-US" sz="2000" b="0" i="0" dirty="0">
                <a:solidFill>
                  <a:srgbClr val="0E0E0E"/>
                </a:solidFill>
                <a:effectLst/>
                <a:latin typeface="Imperial Sans Text" panose="020B0503020202020204"/>
              </a:rPr>
              <a:t>‘Menopause’ — if the woman has not had a period for at least 12 months (and is not using hormonal contraception).</a:t>
            </a:r>
          </a:p>
          <a:p>
            <a:pPr algn="l">
              <a:buFont typeface="Arial" panose="020B0604020202020204" pitchFamily="34" charset="0"/>
              <a:buChar char="•"/>
            </a:pPr>
            <a:r>
              <a:rPr lang="en-US" sz="2000" i="0" dirty="0">
                <a:solidFill>
                  <a:srgbClr val="0E0E0E"/>
                </a:solidFill>
                <a:effectLst/>
                <a:latin typeface="Imperial Sans Text" panose="020B0503020202020204"/>
              </a:rPr>
              <a:t>Do not routinely use blood tests such as follicle-stimulating hormone (FSH) measurements in women aged over 45</a:t>
            </a:r>
            <a:endParaRPr lang="en-GB" sz="2000" dirty="0">
              <a:effectLst/>
              <a:latin typeface="Imperial Sans Text" panose="020B0503020202020204"/>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None/>
              <a:tabLst>
                <a:tab pos="5759450" algn="l"/>
              </a:tabLst>
            </a:pPr>
            <a:r>
              <a:rPr lang="en-GB" sz="2000" dirty="0">
                <a:effectLst/>
                <a:latin typeface="Imperial Sans Text" panose="020B0503020202020204"/>
                <a:ea typeface="Arial" panose="020B0604020202020204" pitchFamily="34" charset="0"/>
                <a:cs typeface="Arial" panose="020B0604020202020204" pitchFamily="34" charset="0"/>
              </a:rPr>
              <a:t> </a:t>
            </a:r>
            <a:br>
              <a:rPr lang="en-GB" altLang="zh-CN" b="1" dirty="0">
                <a:latin typeface="+mj-lt"/>
                <a:ea typeface="Arial" panose="020B0604020202020204" pitchFamily="34" charset="0"/>
                <a:cs typeface="Arial" panose="020B0604020202020204" pitchFamily="34" charset="0"/>
              </a:rPr>
            </a:br>
            <a:endParaRPr lang="en-GB" dirty="0">
              <a:latin typeface="+mj-lt"/>
            </a:endParaRPr>
          </a:p>
        </p:txBody>
      </p:sp>
      <p:sp>
        <p:nvSpPr>
          <p:cNvPr id="4" name="Rectangle 2">
            <a:extLst>
              <a:ext uri="{FF2B5EF4-FFF2-40B4-BE49-F238E27FC236}">
                <a16:creationId xmlns:a16="http://schemas.microsoft.com/office/drawing/2014/main" id="{9C71BC1F-5C31-1A9D-0C24-C6874308A807}"/>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Learning Points</a:t>
            </a: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ea typeface="Arial" panose="020B0604020202020204" pitchFamily="34" charset="0"/>
                <a:cs typeface="Arial" panose="020B0604020202020204" pitchFamily="34" charset="0"/>
              </a:rPr>
              <a:t>Sara Singh</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90819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9B5DF8CE-2F6F-1360-1A74-F9F8FB25D584}"/>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Isosceles Triangle 13">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Isosceles Triangle 17">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1" name="Rectangle 20">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3" name="Isosceles Triangle 32">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5"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7" name="Isosceles Triangle 36">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 name="Rectangle 2">
            <a:extLst>
              <a:ext uri="{FF2B5EF4-FFF2-40B4-BE49-F238E27FC236}">
                <a16:creationId xmlns:a16="http://schemas.microsoft.com/office/drawing/2014/main" id="{E307716E-C6CA-E8F6-857D-448CE2BBEC86}"/>
              </a:ext>
            </a:extLst>
          </p:cNvPr>
          <p:cNvSpPr>
            <a:spLocks noGrp="1" noChangeArrowheads="1"/>
          </p:cNvSpPr>
          <p:nvPr>
            <p:ph type="ctrTitle"/>
          </p:nvPr>
        </p:nvSpPr>
        <p:spPr bwMode="auto">
          <a:xfrm>
            <a:off x="677334" y="609600"/>
            <a:ext cx="3843375" cy="5175624"/>
          </a:xfrm>
          <a:prstGeom prst="rect">
            <a:avLst/>
          </a:prstGeom>
        </p:spPr>
        <p:txBody>
          <a:bodyPr vert="horz" lIns="91440" tIns="45720" rIns="91440" bIns="45720" numCol="1" rtlCol="0" anchor="ctr" anchorCtr="0" compatLnSpc="1">
            <a:prstTxWarp prst="textNoShape">
              <a:avLst/>
            </a:prstTxWarp>
            <a:norm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eaLnBrk="1" fontAlgn="base" hangingPunct="1">
              <a:spcAft>
                <a:spcPct val="0"/>
              </a:spcAft>
              <a:buClrTx/>
              <a:buSzTx/>
              <a:tabLst>
                <a:tab pos="5759450" algn="l"/>
              </a:tabLst>
            </a:pPr>
            <a:r>
              <a:rPr kumimoji="0" lang="en-US" altLang="zh-CN" sz="3600" b="1" i="0" u="none" strike="noStrike" cap="none" normalizeH="0" baseline="0" dirty="0">
                <a:ln>
                  <a:noFill/>
                </a:ln>
                <a:solidFill>
                  <a:schemeClr val="tx1">
                    <a:lumMod val="85000"/>
                    <a:lumOff val="15000"/>
                  </a:schemeClr>
                </a:solidFill>
                <a:effectLst/>
                <a:latin typeface="+mj-lt"/>
              </a:rPr>
              <a:t>Cora </a:t>
            </a:r>
            <a:r>
              <a:rPr kumimoji="0" lang="en-US" altLang="zh-CN" sz="3600" b="1" i="0" u="none" strike="noStrike" cap="none" normalizeH="0" baseline="0" dirty="0" err="1">
                <a:ln>
                  <a:noFill/>
                </a:ln>
                <a:solidFill>
                  <a:schemeClr val="tx1">
                    <a:lumMod val="85000"/>
                    <a:lumOff val="15000"/>
                  </a:schemeClr>
                </a:solidFill>
                <a:effectLst/>
                <a:latin typeface="+mj-lt"/>
              </a:rPr>
              <a:t>Stringfold</a:t>
            </a:r>
            <a:br>
              <a:rPr kumimoji="0" lang="en-US" altLang="zh-CN" sz="3600" b="1" i="0" u="none" strike="noStrike" cap="none" normalizeH="0" baseline="0" dirty="0">
                <a:ln>
                  <a:noFill/>
                </a:ln>
                <a:solidFill>
                  <a:schemeClr val="tx1">
                    <a:lumMod val="85000"/>
                    <a:lumOff val="15000"/>
                  </a:schemeClr>
                </a:solidFill>
                <a:effectLst/>
                <a:latin typeface="+mj-lt"/>
              </a:rPr>
            </a:br>
            <a:r>
              <a:rPr kumimoji="0" lang="en-US" altLang="zh-CN" sz="3600" b="1" i="0" u="none" strike="noStrike" cap="none" normalizeH="0" baseline="0" dirty="0">
                <a:ln>
                  <a:noFill/>
                </a:ln>
                <a:solidFill>
                  <a:schemeClr val="tx1">
                    <a:lumMod val="85000"/>
                    <a:lumOff val="15000"/>
                  </a:schemeClr>
                </a:solidFill>
                <a:effectLst/>
                <a:latin typeface="+mj-lt"/>
              </a:rPr>
              <a:t>67yrs old</a:t>
            </a:r>
            <a:br>
              <a:rPr kumimoji="0" lang="en-US" altLang="zh-CN" sz="3600" b="1" i="0" u="none" strike="noStrike" cap="none" normalizeH="0" baseline="0" dirty="0">
                <a:ln>
                  <a:noFill/>
                </a:ln>
                <a:solidFill>
                  <a:schemeClr val="tx1">
                    <a:lumMod val="85000"/>
                    <a:lumOff val="15000"/>
                  </a:schemeClr>
                </a:solidFill>
                <a:effectLst/>
                <a:latin typeface="+mj-lt"/>
              </a:rPr>
            </a:br>
            <a:br>
              <a:rPr kumimoji="0" lang="en-US" altLang="zh-CN" sz="3600" b="1" i="0" u="none" strike="noStrike" cap="none" normalizeH="0" baseline="0" dirty="0">
                <a:ln>
                  <a:noFill/>
                </a:ln>
                <a:solidFill>
                  <a:schemeClr val="tx1">
                    <a:lumMod val="85000"/>
                    <a:lumOff val="15000"/>
                  </a:schemeClr>
                </a:solidFill>
                <a:effectLst/>
                <a:latin typeface="+mj-lt"/>
              </a:rPr>
            </a:br>
            <a:r>
              <a:rPr lang="en-US" altLang="zh-CN" sz="3600" b="1" dirty="0">
                <a:solidFill>
                  <a:schemeClr val="tx1">
                    <a:lumMod val="85000"/>
                    <a:lumOff val="15000"/>
                  </a:schemeClr>
                </a:solidFill>
                <a:latin typeface="+mj-lt"/>
              </a:rPr>
              <a:t>72c</a:t>
            </a:r>
            <a:r>
              <a:rPr kumimoji="0" lang="en-US" altLang="zh-CN" sz="3600" b="1" i="0" u="none" strike="noStrike" cap="none" normalizeH="0" baseline="0" dirty="0">
                <a:ln>
                  <a:noFill/>
                </a:ln>
                <a:solidFill>
                  <a:schemeClr val="tx1">
                    <a:lumMod val="85000"/>
                    <a:lumOff val="15000"/>
                  </a:schemeClr>
                </a:solidFill>
                <a:effectLst/>
                <a:latin typeface="+mj-lt"/>
              </a:rPr>
              <a:t> Trafalgar mews, Greenwich.</a:t>
            </a:r>
          </a:p>
        </p:txBody>
      </p:sp>
      <p:sp>
        <p:nvSpPr>
          <p:cNvPr id="39" name="Freeform: Shape 38">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a:extLst>
              <a:ext uri="{FF2B5EF4-FFF2-40B4-BE49-F238E27FC236}">
                <a16:creationId xmlns:a16="http://schemas.microsoft.com/office/drawing/2014/main" id="{FCC97CA6-6F33-2DD4-D93A-96DB0A8E18E7}"/>
              </a:ext>
            </a:extLst>
          </p:cNvPr>
          <p:cNvSpPr>
            <a:spLocks noGrp="1"/>
          </p:cNvSpPr>
          <p:nvPr>
            <p:ph type="subTitle" idx="1"/>
          </p:nvPr>
        </p:nvSpPr>
        <p:spPr>
          <a:xfrm>
            <a:off x="6116084" y="609601"/>
            <a:ext cx="5511296" cy="5175624"/>
          </a:xfrm>
        </p:spPr>
        <p:txBody>
          <a:bodyPr vert="horz" lIns="91440" tIns="45720" rIns="91440" bIns="45720" rtlCol="0" anchor="ctr">
            <a:normAutofit/>
          </a:bodyPr>
          <a:lstStyle/>
          <a:p>
            <a:pPr marL="0" marR="0" lvl="0" indent="0" algn="l" fontAlgn="base">
              <a:buFont typeface="Wingdings 3" charset="2"/>
              <a:buChar char=""/>
              <a:tabLst>
                <a:tab pos="5759450" algn="l"/>
              </a:tabLst>
            </a:pPr>
            <a:br>
              <a:rPr kumimoji="0" lang="en-US" altLang="zh-CN" b="1" i="0" u="none" strike="noStrike" cap="none" normalizeH="0" baseline="0" dirty="0">
                <a:ln>
                  <a:noFill/>
                </a:ln>
                <a:solidFill>
                  <a:srgbClr val="FFFFFF"/>
                </a:solidFill>
                <a:effectLst/>
              </a:rPr>
            </a:br>
            <a:r>
              <a:rPr kumimoji="0" lang="en-US" altLang="zh-CN" b="0" i="0" u="none" strike="noStrike" cap="none" normalizeH="0" baseline="0" dirty="0">
                <a:ln>
                  <a:noFill/>
                </a:ln>
                <a:solidFill>
                  <a:srgbClr val="FFFFFF"/>
                </a:solidFill>
                <a:effectLst/>
              </a:rPr>
              <a:t>You are a Pharmacist in General Practice. You have a telephone consultation with this patient</a:t>
            </a:r>
            <a:r>
              <a:rPr lang="en-US" altLang="zh-CN" dirty="0">
                <a:solidFill>
                  <a:srgbClr val="FFFFFF"/>
                </a:solidFill>
              </a:rPr>
              <a:t> and y</a:t>
            </a:r>
            <a:r>
              <a:rPr kumimoji="0" lang="en-US" altLang="zh-CN" b="0" i="0" u="none" strike="noStrike" cap="none" normalizeH="0" baseline="0" dirty="0">
                <a:ln>
                  <a:noFill/>
                </a:ln>
                <a:solidFill>
                  <a:srgbClr val="FFFFFF"/>
                </a:solidFill>
                <a:effectLst/>
              </a:rPr>
              <a:t>ou review the record before calling them.</a:t>
            </a:r>
          </a:p>
          <a:p>
            <a:pPr marL="0" marR="0" lvl="0" indent="0" algn="l" fontAlgn="base">
              <a:buFont typeface="Wingdings 3" charset="2"/>
              <a:buChar char=""/>
              <a:tabLst>
                <a:tab pos="5759450" algn="l"/>
              </a:tabLst>
            </a:pPr>
            <a:r>
              <a:rPr kumimoji="0" lang="en-US" altLang="zh-CN" b="0" i="0" u="none" strike="noStrike" cap="none" normalizeH="0" baseline="0" dirty="0">
                <a:ln>
                  <a:noFill/>
                </a:ln>
                <a:solidFill>
                  <a:srgbClr val="FFFFFF"/>
                </a:solidFill>
                <a:effectLst/>
              </a:rPr>
              <a:t> </a:t>
            </a:r>
            <a:endParaRPr lang="en-US" b="1" dirty="0">
              <a:solidFill>
                <a:srgbClr val="FFFFFF"/>
              </a:solidFill>
            </a:endParaRPr>
          </a:p>
          <a:p>
            <a:pPr algn="l">
              <a:buFont typeface="Wingdings 3" charset="2"/>
              <a:buChar char=""/>
            </a:pPr>
            <a:r>
              <a:rPr lang="en-US" dirty="0">
                <a:solidFill>
                  <a:srgbClr val="FFFFFF"/>
                </a:solidFill>
              </a:rPr>
              <a:t>The </a:t>
            </a:r>
            <a:r>
              <a:rPr lang="en-US">
                <a:solidFill>
                  <a:srgbClr val="FFFFFF"/>
                </a:solidFill>
              </a:rPr>
              <a:t>Emis</a:t>
            </a:r>
            <a:r>
              <a:rPr lang="en-US" dirty="0">
                <a:solidFill>
                  <a:srgbClr val="FFFFFF"/>
                </a:solidFill>
              </a:rPr>
              <a:t> notes are available on the next slide,</a:t>
            </a:r>
            <a:endParaRPr lang="en-US">
              <a:solidFill>
                <a:srgbClr val="FFFFFF"/>
              </a:solidFill>
            </a:endParaRPr>
          </a:p>
          <a:p>
            <a:pPr algn="l">
              <a:buFont typeface="Wingdings 3" charset="2"/>
              <a:buChar char=""/>
            </a:pPr>
            <a:r>
              <a:rPr lang="en-US" dirty="0">
                <a:solidFill>
                  <a:srgbClr val="FFFFFF"/>
                </a:solidFill>
              </a:rPr>
              <a:t>The scenario will run as a friendly, standard medication review consultation</a:t>
            </a:r>
            <a:endParaRPr lang="en-US">
              <a:solidFill>
                <a:srgbClr val="FFFFFF"/>
              </a:solidFill>
            </a:endParaRPr>
          </a:p>
        </p:txBody>
      </p:sp>
    </p:spTree>
    <p:extLst>
      <p:ext uri="{BB962C8B-B14F-4D97-AF65-F5344CB8AC3E}">
        <p14:creationId xmlns:p14="http://schemas.microsoft.com/office/powerpoint/2010/main" val="2157818853"/>
      </p:ext>
    </p:extLst>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07E66-EE30-BAA7-66BB-E0476A2EBF08}"/>
            </a:ext>
          </a:extLst>
        </p:cNvPr>
        <p:cNvGrpSpPr/>
        <p:nvPr/>
      </p:nvGrpSpPr>
      <p:grpSpPr>
        <a:xfrm>
          <a:off x="0" y="0"/>
          <a:ext cx="0" cy="0"/>
          <a:chOff x="0" y="0"/>
          <a:chExt cx="0" cy="0"/>
        </a:xfrm>
      </p:grpSpPr>
      <p:pic>
        <p:nvPicPr>
          <p:cNvPr id="1026" name="Picture 2" descr="EMIS-Health-logo - Womanthology: Homepage">
            <a:extLst>
              <a:ext uri="{FF2B5EF4-FFF2-40B4-BE49-F238E27FC236}">
                <a16:creationId xmlns:a16="http://schemas.microsoft.com/office/drawing/2014/main" id="{1A80995C-E377-4239-ED68-FB33DF1C9F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0799" y="796"/>
            <a:ext cx="1903123" cy="792968"/>
          </a:xfrm>
          <a:prstGeom prst="rect">
            <a:avLst/>
          </a:prstGeom>
          <a:noFill/>
          <a:extLst>
            <a:ext uri="{909E8E84-426E-40DD-AFC4-6F175D3DCCD1}">
              <a14:hiddenFill xmlns:a14="http://schemas.microsoft.com/office/drawing/2010/main">
                <a:solidFill>
                  <a:srgbClr val="FFFFFF"/>
                </a:solidFill>
              </a14:hiddenFill>
            </a:ext>
          </a:extLst>
        </p:spPr>
      </p:pic>
      <p:grpSp>
        <p:nvGrpSpPr>
          <p:cNvPr id="21" name="Group 20">
            <a:extLst>
              <a:ext uri="{FF2B5EF4-FFF2-40B4-BE49-F238E27FC236}">
                <a16:creationId xmlns:a16="http://schemas.microsoft.com/office/drawing/2014/main" id="{90058C3E-938E-3844-6081-CADA65F4F550}"/>
              </a:ext>
            </a:extLst>
          </p:cNvPr>
          <p:cNvGrpSpPr/>
          <p:nvPr/>
        </p:nvGrpSpPr>
        <p:grpSpPr>
          <a:xfrm>
            <a:off x="348343" y="1181079"/>
            <a:ext cx="5486400" cy="903555"/>
            <a:chOff x="3352800" y="2977222"/>
            <a:chExt cx="5486400" cy="903555"/>
          </a:xfrm>
        </p:grpSpPr>
        <p:grpSp>
          <p:nvGrpSpPr>
            <p:cNvPr id="15" name="Group 14">
              <a:extLst>
                <a:ext uri="{FF2B5EF4-FFF2-40B4-BE49-F238E27FC236}">
                  <a16:creationId xmlns:a16="http://schemas.microsoft.com/office/drawing/2014/main" id="{F732AE03-D4A3-701B-BA67-CF5070D14D4B}"/>
                </a:ext>
              </a:extLst>
            </p:cNvPr>
            <p:cNvGrpSpPr/>
            <p:nvPr/>
          </p:nvGrpSpPr>
          <p:grpSpPr>
            <a:xfrm>
              <a:off x="3352800" y="3242902"/>
              <a:ext cx="5486400" cy="637875"/>
              <a:chOff x="0" y="339074"/>
              <a:chExt cx="5486400" cy="637875"/>
            </a:xfrm>
          </p:grpSpPr>
          <p:sp>
            <p:nvSpPr>
              <p:cNvPr id="19" name="Rectangle 18">
                <a:extLst>
                  <a:ext uri="{FF2B5EF4-FFF2-40B4-BE49-F238E27FC236}">
                    <a16:creationId xmlns:a16="http://schemas.microsoft.com/office/drawing/2014/main" id="{1CB917A5-1036-AB56-CECF-3A146DDF439E}"/>
                  </a:ext>
                </a:extLst>
              </p:cNvPr>
              <p:cNvSpPr/>
              <p:nvPr/>
            </p:nvSpPr>
            <p:spPr>
              <a:xfrm>
                <a:off x="0" y="339074"/>
                <a:ext cx="5486400" cy="637875"/>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p>
            </p:txBody>
          </p:sp>
          <p:sp>
            <p:nvSpPr>
              <p:cNvPr id="20" name="TextBox 19">
                <a:extLst>
                  <a:ext uri="{FF2B5EF4-FFF2-40B4-BE49-F238E27FC236}">
                    <a16:creationId xmlns:a16="http://schemas.microsoft.com/office/drawing/2014/main" id="{A1A87D16-C2FD-F3E3-AD7D-ADD06F9704CB}"/>
                  </a:ext>
                </a:extLst>
              </p:cNvPr>
              <p:cNvSpPr txBox="1"/>
              <p:nvPr/>
            </p:nvSpPr>
            <p:spPr>
              <a:xfrm>
                <a:off x="0" y="339074"/>
                <a:ext cx="5486400" cy="63787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114300" lvl="1" indent="-114300" algn="l" defTabSz="533400">
                  <a:lnSpc>
                    <a:spcPct val="90000"/>
                  </a:lnSpc>
                  <a:spcBef>
                    <a:spcPct val="0"/>
                  </a:spcBef>
                  <a:spcAft>
                    <a:spcPct val="15000"/>
                  </a:spcAft>
                  <a:buChar char="•"/>
                </a:pPr>
                <a:r>
                  <a:rPr lang="en-GB" sz="2000" dirty="0">
                    <a:latin typeface="Imperial Sans Text" panose="020B0503020202020204" pitchFamily="34" charset="77"/>
                    <a:cs typeface="Arial" panose="020B0604020202020204" pitchFamily="34" charset="0"/>
                  </a:rPr>
                  <a:t>67 </a:t>
                </a:r>
                <a:r>
                  <a:rPr lang="en-GB" sz="2000" b="0" i="0" kern="1200" dirty="0">
                    <a:latin typeface="Imperial Sans Text" panose="020B0503020202020204" pitchFamily="34" charset="77"/>
                    <a:cs typeface="Arial" panose="020B0604020202020204" pitchFamily="34" charset="0"/>
                  </a:rPr>
                  <a:t>years old</a:t>
                </a:r>
              </a:p>
            </p:txBody>
          </p:sp>
        </p:grpSp>
        <p:grpSp>
          <p:nvGrpSpPr>
            <p:cNvPr id="16" name="Group 15">
              <a:extLst>
                <a:ext uri="{FF2B5EF4-FFF2-40B4-BE49-F238E27FC236}">
                  <a16:creationId xmlns:a16="http://schemas.microsoft.com/office/drawing/2014/main" id="{02D09B7C-87F0-DEEE-64E7-B22CB5943926}"/>
                </a:ext>
              </a:extLst>
            </p:cNvPr>
            <p:cNvGrpSpPr/>
            <p:nvPr/>
          </p:nvGrpSpPr>
          <p:grpSpPr>
            <a:xfrm>
              <a:off x="3627120" y="2977222"/>
              <a:ext cx="3840480" cy="531360"/>
              <a:chOff x="274320" y="73394"/>
              <a:chExt cx="3840480" cy="531360"/>
            </a:xfrm>
            <a:scene3d>
              <a:camera prst="orthographicFront"/>
              <a:lightRig rig="flat" dir="t"/>
            </a:scene3d>
          </p:grpSpPr>
          <p:sp>
            <p:nvSpPr>
              <p:cNvPr id="17" name="Rectangle: Rounded Corners 16">
                <a:extLst>
                  <a:ext uri="{FF2B5EF4-FFF2-40B4-BE49-F238E27FC236}">
                    <a16:creationId xmlns:a16="http://schemas.microsoft.com/office/drawing/2014/main" id="{E545A86B-35C3-2F45-EF46-2AAB5BEDDB4A}"/>
                  </a:ext>
                </a:extLst>
              </p:cNvPr>
              <p:cNvSpPr/>
              <p:nvPr/>
            </p:nvSpPr>
            <p:spPr>
              <a:xfrm>
                <a:off x="274320" y="73394"/>
                <a:ext cx="3840480" cy="5313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GB" sz="2000"/>
              </a:p>
            </p:txBody>
          </p:sp>
          <p:sp>
            <p:nvSpPr>
              <p:cNvPr id="18" name="Rectangle: Rounded Corners 6">
                <a:extLst>
                  <a:ext uri="{FF2B5EF4-FFF2-40B4-BE49-F238E27FC236}">
                    <a16:creationId xmlns:a16="http://schemas.microsoft.com/office/drawing/2014/main" id="{D6A091BC-784C-6A07-A2F4-5E4DB22EEF00}"/>
                  </a:ext>
                </a:extLst>
              </p:cNvPr>
              <p:cNvSpPr txBox="1"/>
              <p:nvPr/>
            </p:nvSpPr>
            <p:spPr>
              <a:xfrm>
                <a:off x="300259" y="99333"/>
                <a:ext cx="3788602" cy="47948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45161" tIns="0" rIns="145161" bIns="0" numCol="1" spcCol="1270" anchor="ctr" anchorCtr="0">
                <a:noAutofit/>
              </a:bodyPr>
              <a:lstStyle/>
              <a:p>
                <a:pPr marL="0" lvl="0" indent="0" algn="l" defTabSz="622300">
                  <a:lnSpc>
                    <a:spcPct val="90000"/>
                  </a:lnSpc>
                  <a:spcBef>
                    <a:spcPct val="0"/>
                  </a:spcBef>
                  <a:spcAft>
                    <a:spcPct val="35000"/>
                  </a:spcAft>
                  <a:buNone/>
                </a:pPr>
                <a:r>
                  <a:rPr lang="en-GB" sz="2000" b="0" i="0" kern="1200" dirty="0">
                    <a:latin typeface="Imperial Sans Text" panose="020B0503020202020204" pitchFamily="34" charset="77"/>
                    <a:cs typeface="Arial" panose="020B0604020202020204" pitchFamily="34" charset="0"/>
                  </a:rPr>
                  <a:t>Patient medical record</a:t>
                </a:r>
              </a:p>
            </p:txBody>
          </p:sp>
        </p:grpSp>
      </p:grpSp>
      <p:grpSp>
        <p:nvGrpSpPr>
          <p:cNvPr id="28" name="Group 27">
            <a:extLst>
              <a:ext uri="{FF2B5EF4-FFF2-40B4-BE49-F238E27FC236}">
                <a16:creationId xmlns:a16="http://schemas.microsoft.com/office/drawing/2014/main" id="{1D8FF3DC-0AC4-763A-BDE1-2D44DA0CC12E}"/>
              </a:ext>
            </a:extLst>
          </p:cNvPr>
          <p:cNvGrpSpPr/>
          <p:nvPr/>
        </p:nvGrpSpPr>
        <p:grpSpPr>
          <a:xfrm>
            <a:off x="348342" y="2283866"/>
            <a:ext cx="5747657" cy="2527753"/>
            <a:chOff x="3352800" y="2750089"/>
            <a:chExt cx="5486400" cy="1421275"/>
          </a:xfrm>
        </p:grpSpPr>
        <p:grpSp>
          <p:nvGrpSpPr>
            <p:cNvPr id="22" name="Group 21">
              <a:extLst>
                <a:ext uri="{FF2B5EF4-FFF2-40B4-BE49-F238E27FC236}">
                  <a16:creationId xmlns:a16="http://schemas.microsoft.com/office/drawing/2014/main" id="{CADA93B2-8CAF-2EB4-3DAC-FB25C6034D22}"/>
                </a:ext>
              </a:extLst>
            </p:cNvPr>
            <p:cNvGrpSpPr/>
            <p:nvPr/>
          </p:nvGrpSpPr>
          <p:grpSpPr>
            <a:xfrm>
              <a:off x="3352800" y="2952314"/>
              <a:ext cx="5486400" cy="1219050"/>
              <a:chOff x="0" y="1339829"/>
              <a:chExt cx="5486400" cy="1219050"/>
            </a:xfrm>
          </p:grpSpPr>
          <p:sp>
            <p:nvSpPr>
              <p:cNvPr id="26" name="Rectangle 25">
                <a:extLst>
                  <a:ext uri="{FF2B5EF4-FFF2-40B4-BE49-F238E27FC236}">
                    <a16:creationId xmlns:a16="http://schemas.microsoft.com/office/drawing/2014/main" id="{3A6681A1-C574-4EBE-2B09-71269CE83817}"/>
                  </a:ext>
                </a:extLst>
              </p:cNvPr>
              <p:cNvSpPr/>
              <p:nvPr/>
            </p:nvSpPr>
            <p:spPr>
              <a:xfrm>
                <a:off x="0" y="1339829"/>
                <a:ext cx="5486400" cy="121905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p>
            </p:txBody>
          </p:sp>
          <p:sp>
            <p:nvSpPr>
              <p:cNvPr id="27" name="TextBox 26">
                <a:extLst>
                  <a:ext uri="{FF2B5EF4-FFF2-40B4-BE49-F238E27FC236}">
                    <a16:creationId xmlns:a16="http://schemas.microsoft.com/office/drawing/2014/main" id="{D505854E-9CAA-4CBA-5917-FFFF92BCB650}"/>
                  </a:ext>
                </a:extLst>
              </p:cNvPr>
              <p:cNvSpPr txBox="1"/>
              <p:nvPr/>
            </p:nvSpPr>
            <p:spPr>
              <a:xfrm>
                <a:off x="0" y="1339829"/>
                <a:ext cx="5486400" cy="12190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lvl="0"/>
                <a:r>
                  <a:rPr lang="en-GB" sz="2000" b="0" i="0" dirty="0">
                    <a:latin typeface="Imperial Sans Text" panose="020B0503020202020204" pitchFamily="34" charset="77"/>
                    <a:cs typeface="Arial" panose="020B0604020202020204" pitchFamily="34" charset="0"/>
                  </a:rPr>
                  <a:t>2004: Type 2 Diabetes </a:t>
                </a:r>
              </a:p>
              <a:p>
                <a:pPr lvl="0"/>
                <a:r>
                  <a:rPr lang="en-GB" sz="2000" dirty="0">
                    <a:latin typeface="Imperial Sans Text" panose="020B0503020202020204" pitchFamily="34" charset="77"/>
                    <a:cs typeface="Arial" panose="020B0604020202020204" pitchFamily="34" charset="0"/>
                  </a:rPr>
                  <a:t>2006: Obese BMI &gt;30</a:t>
                </a:r>
                <a:endParaRPr lang="en-GB" sz="2000" b="0" i="0" dirty="0">
                  <a:latin typeface="Imperial Sans Text" panose="020B0503020202020204" pitchFamily="34" charset="77"/>
                  <a:cs typeface="Arial" panose="020B0604020202020204" pitchFamily="34" charset="0"/>
                </a:endParaRPr>
              </a:p>
              <a:p>
                <a:pPr lvl="0"/>
                <a:r>
                  <a:rPr lang="en-GB" sz="2000" dirty="0">
                    <a:latin typeface="Imperial Sans Text" panose="020B0503020202020204" pitchFamily="34" charset="77"/>
                    <a:cs typeface="Arial" panose="020B0604020202020204" pitchFamily="34" charset="0"/>
                  </a:rPr>
                  <a:t>2008: Hypertension</a:t>
                </a:r>
                <a:endParaRPr lang="en-GB" sz="2000" b="0" i="0" dirty="0">
                  <a:latin typeface="Imperial Sans Text" panose="020B0503020202020204" pitchFamily="34" charset="77"/>
                  <a:cs typeface="Arial" panose="020B0604020202020204" pitchFamily="34" charset="0"/>
                </a:endParaRPr>
              </a:p>
              <a:p>
                <a:pPr lvl="0"/>
                <a:r>
                  <a:rPr lang="en-GB" sz="2000" dirty="0">
                    <a:latin typeface="Imperial Sans Text" panose="020B0503020202020204" pitchFamily="34" charset="77"/>
                    <a:cs typeface="Arial" panose="020B0604020202020204" pitchFamily="34" charset="0"/>
                  </a:rPr>
                  <a:t>2010: </a:t>
                </a:r>
                <a:r>
                  <a:rPr lang="en-GB" sz="2000" dirty="0" err="1">
                    <a:latin typeface="Imperial Sans Text" panose="020B0503020202020204" pitchFamily="34" charset="77"/>
                    <a:cs typeface="Arial" panose="020B0604020202020204" pitchFamily="34" charset="0"/>
                  </a:rPr>
                  <a:t>Osteopoenia</a:t>
                </a:r>
                <a:r>
                  <a:rPr lang="en-GB" sz="2000" dirty="0">
                    <a:latin typeface="Imperial Sans Text" panose="020B0503020202020204" pitchFamily="34" charset="77"/>
                    <a:cs typeface="Arial" panose="020B0604020202020204" pitchFamily="34" charset="0"/>
                  </a:rPr>
                  <a:t> - DEXA scan</a:t>
                </a:r>
                <a:endParaRPr lang="en-GB" sz="2000" b="0" i="0" dirty="0">
                  <a:latin typeface="Imperial Sans Text" panose="020B0503020202020204" pitchFamily="34" charset="77"/>
                  <a:cs typeface="Arial" panose="020B0604020202020204" pitchFamily="34" charset="0"/>
                </a:endParaRPr>
              </a:p>
              <a:p>
                <a:pPr lvl="0"/>
                <a:r>
                  <a:rPr lang="en-GB" sz="2000" dirty="0">
                    <a:latin typeface="Imperial Sans Text" panose="020B0503020202020204" pitchFamily="34" charset="77"/>
                    <a:cs typeface="Arial" panose="020B0604020202020204" pitchFamily="34" charset="0"/>
                  </a:rPr>
                  <a:t>2020: Type 2 Diabetes in remission</a:t>
                </a:r>
                <a:endParaRPr lang="en-GB" sz="2000" b="0" i="0" dirty="0">
                  <a:latin typeface="Imperial Sans Text" panose="020B0503020202020204" pitchFamily="34" charset="77"/>
                  <a:cs typeface="Arial" panose="020B0604020202020204" pitchFamily="34" charset="0"/>
                </a:endParaRPr>
              </a:p>
              <a:p>
                <a:pPr marL="114300" lvl="1" indent="-114300" algn="l" defTabSz="533400">
                  <a:lnSpc>
                    <a:spcPct val="90000"/>
                  </a:lnSpc>
                  <a:spcBef>
                    <a:spcPct val="0"/>
                  </a:spcBef>
                  <a:spcAft>
                    <a:spcPct val="15000"/>
                  </a:spcAft>
                  <a:buChar char="•"/>
                </a:pPr>
                <a:endParaRPr lang="en-GB" sz="2000" b="0" i="0" kern="1200" dirty="0">
                  <a:latin typeface="Imperial Sans Text" panose="020B0503020202020204" pitchFamily="34" charset="77"/>
                  <a:cs typeface="Arial" panose="020B0604020202020204" pitchFamily="34" charset="0"/>
                </a:endParaRPr>
              </a:p>
            </p:txBody>
          </p:sp>
        </p:grpSp>
        <p:grpSp>
          <p:nvGrpSpPr>
            <p:cNvPr id="23" name="Group 22">
              <a:extLst>
                <a:ext uri="{FF2B5EF4-FFF2-40B4-BE49-F238E27FC236}">
                  <a16:creationId xmlns:a16="http://schemas.microsoft.com/office/drawing/2014/main" id="{028472AF-585D-FD39-E843-BCEF1D1DFA26}"/>
                </a:ext>
              </a:extLst>
            </p:cNvPr>
            <p:cNvGrpSpPr/>
            <p:nvPr/>
          </p:nvGrpSpPr>
          <p:grpSpPr>
            <a:xfrm>
              <a:off x="3627120" y="2750089"/>
              <a:ext cx="3840480" cy="324538"/>
              <a:chOff x="274320" y="1137604"/>
              <a:chExt cx="3840480" cy="324538"/>
            </a:xfrm>
            <a:scene3d>
              <a:camera prst="orthographicFront"/>
              <a:lightRig rig="flat" dir="t"/>
            </a:scene3d>
          </p:grpSpPr>
          <p:sp>
            <p:nvSpPr>
              <p:cNvPr id="24" name="Rectangle: Rounded Corners 23">
                <a:extLst>
                  <a:ext uri="{FF2B5EF4-FFF2-40B4-BE49-F238E27FC236}">
                    <a16:creationId xmlns:a16="http://schemas.microsoft.com/office/drawing/2014/main" id="{A8AD36DF-C2A0-4DC8-96B9-7F18B7B6B4F2}"/>
                  </a:ext>
                </a:extLst>
              </p:cNvPr>
              <p:cNvSpPr/>
              <p:nvPr/>
            </p:nvSpPr>
            <p:spPr>
              <a:xfrm>
                <a:off x="274320" y="1137604"/>
                <a:ext cx="3840480" cy="316611"/>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GB" sz="2000"/>
              </a:p>
            </p:txBody>
          </p:sp>
          <p:sp>
            <p:nvSpPr>
              <p:cNvPr id="25" name="Rectangle: Rounded Corners 6">
                <a:extLst>
                  <a:ext uri="{FF2B5EF4-FFF2-40B4-BE49-F238E27FC236}">
                    <a16:creationId xmlns:a16="http://schemas.microsoft.com/office/drawing/2014/main" id="{8BC8AA16-EA9D-89D1-9582-B0DEB7E8A20F}"/>
                  </a:ext>
                </a:extLst>
              </p:cNvPr>
              <p:cNvSpPr txBox="1"/>
              <p:nvPr/>
            </p:nvSpPr>
            <p:spPr>
              <a:xfrm>
                <a:off x="300259" y="1171470"/>
                <a:ext cx="3788602" cy="29067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45161" tIns="0" rIns="145161" bIns="0" numCol="1" spcCol="1270" anchor="ctr" anchorCtr="0">
                <a:noAutofit/>
              </a:bodyPr>
              <a:lstStyle/>
              <a:p>
                <a:pPr marL="0" lvl="0" indent="0" algn="l" defTabSz="622300">
                  <a:lnSpc>
                    <a:spcPct val="90000"/>
                  </a:lnSpc>
                  <a:spcBef>
                    <a:spcPct val="0"/>
                  </a:spcBef>
                  <a:spcAft>
                    <a:spcPct val="35000"/>
                  </a:spcAft>
                  <a:buNone/>
                </a:pPr>
                <a:r>
                  <a:rPr lang="en-GB" sz="2000" b="0" i="0" kern="1200">
                    <a:latin typeface="Imperial Sans Text" panose="020B0503020202020204" pitchFamily="34" charset="77"/>
                    <a:cs typeface="Arial" panose="020B0604020202020204" pitchFamily="34" charset="0"/>
                  </a:rPr>
                  <a:t>Major active problems</a:t>
                </a:r>
              </a:p>
            </p:txBody>
          </p:sp>
        </p:grpSp>
      </p:grpSp>
      <p:grpSp>
        <p:nvGrpSpPr>
          <p:cNvPr id="35" name="Group 34">
            <a:extLst>
              <a:ext uri="{FF2B5EF4-FFF2-40B4-BE49-F238E27FC236}">
                <a16:creationId xmlns:a16="http://schemas.microsoft.com/office/drawing/2014/main" id="{CEEDCD1F-B3D6-942F-D5A6-310DE7BE5978}"/>
              </a:ext>
            </a:extLst>
          </p:cNvPr>
          <p:cNvGrpSpPr/>
          <p:nvPr/>
        </p:nvGrpSpPr>
        <p:grpSpPr>
          <a:xfrm>
            <a:off x="6198512" y="1185234"/>
            <a:ext cx="5486400" cy="4769252"/>
            <a:chOff x="3352800" y="2801766"/>
            <a:chExt cx="5486400" cy="1782458"/>
          </a:xfrm>
        </p:grpSpPr>
        <p:grpSp>
          <p:nvGrpSpPr>
            <p:cNvPr id="29" name="Group 28">
              <a:extLst>
                <a:ext uri="{FF2B5EF4-FFF2-40B4-BE49-F238E27FC236}">
                  <a16:creationId xmlns:a16="http://schemas.microsoft.com/office/drawing/2014/main" id="{54CF6F7F-E3A9-7FF8-DF64-3DD724377010}"/>
                </a:ext>
              </a:extLst>
            </p:cNvPr>
            <p:cNvGrpSpPr/>
            <p:nvPr/>
          </p:nvGrpSpPr>
          <p:grpSpPr>
            <a:xfrm>
              <a:off x="3352800" y="2918730"/>
              <a:ext cx="5486400" cy="1665494"/>
              <a:chOff x="0" y="2888175"/>
              <a:chExt cx="5486400" cy="1665494"/>
            </a:xfrm>
          </p:grpSpPr>
          <p:sp>
            <p:nvSpPr>
              <p:cNvPr id="33" name="Rectangle 32">
                <a:extLst>
                  <a:ext uri="{FF2B5EF4-FFF2-40B4-BE49-F238E27FC236}">
                    <a16:creationId xmlns:a16="http://schemas.microsoft.com/office/drawing/2014/main" id="{B4E58773-68AB-9DB4-60DD-F47DED303AED}"/>
                  </a:ext>
                </a:extLst>
              </p:cNvPr>
              <p:cNvSpPr/>
              <p:nvPr/>
            </p:nvSpPr>
            <p:spPr>
              <a:xfrm>
                <a:off x="0" y="2921760"/>
                <a:ext cx="5486400" cy="121905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latin typeface="Imperial Sans Text" panose="020B0503020202020204"/>
                </a:endParaRPr>
              </a:p>
            </p:txBody>
          </p:sp>
          <p:sp>
            <p:nvSpPr>
              <p:cNvPr id="34" name="TextBox 33">
                <a:extLst>
                  <a:ext uri="{FF2B5EF4-FFF2-40B4-BE49-F238E27FC236}">
                    <a16:creationId xmlns:a16="http://schemas.microsoft.com/office/drawing/2014/main" id="{2193E113-F2F0-DDDB-1479-84DF0DB3F598}"/>
                  </a:ext>
                </a:extLst>
              </p:cNvPr>
              <p:cNvSpPr txBox="1"/>
              <p:nvPr/>
            </p:nvSpPr>
            <p:spPr>
              <a:xfrm>
                <a:off x="0" y="2888175"/>
                <a:ext cx="5486400" cy="166549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marL="342900" lvl="0" indent="-342900">
                  <a:buFont typeface="Arial" panose="020B0604020202020204" pitchFamily="34" charset="0"/>
                  <a:buChar char="•"/>
                </a:pPr>
                <a:r>
                  <a:rPr lang="en-GB" sz="2000" b="0" i="0" dirty="0" err="1">
                    <a:latin typeface="Imperial Sans Text" panose="020B0503020202020204" pitchFamily="34" charset="77"/>
                    <a:cs typeface="Arial" panose="020B0604020202020204" pitchFamily="34" charset="0"/>
                  </a:rPr>
                  <a:t>Oestrogel</a:t>
                </a:r>
                <a:r>
                  <a:rPr lang="en-GB" sz="2000" b="0" i="0" dirty="0">
                    <a:latin typeface="Imperial Sans Text" panose="020B0503020202020204" pitchFamily="34" charset="77"/>
                    <a:cs typeface="Arial" panose="020B0604020202020204" pitchFamily="34" charset="0"/>
                  </a:rPr>
                  <a:t> 2 pumps OD</a:t>
                </a:r>
              </a:p>
              <a:p>
                <a:pPr marL="342900" lvl="0" indent="-342900">
                  <a:buFont typeface="Arial" panose="020B0604020202020204" pitchFamily="34" charset="0"/>
                  <a:buChar char="•"/>
                </a:pPr>
                <a:r>
                  <a:rPr lang="en-GB" sz="2000" b="0" i="0" dirty="0">
                    <a:latin typeface="Imperial Sans Text" panose="020B0503020202020204" pitchFamily="34" charset="77"/>
                    <a:cs typeface="Arial" panose="020B0604020202020204" pitchFamily="34" charset="0"/>
                  </a:rPr>
                  <a:t>Mirena coil (due for renewal 2028)</a:t>
                </a:r>
              </a:p>
              <a:p>
                <a:pPr marL="342900" lvl="0" indent="-342900">
                  <a:buFont typeface="Arial" panose="020B0604020202020204" pitchFamily="34" charset="0"/>
                  <a:buChar char="•"/>
                </a:pPr>
                <a:r>
                  <a:rPr lang="en-GB" sz="2000" b="0" i="0" dirty="0">
                    <a:latin typeface="Imperial Sans Text" panose="020B0503020202020204" pitchFamily="34" charset="77"/>
                    <a:cs typeface="Arial" panose="020B0604020202020204" pitchFamily="34" charset="0"/>
                  </a:rPr>
                  <a:t>Pt takes Calcium + Vit D tablets OTC </a:t>
                </a:r>
              </a:p>
            </p:txBody>
          </p:sp>
        </p:grpSp>
        <p:sp>
          <p:nvSpPr>
            <p:cNvPr id="31" name="Rectangle: Rounded Corners 30">
              <a:extLst>
                <a:ext uri="{FF2B5EF4-FFF2-40B4-BE49-F238E27FC236}">
                  <a16:creationId xmlns:a16="http://schemas.microsoft.com/office/drawing/2014/main" id="{1CFEEA61-AC31-E9DE-F067-F950C639DCD1}"/>
                </a:ext>
              </a:extLst>
            </p:cNvPr>
            <p:cNvSpPr/>
            <p:nvPr/>
          </p:nvSpPr>
          <p:spPr>
            <a:xfrm>
              <a:off x="3627120" y="2801766"/>
              <a:ext cx="3840480" cy="270199"/>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r>
                <a:rPr lang="en-GB" sz="2000" dirty="0">
                  <a:latin typeface="Imperial Sans Text" panose="020B0503020202020204"/>
                </a:rPr>
                <a:t>Repeat Medication</a:t>
              </a:r>
            </a:p>
          </p:txBody>
        </p:sp>
      </p:grpSp>
      <p:grpSp>
        <p:nvGrpSpPr>
          <p:cNvPr id="36" name="Group 35">
            <a:extLst>
              <a:ext uri="{FF2B5EF4-FFF2-40B4-BE49-F238E27FC236}">
                <a16:creationId xmlns:a16="http://schemas.microsoft.com/office/drawing/2014/main" id="{71AD1B12-D9E7-64D4-B8A1-D8DE79A03805}"/>
              </a:ext>
            </a:extLst>
          </p:cNvPr>
          <p:cNvGrpSpPr/>
          <p:nvPr/>
        </p:nvGrpSpPr>
        <p:grpSpPr>
          <a:xfrm>
            <a:off x="348343" y="5209753"/>
            <a:ext cx="11220996" cy="1961667"/>
            <a:chOff x="0" y="4460827"/>
            <a:chExt cx="5486400" cy="1122641"/>
          </a:xfrm>
        </p:grpSpPr>
        <p:sp>
          <p:nvSpPr>
            <p:cNvPr id="40" name="Rectangle 39">
              <a:extLst>
                <a:ext uri="{FF2B5EF4-FFF2-40B4-BE49-F238E27FC236}">
                  <a16:creationId xmlns:a16="http://schemas.microsoft.com/office/drawing/2014/main" id="{EF7A314D-84C1-AE5E-107A-11DED69AEF2F}"/>
                </a:ext>
              </a:extLst>
            </p:cNvPr>
            <p:cNvSpPr/>
            <p:nvPr/>
          </p:nvSpPr>
          <p:spPr>
            <a:xfrm>
              <a:off x="0" y="4460827"/>
              <a:ext cx="5486400" cy="836325"/>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GB" sz="2000">
                <a:latin typeface="Imperial Sans Text" panose="020B0503020202020204"/>
              </a:endParaRPr>
            </a:p>
          </p:txBody>
        </p:sp>
        <p:sp>
          <p:nvSpPr>
            <p:cNvPr id="41" name="TextBox 40">
              <a:extLst>
                <a:ext uri="{FF2B5EF4-FFF2-40B4-BE49-F238E27FC236}">
                  <a16:creationId xmlns:a16="http://schemas.microsoft.com/office/drawing/2014/main" id="{B7F329D6-4D1A-1BC1-3240-CBB897E70A7D}"/>
                </a:ext>
              </a:extLst>
            </p:cNvPr>
            <p:cNvSpPr txBox="1"/>
            <p:nvPr/>
          </p:nvSpPr>
          <p:spPr>
            <a:xfrm>
              <a:off x="0" y="4460827"/>
              <a:ext cx="5486400" cy="112264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25806" tIns="374904" rIns="425806" bIns="85344" numCol="1" spcCol="1270" anchor="t" anchorCtr="0">
              <a:noAutofit/>
            </a:bodyPr>
            <a:lstStyle/>
            <a:p>
              <a:pPr lvl="0">
                <a:buChar char="•"/>
              </a:pPr>
              <a:r>
                <a:rPr lang="en-GB" sz="2000" dirty="0">
                  <a:latin typeface="Imperial Sans Text" panose="020B0503020202020204"/>
                  <a:cs typeface="Arial" panose="020B0604020202020204" pitchFamily="34" charset="0"/>
                </a:rPr>
                <a:t>BP 2 months ago 127/75, BMI = 26</a:t>
              </a:r>
              <a:endParaRPr lang="en-GB" sz="2000" b="0" i="0" dirty="0">
                <a:latin typeface="Imperial Sans Text" panose="020B0503020202020204" pitchFamily="34" charset="77"/>
                <a:cs typeface="Arial" panose="020B0604020202020204" pitchFamily="34" charset="0"/>
              </a:endParaRPr>
            </a:p>
            <a:p>
              <a:pPr lvl="0">
                <a:buChar char="•"/>
              </a:pPr>
              <a:r>
                <a:rPr lang="en-GB" sz="2000" dirty="0">
                  <a:latin typeface="Imperial Sans Text" panose="020B0503020202020204"/>
                  <a:cs typeface="Arial" panose="020B0604020202020204" pitchFamily="34" charset="0"/>
                </a:rPr>
                <a:t>6m ago Patient was seen under Breast 2ww; diagnosed with Fibroadenoma left breast.</a:t>
              </a:r>
              <a:endParaRPr lang="en-GB" sz="2000" dirty="0">
                <a:latin typeface="Imperial Sans Text" panose="020B0503020202020204" pitchFamily="34" charset="77"/>
                <a:cs typeface="Arial" panose="020B0604020202020204" pitchFamily="34" charset="0"/>
              </a:endParaRPr>
            </a:p>
            <a:p>
              <a:pPr lvl="0">
                <a:buChar char="•"/>
              </a:pPr>
              <a:r>
                <a:rPr lang="en-GB" sz="2000" b="0" i="0" dirty="0">
                  <a:latin typeface="Imperial Sans Text" panose="020B0503020202020204"/>
                  <a:cs typeface="Arial" panose="020B0604020202020204" pitchFamily="34" charset="0"/>
                </a:rPr>
                <a:t>HbA1c = 41.</a:t>
              </a:r>
            </a:p>
          </p:txBody>
        </p:sp>
      </p:grpSp>
      <p:grpSp>
        <p:nvGrpSpPr>
          <p:cNvPr id="37" name="Group 36">
            <a:extLst>
              <a:ext uri="{FF2B5EF4-FFF2-40B4-BE49-F238E27FC236}">
                <a16:creationId xmlns:a16="http://schemas.microsoft.com/office/drawing/2014/main" id="{6B538CF3-DF11-30F7-C053-CBC76876002D}"/>
              </a:ext>
            </a:extLst>
          </p:cNvPr>
          <p:cNvGrpSpPr/>
          <p:nvPr/>
        </p:nvGrpSpPr>
        <p:grpSpPr>
          <a:xfrm>
            <a:off x="622662" y="4954277"/>
            <a:ext cx="7942535" cy="544782"/>
            <a:chOff x="274320" y="4238010"/>
            <a:chExt cx="3840480" cy="531360"/>
          </a:xfrm>
          <a:scene3d>
            <a:camera prst="orthographicFront"/>
            <a:lightRig rig="flat" dir="t"/>
          </a:scene3d>
        </p:grpSpPr>
        <p:sp>
          <p:nvSpPr>
            <p:cNvPr id="38" name="Rectangle: Rounded Corners 37">
              <a:extLst>
                <a:ext uri="{FF2B5EF4-FFF2-40B4-BE49-F238E27FC236}">
                  <a16:creationId xmlns:a16="http://schemas.microsoft.com/office/drawing/2014/main" id="{DBB655AE-0372-B4DA-AE92-B129F355E673}"/>
                </a:ext>
              </a:extLst>
            </p:cNvPr>
            <p:cNvSpPr/>
            <p:nvPr/>
          </p:nvSpPr>
          <p:spPr>
            <a:xfrm>
              <a:off x="274320" y="4238010"/>
              <a:ext cx="3840480" cy="53136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GB" sz="2000">
                <a:latin typeface="Imperial Sans Text" panose="020B0503020202020204"/>
              </a:endParaRPr>
            </a:p>
          </p:txBody>
        </p:sp>
        <p:sp>
          <p:nvSpPr>
            <p:cNvPr id="39" name="Rectangle: Rounded Corners 6">
              <a:extLst>
                <a:ext uri="{FF2B5EF4-FFF2-40B4-BE49-F238E27FC236}">
                  <a16:creationId xmlns:a16="http://schemas.microsoft.com/office/drawing/2014/main" id="{CA37562D-7DF4-D651-EFC1-2E8ECEC1E858}"/>
                </a:ext>
              </a:extLst>
            </p:cNvPr>
            <p:cNvSpPr txBox="1"/>
            <p:nvPr/>
          </p:nvSpPr>
          <p:spPr>
            <a:xfrm>
              <a:off x="300259" y="4263949"/>
              <a:ext cx="3788602" cy="47948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45161" tIns="0" rIns="145161" bIns="0" numCol="1" spcCol="1270" anchor="ctr" anchorCtr="0">
              <a:noAutofit/>
            </a:bodyPr>
            <a:lstStyle/>
            <a:p>
              <a:pPr marL="0" lvl="0" indent="0" algn="l" defTabSz="622300">
                <a:lnSpc>
                  <a:spcPct val="90000"/>
                </a:lnSpc>
                <a:spcBef>
                  <a:spcPct val="0"/>
                </a:spcBef>
                <a:spcAft>
                  <a:spcPct val="35000"/>
                </a:spcAft>
                <a:buNone/>
              </a:pPr>
              <a:r>
                <a:rPr lang="en-GB" sz="2000" b="0" i="0" kern="1200">
                  <a:latin typeface="Imperial Sans Text" panose="020B0503020202020204"/>
                  <a:cs typeface="Arial" panose="020B0604020202020204" pitchFamily="34" charset="0"/>
                </a:rPr>
                <a:t>Last consultation</a:t>
              </a:r>
            </a:p>
          </p:txBody>
        </p:sp>
      </p:grpSp>
      <p:sp>
        <p:nvSpPr>
          <p:cNvPr id="42" name="Rectangle 2">
            <a:extLst>
              <a:ext uri="{FF2B5EF4-FFF2-40B4-BE49-F238E27FC236}">
                <a16:creationId xmlns:a16="http://schemas.microsoft.com/office/drawing/2014/main" id="{486ACDEA-DCB4-64F1-C4E6-4A85DD133EAA}"/>
              </a:ext>
            </a:extLst>
          </p:cNvPr>
          <p:cNvSpPr>
            <a:spLocks noChangeArrowheads="1"/>
          </p:cNvSpPr>
          <p:nvPr/>
        </p:nvSpPr>
        <p:spPr bwMode="auto">
          <a:xfrm>
            <a:off x="192378" y="69074"/>
            <a:ext cx="9038708"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EMIS Notes</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Cora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Stringfold</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8577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3E96B-8641-0764-FF2B-4B6136952ECD}"/>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29CD1330-2D3A-CB39-BA07-87189A22CE25}"/>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Presenting complaint</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Cora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Stringfold</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AF75229E-7F5E-35BD-A049-BC3701978EF6}"/>
              </a:ext>
            </a:extLst>
          </p:cNvPr>
          <p:cNvSpPr txBox="1">
            <a:spLocks/>
          </p:cNvSpPr>
          <p:nvPr/>
        </p:nvSpPr>
        <p:spPr>
          <a:xfrm>
            <a:off x="1240972" y="1128671"/>
            <a:ext cx="8806543"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latin typeface="Imperial Sans Text" panose="020B0503020202020204"/>
                <a:ea typeface="Arial" panose="020B0604020202020204" pitchFamily="34" charset="0"/>
                <a:cs typeface="Arial" panose="020B0604020202020204" pitchFamily="34" charset="0"/>
              </a:rPr>
              <a:t>67</a:t>
            </a:r>
            <a:r>
              <a:rPr lang="en-GB" sz="1800" dirty="0">
                <a:effectLst/>
                <a:latin typeface="Imperial Sans Text" panose="020B0503020202020204"/>
                <a:ea typeface="Arial" panose="020B0604020202020204" pitchFamily="34" charset="0"/>
                <a:cs typeface="Arial" panose="020B0604020202020204" pitchFamily="34" charset="0"/>
              </a:rPr>
              <a:t>yrs old Medication review</a:t>
            </a:r>
            <a:endParaRPr lang="en-GB" sz="1800" dirty="0">
              <a:latin typeface="Imperial Sans Text" panose="020B0503020202020204"/>
              <a:ea typeface="Arial" panose="020B0604020202020204" pitchFamily="34" charset="0"/>
              <a:cs typeface="Arial" panose="020B0604020202020204" pitchFamily="34" charset="0"/>
            </a:endParaRPr>
          </a:p>
          <a:p>
            <a:pPr marL="0" indent="0">
              <a:lnSpc>
                <a:spcPct val="115000"/>
              </a:lnSpc>
              <a:spcAft>
                <a:spcPts val="800"/>
              </a:spcAft>
              <a:buNone/>
            </a:pPr>
            <a:r>
              <a:rPr lang="en-GB" sz="1800" dirty="0">
                <a:effectLst/>
                <a:latin typeface="Imperial Sans Text" panose="020B0503020202020204"/>
                <a:ea typeface="Arial" panose="020B0604020202020204" pitchFamily="34" charset="0"/>
                <a:cs typeface="Arial" panose="020B0604020202020204" pitchFamily="34" charset="0"/>
              </a:rPr>
              <a:t> “Good morning. I am here to discuss my medications.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GB" sz="1800" b="1" dirty="0">
                <a:effectLst/>
                <a:latin typeface="Imperial Sans Text" panose="020B0503020202020204"/>
                <a:ea typeface="Arial" panose="020B0604020202020204" pitchFamily="34" charset="0"/>
                <a:cs typeface="Arial" panose="020B0604020202020204" pitchFamily="34" charset="0"/>
              </a:rPr>
              <a:t>Presenting complaint: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US" sz="1800" dirty="0">
                <a:effectLst/>
                <a:latin typeface="Imperial Sans Text" panose="020B0503020202020204"/>
                <a:ea typeface="Arial" panose="020B0604020202020204" pitchFamily="34" charset="0"/>
                <a:cs typeface="Arial" panose="020B0604020202020204" pitchFamily="34" charset="0"/>
              </a:rPr>
              <a:t>“Thank you so much for calling, I would like to update my HRT</a:t>
            </a:r>
          </a:p>
          <a:p>
            <a:pPr marL="342900" lvl="0" indent="-342900">
              <a:lnSpc>
                <a:spcPct val="115000"/>
              </a:lnSpc>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Previously you struggled with chronic Illness, obesity and T2DM.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You started HRT In 2010 and feel things have only got better; your BMI is now 26, your BP has settled and your T2DM is in remission.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You are aware of the Breast cancer risk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You are aware of the VTE risk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You have not had any bleeding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US" sz="1800" dirty="0">
                <a:effectLst/>
                <a:latin typeface="Imperial Sans Text" panose="020B0503020202020204"/>
                <a:ea typeface="Arial" panose="020B0604020202020204" pitchFamily="34" charset="0"/>
                <a:cs typeface="Arial" panose="020B0604020202020204" pitchFamily="34" charset="0"/>
              </a:rPr>
              <a:t>You feel that if you have your regular Breast checks, and are aware of the blood clot symptoms you don’t see the problem.</a:t>
            </a:r>
          </a:p>
          <a:p>
            <a:pPr>
              <a:lnSpc>
                <a:spcPct val="115000"/>
              </a:lnSpc>
              <a:spcAft>
                <a:spcPts val="800"/>
              </a:spcAft>
            </a:pPr>
            <a:endParaRPr lang="en-GB" sz="1800" dirty="0">
              <a:latin typeface="Imperial Sans Text" panose="020B0503020202020204"/>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793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FD5C2723-4D78-9194-E807-CFFEC9512ECA}"/>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Presenting complaint</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Michael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Olawinga</a:t>
            </a: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E33A3325-158A-B079-CD42-1D2AF2141E29}"/>
              </a:ext>
            </a:extLst>
          </p:cNvPr>
          <p:cNvSpPr txBox="1">
            <a:spLocks/>
          </p:cNvSpPr>
          <p:nvPr/>
        </p:nvSpPr>
        <p:spPr>
          <a:xfrm>
            <a:off x="1524000" y="1000353"/>
            <a:ext cx="9144000"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83-year-old patient experiencing light-headedness</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r>
              <a:rPr lang="en-GB" sz="1800" dirty="0">
                <a:latin typeface="Imperial Sans Text" panose="020B0503020202020204"/>
                <a:ea typeface="Arial" panose="020B0604020202020204" pitchFamily="34" charset="0"/>
                <a:cs typeface="Arial" panose="020B0604020202020204" pitchFamily="34" charset="0"/>
              </a:rPr>
              <a:t>“How can I help today…?”</a:t>
            </a:r>
            <a:r>
              <a:rPr lang="en-US" sz="1800" dirty="0">
                <a:effectLst/>
                <a:latin typeface="Calibri" panose="020F0502020204030204" pitchFamily="34" charset="0"/>
                <a:ea typeface="Calibri" panose="020F0502020204030204" pitchFamily="34" charset="0"/>
              </a:rPr>
              <a:t> </a:t>
            </a:r>
            <a:r>
              <a:rPr lang="en-GB" sz="1800" b="1" dirty="0">
                <a:effectLst/>
                <a:latin typeface="Imperial Sans Text" panose="020B0503020202020204"/>
                <a:ea typeface="Arial" panose="020B0604020202020204" pitchFamily="34" charset="0"/>
                <a:cs typeface="Arial" panose="020B0604020202020204" pitchFamily="34" charset="0"/>
              </a:rPr>
              <a:t>Presenting complaint: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Over the past 6-12months you are feeling more unsteady and light headed.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had your first fall 6m ago - you were in the garden, bending down, and fell forward onto the concrete. You were not Injured, but you and your daughter were very shaken and worried.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gave up your driving licence last year due to lack of confidence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already have someone to help with the washing/cleaning for the past year, but your daughter organised someone to come in during the evening too - this makes you feel safe, but it is frustrating to loose your Independence.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don't know what's wrong. You don't fell 'ill', just more frustrated at the decline.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 </a:t>
            </a:r>
            <a:br>
              <a:rPr lang="en-GB" altLang="zh-CN" b="1" dirty="0">
                <a:latin typeface="+mj-lt"/>
                <a:ea typeface="Arial" panose="020B0604020202020204" pitchFamily="34" charset="0"/>
                <a:cs typeface="Arial" panose="020B0604020202020204" pitchFamily="34" charset="0"/>
              </a:rPr>
            </a:br>
            <a:endParaRPr lang="en-GB" dirty="0">
              <a:latin typeface="+mj-lt"/>
            </a:endParaRPr>
          </a:p>
        </p:txBody>
      </p:sp>
    </p:spTree>
    <p:extLst>
      <p:ext uri="{BB962C8B-B14F-4D97-AF65-F5344CB8AC3E}">
        <p14:creationId xmlns:p14="http://schemas.microsoft.com/office/powerpoint/2010/main" val="11394424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08D90-5EAF-1D2C-D7D4-1E5BFA6FD017}"/>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4A276B20-E1D5-9F86-3512-4011DE27FC7C}"/>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Presenting complaint</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Cora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Stringfold</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5C31D6AD-0E60-412C-5334-AD0A830DDB00}"/>
              </a:ext>
            </a:extLst>
          </p:cNvPr>
          <p:cNvSpPr txBox="1">
            <a:spLocks/>
          </p:cNvSpPr>
          <p:nvPr/>
        </p:nvSpPr>
        <p:spPr>
          <a:xfrm>
            <a:off x="1175658" y="900071"/>
            <a:ext cx="8806543"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latin typeface="Imperial Sans Text" panose="020B0503020202020204"/>
                <a:ea typeface="Arial" panose="020B0604020202020204" pitchFamily="34" charset="0"/>
                <a:cs typeface="Arial" panose="020B0604020202020204" pitchFamily="34" charset="0"/>
              </a:rPr>
              <a:t>67</a:t>
            </a:r>
            <a:r>
              <a:rPr lang="en-GB" sz="1800" dirty="0">
                <a:effectLst/>
                <a:latin typeface="Imperial Sans Text" panose="020B0503020202020204"/>
                <a:ea typeface="Arial" panose="020B0604020202020204" pitchFamily="34" charset="0"/>
                <a:cs typeface="Arial" panose="020B0604020202020204" pitchFamily="34" charset="0"/>
              </a:rPr>
              <a:t>yrs old Medication review</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a:lnSpc>
                <a:spcPct val="100000"/>
              </a:lnSpc>
              <a:spcAft>
                <a:spcPts val="800"/>
              </a:spcAft>
              <a:buNone/>
            </a:pPr>
            <a:r>
              <a:rPr lang="en-US" sz="1800" b="1" dirty="0">
                <a:effectLst/>
                <a:latin typeface="Imperial Sans Text" panose="020B0503020202020204"/>
                <a:ea typeface="Arial" panose="020B0604020202020204" pitchFamily="34" charset="0"/>
                <a:cs typeface="Arial" panose="020B0604020202020204" pitchFamily="34" charset="0"/>
              </a:rPr>
              <a:t>Past medical history: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800"/>
              </a:spcAft>
              <a:buFont typeface="Symbol" panose="05050102010706020507" pitchFamily="18" charset="2"/>
              <a:buChar char=""/>
              <a:tabLst>
                <a:tab pos="457200" algn="l"/>
              </a:tabLst>
            </a:pPr>
            <a:r>
              <a:rPr lang="en-GB" sz="1800" dirty="0">
                <a:effectLst/>
                <a:latin typeface="Imperial Sans Text" panose="020B0503020202020204"/>
                <a:ea typeface="Arial" panose="020B0604020202020204" pitchFamily="34" charset="0"/>
                <a:cs typeface="Arial" panose="020B0604020202020204" pitchFamily="34" charset="0"/>
              </a:rPr>
              <a:t>You stopped HRT abruptly 6months ago on advice from the GP on finding a lump In your breast and you felt awful - you slept poorly and had hot flushes.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800"/>
              </a:spcAft>
              <a:buFont typeface="Symbol" panose="05050102010706020507" pitchFamily="18" charset="2"/>
              <a:buChar char=""/>
              <a:tabLst>
                <a:tab pos="457200" algn="l"/>
              </a:tabLst>
            </a:pPr>
            <a:r>
              <a:rPr lang="en-GB" sz="1800" dirty="0">
                <a:effectLst/>
                <a:latin typeface="Imperial Sans Text" panose="020B0503020202020204"/>
                <a:ea typeface="Arial" panose="020B0604020202020204" pitchFamily="34" charset="0"/>
                <a:cs typeface="Arial" panose="020B0604020202020204" pitchFamily="34" charset="0"/>
              </a:rPr>
              <a:t>You are a retired Prison officer. You have 2 grandchildren and currently enjoy Zumba and French lessons. You live at home with your partner.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800"/>
              </a:spcAft>
              <a:buFont typeface="Symbol" panose="05050102010706020507" pitchFamily="18" charset="2"/>
              <a:buChar char=""/>
              <a:tabLst>
                <a:tab pos="457200" algn="l"/>
              </a:tabLst>
            </a:pPr>
            <a:r>
              <a:rPr lang="en-US" sz="1800" dirty="0">
                <a:effectLst/>
                <a:latin typeface="Imperial Sans Text" panose="020B0503020202020204"/>
                <a:ea typeface="Arial" panose="020B0604020202020204" pitchFamily="34" charset="0"/>
                <a:cs typeface="Arial" panose="020B0604020202020204" pitchFamily="34" charset="0"/>
              </a:rPr>
              <a:t>If asked: No Migraine history, nil Breast or Ovarian PMH, nil VTE concerns, non smoker BMI = 23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spcAft>
                <a:spcPts val="800"/>
              </a:spcAft>
              <a:buFont typeface="Symbol" panose="05050102010706020507" pitchFamily="18" charset="2"/>
              <a:buChar char=""/>
              <a:tabLst>
                <a:tab pos="457200" algn="l"/>
              </a:tabLst>
            </a:pPr>
            <a:r>
              <a:rPr lang="en-US" sz="1800" dirty="0">
                <a:effectLst/>
                <a:latin typeface="Imperial Sans Text" panose="020B0503020202020204"/>
                <a:ea typeface="Arial" panose="020B0604020202020204" pitchFamily="34" charset="0"/>
                <a:cs typeface="Arial" panose="020B0604020202020204" pitchFamily="34" charset="0"/>
              </a:rPr>
              <a:t>Last BP = 127/75. No recent bloods.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Aft>
                <a:spcPts val="800"/>
              </a:spcAft>
              <a:buNone/>
            </a:pPr>
            <a:r>
              <a:rPr lang="en-GB" sz="1800" b="1" dirty="0">
                <a:effectLst/>
                <a:latin typeface="Imperial Sans Text" panose="020B0503020202020204"/>
                <a:ea typeface="Arial" panose="020B0604020202020204" pitchFamily="34" charset="0"/>
                <a:cs typeface="Arial" panose="020B0604020202020204" pitchFamily="34" charset="0"/>
              </a:rPr>
              <a:t>Family History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800"/>
              </a:spcAft>
            </a:pPr>
            <a:r>
              <a:rPr lang="en-GB" sz="1800" dirty="0">
                <a:effectLst/>
                <a:latin typeface="Imperial Sans Text" panose="020B0503020202020204"/>
                <a:ea typeface="Arial" panose="020B0604020202020204" pitchFamily="34" charset="0"/>
                <a:cs typeface="Arial" panose="020B0604020202020204" pitchFamily="34" charset="0"/>
              </a:rPr>
              <a:t>Her aunt had breast cancer at 55yrs (RIP from stroke at 89yrs), but not her mother or sister.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Aft>
                <a:spcPts val="800"/>
              </a:spcAft>
              <a:buNone/>
            </a:pPr>
            <a:r>
              <a:rPr lang="en-US" sz="1800" b="1" dirty="0">
                <a:effectLst/>
                <a:latin typeface="Imperial Sans Text" panose="020B0503020202020204"/>
                <a:ea typeface="Arial" panose="020B0604020202020204" pitchFamily="34" charset="0"/>
                <a:cs typeface="Arial" panose="020B0604020202020204" pitchFamily="34" charset="0"/>
              </a:rPr>
              <a:t>Ideas, concerns and expectations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800"/>
              </a:spcAft>
            </a:pPr>
            <a:r>
              <a:rPr lang="en-US" sz="1800" dirty="0">
                <a:effectLst/>
                <a:latin typeface="Imperial Sans Text" panose="020B0503020202020204"/>
                <a:ea typeface="Arial" panose="020B0604020202020204" pitchFamily="34" charset="0"/>
                <a:cs typeface="Arial" panose="020B0604020202020204" pitchFamily="34" charset="0"/>
              </a:rPr>
              <a:t>"Please don’t make me stop HRT doctor, it's given my life back"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n-GB" sz="1800" dirty="0">
              <a:latin typeface="Imperial Sans Text" panose="020B0503020202020204"/>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39319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2A5BC-84B0-D533-6424-B123037712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AE43C3-C3D0-3B61-7B64-533F2CC4457A}"/>
              </a:ext>
            </a:extLst>
          </p:cNvPr>
          <p:cNvSpPr>
            <a:spLocks noGrp="1"/>
          </p:cNvSpPr>
          <p:nvPr>
            <p:ph type="ctrTitle"/>
          </p:nvPr>
        </p:nvSpPr>
        <p:spPr/>
        <p:txBody>
          <a:bodyPr/>
          <a:lstStyle/>
          <a:p>
            <a:pPr algn="ctr"/>
            <a:r>
              <a:rPr lang="en-GB" dirty="0"/>
              <a:t>Discuss……</a:t>
            </a:r>
          </a:p>
        </p:txBody>
      </p:sp>
    </p:spTree>
    <p:extLst>
      <p:ext uri="{BB962C8B-B14F-4D97-AF65-F5344CB8AC3E}">
        <p14:creationId xmlns:p14="http://schemas.microsoft.com/office/powerpoint/2010/main" val="31281168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C0014-FB60-9217-8B0F-4687E0C079B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2248D46-FB1B-6AF3-78D6-9668C3FF1770}"/>
              </a:ext>
            </a:extLst>
          </p:cNvPr>
          <p:cNvSpPr txBox="1">
            <a:spLocks/>
          </p:cNvSpPr>
          <p:nvPr/>
        </p:nvSpPr>
        <p:spPr>
          <a:xfrm>
            <a:off x="696686" y="900071"/>
            <a:ext cx="9971314"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600" dirty="0">
                <a:latin typeface="Imperial Sans Text" panose="020B0503020202020204"/>
                <a:ea typeface="Arial" panose="020B0604020202020204" pitchFamily="34" charset="0"/>
                <a:cs typeface="Arial" panose="020B0604020202020204" pitchFamily="34" charset="0"/>
              </a:rPr>
              <a:t>67</a:t>
            </a:r>
            <a:r>
              <a:rPr lang="en-GB" sz="1600" dirty="0">
                <a:effectLst/>
                <a:latin typeface="Imperial Sans Text" panose="020B0503020202020204"/>
                <a:ea typeface="Arial" panose="020B0604020202020204" pitchFamily="34" charset="0"/>
                <a:cs typeface="Arial" panose="020B0604020202020204" pitchFamily="34" charset="0"/>
              </a:rPr>
              <a:t>yr old Medication review</a:t>
            </a:r>
          </a:p>
          <a:p>
            <a:pPr marL="0" indent="0">
              <a:lnSpc>
                <a:spcPct val="115000"/>
              </a:lnSpc>
              <a:buNone/>
            </a:pPr>
            <a:r>
              <a:rPr lang="en-GB" sz="1600" b="1" dirty="0">
                <a:effectLst/>
                <a:latin typeface="Imperial Sans Text" panose="020B0503020202020204"/>
                <a:ea typeface="Arial" panose="020B0604020202020204" pitchFamily="34" charset="0"/>
                <a:cs typeface="Arial" panose="020B0604020202020204" pitchFamily="34" charset="0"/>
              </a:rPr>
              <a:t>Suggested Clinical Management:</a:t>
            </a:r>
            <a:endParaRPr lang="en-GB" sz="16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US" sz="1600" dirty="0">
                <a:effectLst/>
                <a:latin typeface="Imperial Sans Text" panose="020B0503020202020204"/>
                <a:ea typeface="Arial" panose="020B0604020202020204" pitchFamily="34" charset="0"/>
                <a:cs typeface="Arial" panose="020B0604020202020204" pitchFamily="34" charset="0"/>
              </a:rPr>
              <a:t>Can we issue the HRT?</a:t>
            </a:r>
            <a:r>
              <a:rPr lang="en-GB" sz="1600" dirty="0">
                <a:latin typeface="Times New Roman" panose="02020603050405020304" pitchFamily="18" charset="0"/>
                <a:ea typeface="Arial" panose="020B0604020202020204" pitchFamily="34" charset="0"/>
              </a:rPr>
              <a:t> </a:t>
            </a:r>
            <a:endParaRPr lang="en-GB" sz="1600" dirty="0">
              <a:effectLst/>
              <a:latin typeface="Times New Roman" panose="02020603050405020304" pitchFamily="18" charset="0"/>
              <a:ea typeface="Times New Roman" panose="02020603050405020304" pitchFamily="18" charset="0"/>
            </a:endParaRPr>
          </a:p>
          <a:p>
            <a:pPr marL="0" indent="0">
              <a:buNone/>
            </a:pPr>
            <a:r>
              <a:rPr lang="en-US" sz="1600" b="1" dirty="0">
                <a:effectLst/>
                <a:latin typeface="Imperial Sans Text" panose="020B0503020202020204"/>
                <a:ea typeface="Arial" panose="020B0604020202020204" pitchFamily="34" charset="0"/>
                <a:cs typeface="Arial" panose="020B0604020202020204" pitchFamily="34" charset="0"/>
              </a:rPr>
              <a:t>Teaching points:</a:t>
            </a:r>
            <a:endParaRPr lang="en-GB" sz="1600" dirty="0">
              <a:effectLst/>
              <a:latin typeface="Times New Roman" panose="02020603050405020304" pitchFamily="18" charset="0"/>
              <a:ea typeface="Times New Roman" panose="02020603050405020304" pitchFamily="18" charset="0"/>
            </a:endParaRPr>
          </a:p>
          <a:p>
            <a:pPr marL="342900" lvl="0" indent="-342900">
              <a:lnSpc>
                <a:spcPct val="115000"/>
              </a:lnSpc>
              <a:buFont typeface="Arial" panose="020B0604020202020204" pitchFamily="34" charset="0"/>
              <a:buChar char="•"/>
              <a:tabLst>
                <a:tab pos="457200" algn="l"/>
              </a:tabLst>
            </a:pPr>
            <a:r>
              <a:rPr lang="en-GB" sz="1600" dirty="0">
                <a:effectLst/>
                <a:latin typeface="Imperial Sans Text" panose="020B0503020202020204"/>
                <a:ea typeface="Arial" panose="020B0604020202020204" pitchFamily="34" charset="0"/>
                <a:cs typeface="Arial" panose="020B0604020202020204" pitchFamily="34" charset="0"/>
              </a:rPr>
              <a:t>Most women stop taking HRT 2-5yrs after starting, I.e. once menopausal symptoms should have stopped</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tabLst>
                <a:tab pos="457200" algn="l"/>
              </a:tabLst>
            </a:pPr>
            <a:r>
              <a:rPr lang="en-GB" sz="1600" dirty="0">
                <a:effectLst/>
                <a:latin typeface="Imperial Sans Text" panose="020B0503020202020204"/>
                <a:ea typeface="Arial" panose="020B0604020202020204" pitchFamily="34" charset="0"/>
                <a:cs typeface="Arial" panose="020B0604020202020204" pitchFamily="34" charset="0"/>
              </a:rPr>
              <a:t>However, there is no clear guidance on stopping</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tabLst>
                <a:tab pos="457200" algn="l"/>
              </a:tabLst>
            </a:pPr>
            <a:r>
              <a:rPr lang="en-GB" sz="1600" dirty="0">
                <a:effectLst/>
                <a:latin typeface="Imperial Sans Text" panose="020B0503020202020204"/>
                <a:ea typeface="Arial" panose="020B0604020202020204" pitchFamily="34" charset="0"/>
                <a:cs typeface="Arial" panose="020B0604020202020204" pitchFamily="34" charset="0"/>
              </a:rPr>
              <a:t>Evidence Indicates HRT protects against: Osteoporosis, CVD and T2DM </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tabLst>
                <a:tab pos="457200" algn="l"/>
              </a:tabLst>
            </a:pPr>
            <a:r>
              <a:rPr lang="en-GB" sz="1600" dirty="0">
                <a:effectLst/>
                <a:latin typeface="Imperial Sans Text" panose="020B0503020202020204"/>
                <a:ea typeface="Arial" panose="020B0604020202020204" pitchFamily="34" charset="0"/>
                <a:cs typeface="Arial" panose="020B0604020202020204" pitchFamily="34" charset="0"/>
              </a:rPr>
              <a:t>T2DM - explanatory mechanisms are unclear.</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tabLst>
                <a:tab pos="457200" algn="l"/>
              </a:tabLst>
            </a:pPr>
            <a:r>
              <a:rPr lang="en-GB" sz="1600" dirty="0">
                <a:effectLst/>
                <a:latin typeface="Imperial Sans Text" panose="020B0503020202020204"/>
                <a:ea typeface="Arial" panose="020B0604020202020204" pitchFamily="34" charset="0"/>
                <a:cs typeface="Arial" panose="020B0604020202020204" pitchFamily="34" charset="0"/>
              </a:rPr>
              <a:t>Stopping HRT should not be cold turkey; It should be a slow reduction over 4-6m as Menopausal symptoms can return</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tabLst>
                <a:tab pos="457200" algn="l"/>
              </a:tabLst>
            </a:pPr>
            <a:r>
              <a:rPr lang="en-GB" sz="1600" dirty="0">
                <a:effectLst/>
                <a:latin typeface="Imperial Sans Text" panose="020B0503020202020204"/>
                <a:ea typeface="Arial" panose="020B0604020202020204" pitchFamily="34" charset="0"/>
                <a:cs typeface="Arial" panose="020B0604020202020204" pitchFamily="34" charset="0"/>
              </a:rPr>
              <a:t>Oestrogen level testing Is not recommended - Oestrogen levels fluctuate over 24hrs, thus it is not a specific Indicator of HRT treatment.  </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tabLst>
                <a:tab pos="457200" algn="l"/>
              </a:tabLst>
            </a:pPr>
            <a:r>
              <a:rPr lang="en-GB" sz="1600" dirty="0">
                <a:effectLst/>
                <a:latin typeface="Imperial Sans Text" panose="020B0503020202020204"/>
                <a:ea typeface="Arial" panose="020B0604020202020204" pitchFamily="34" charset="0"/>
                <a:cs typeface="Arial" panose="020B0604020202020204" pitchFamily="34" charset="0"/>
              </a:rPr>
              <a:t>There Is no reason to offer blood monitoring for HRT specifically.</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Arial" panose="020B0604020202020204" pitchFamily="34" charset="0"/>
              <a:buChar char="•"/>
              <a:tabLst>
                <a:tab pos="457200" algn="l"/>
              </a:tabLst>
            </a:pPr>
            <a:r>
              <a:rPr lang="en-GB" sz="1600" dirty="0">
                <a:effectLst/>
                <a:latin typeface="Imperial Sans Text" panose="020B0503020202020204"/>
                <a:ea typeface="Arial" panose="020B0604020202020204" pitchFamily="34" charset="0"/>
                <a:cs typeface="Arial" panose="020B0604020202020204" pitchFamily="34" charset="0"/>
              </a:rPr>
              <a:t>What next steps might be sensible?</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nSpc>
                <a:spcPct val="115000"/>
              </a:lnSpc>
              <a:buFont typeface="Arial" panose="020B0604020202020204" pitchFamily="34" charset="0"/>
              <a:buChar char="•"/>
              <a:tabLst>
                <a:tab pos="914400" algn="l"/>
              </a:tabLst>
            </a:pPr>
            <a:r>
              <a:rPr lang="en-GB" sz="1600" dirty="0">
                <a:effectLst/>
                <a:latin typeface="Imperial Sans Text" panose="020B0503020202020204"/>
                <a:ea typeface="Arial" panose="020B0604020202020204" pitchFamily="34" charset="0"/>
                <a:cs typeface="Arial" panose="020B0604020202020204" pitchFamily="34" charset="0"/>
              </a:rPr>
              <a:t>Clinical meeting/senior GP Input</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eaLnBrk="0" fontAlgn="base" hangingPunct="0">
              <a:lnSpc>
                <a:spcPct val="100000"/>
              </a:lnSpc>
              <a:spcBef>
                <a:spcPct val="0"/>
              </a:spcBef>
              <a:spcAft>
                <a:spcPct val="0"/>
              </a:spcAft>
              <a:buFontTx/>
              <a:buNone/>
              <a:tabLst>
                <a:tab pos="5759450" algn="l"/>
              </a:tabLst>
            </a:pPr>
            <a:br>
              <a:rPr lang="en-GB" altLang="zh-CN" sz="1600" b="1" dirty="0">
                <a:latin typeface="+mj-lt"/>
                <a:ea typeface="Arial" panose="020B0604020202020204" pitchFamily="34" charset="0"/>
                <a:cs typeface="Arial" panose="020B0604020202020204" pitchFamily="34" charset="0"/>
              </a:rPr>
            </a:br>
            <a:endParaRPr lang="en-GB" sz="1600" dirty="0">
              <a:latin typeface="+mj-lt"/>
            </a:endParaRPr>
          </a:p>
        </p:txBody>
      </p:sp>
      <p:sp>
        <p:nvSpPr>
          <p:cNvPr id="4" name="Rectangle 2">
            <a:extLst>
              <a:ext uri="{FF2B5EF4-FFF2-40B4-BE49-F238E27FC236}">
                <a16:creationId xmlns:a16="http://schemas.microsoft.com/office/drawing/2014/main" id="{1A675181-4311-0C0F-9461-57CA0B360C58}"/>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Learning Points</a:t>
            </a: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Cora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Stringfold</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09201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4602C9-B16F-DDDC-7D76-81959444A502}"/>
            </a:ext>
          </a:extLst>
        </p:cNvPr>
        <p:cNvGrpSpPr/>
        <p:nvPr/>
      </p:nvGrpSpPr>
      <p:grpSpPr>
        <a:xfrm>
          <a:off x="0" y="0"/>
          <a:ext cx="0" cy="0"/>
          <a:chOff x="0" y="0"/>
          <a:chExt cx="0" cy="0"/>
        </a:xfrm>
      </p:grpSpPr>
      <p:grpSp>
        <p:nvGrpSpPr>
          <p:cNvPr id="2052" name="Group 2051">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056" name="Straight Connector 2055">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57" name="Straight Connector 2056">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058"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59"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0" name="Isosceles Triangle 2059">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1"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2"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3"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4" name="Isosceles Triangle 2063">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5" name="Isosceles Triangle 2064">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053" name="Rectangle 2052">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4" name="Rectangle 2053">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66" name="Isosceles Triangle 2065">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32B1443-ED90-A0DD-8568-D46BC0DE2D3A}"/>
              </a:ext>
            </a:extLst>
          </p:cNvPr>
          <p:cNvSpPr>
            <a:spLocks noGrp="1"/>
          </p:cNvSpPr>
          <p:nvPr>
            <p:ph type="ctrTitle"/>
          </p:nvPr>
        </p:nvSpPr>
        <p:spPr>
          <a:xfrm>
            <a:off x="673754" y="643467"/>
            <a:ext cx="4203045" cy="1375608"/>
          </a:xfrm>
        </p:spPr>
        <p:txBody>
          <a:bodyPr vert="horz" lIns="91440" tIns="45720" rIns="91440" bIns="45720" rtlCol="0" anchor="ctr">
            <a:normAutofit/>
          </a:bodyPr>
          <a:lstStyle/>
          <a:p>
            <a:pPr algn="l"/>
            <a:r>
              <a:rPr lang="en-US" sz="3600" dirty="0">
                <a:solidFill>
                  <a:schemeClr val="bg1"/>
                </a:solidFill>
              </a:rPr>
              <a:t>HRT Breast Cancer</a:t>
            </a:r>
          </a:p>
        </p:txBody>
      </p:sp>
      <p:sp>
        <p:nvSpPr>
          <p:cNvPr id="3" name="TextBox 2">
            <a:extLst>
              <a:ext uri="{FF2B5EF4-FFF2-40B4-BE49-F238E27FC236}">
                <a16:creationId xmlns:a16="http://schemas.microsoft.com/office/drawing/2014/main" id="{BC6BA135-1E2A-FED3-17F5-CD42CA840B87}"/>
              </a:ext>
            </a:extLst>
          </p:cNvPr>
          <p:cNvSpPr txBox="1"/>
          <p:nvPr/>
        </p:nvSpPr>
        <p:spPr>
          <a:xfrm>
            <a:off x="673754" y="2160590"/>
            <a:ext cx="3973943" cy="3440110"/>
          </a:xfrm>
          <a:prstGeom prst="rect">
            <a:avLst/>
          </a:prstGeom>
        </p:spPr>
        <p:txBody>
          <a:bodyPr vert="horz" lIns="91440" tIns="45720" rIns="91440" bIns="45720" rtlCol="0">
            <a:normAutofit/>
          </a:bodyPr>
          <a:lstStyle/>
          <a:p>
            <a:pPr>
              <a:lnSpc>
                <a:spcPct val="90000"/>
              </a:lnSpc>
              <a:spcBef>
                <a:spcPts val="1000"/>
              </a:spcBef>
              <a:buClr>
                <a:schemeClr val="accent1"/>
              </a:buClr>
              <a:buSzPct val="80000"/>
              <a:buFont typeface="Wingdings 3" charset="2"/>
              <a:buChar char=""/>
            </a:pPr>
            <a:r>
              <a:rPr lang="en-US" sz="1500" b="0" i="0" dirty="0">
                <a:solidFill>
                  <a:schemeClr val="bg1"/>
                </a:solidFill>
                <a:effectLst/>
              </a:rPr>
              <a:t>The risk of Brest cancer is well know, however there is evidence to suggest it may have been over exaggerated.</a:t>
            </a:r>
          </a:p>
          <a:p>
            <a:pPr>
              <a:lnSpc>
                <a:spcPct val="90000"/>
              </a:lnSpc>
              <a:spcBef>
                <a:spcPts val="1000"/>
              </a:spcBef>
              <a:buClr>
                <a:schemeClr val="accent1"/>
              </a:buClr>
              <a:buSzPct val="80000"/>
              <a:buFont typeface="Wingdings 3" charset="2"/>
              <a:buChar char=""/>
            </a:pPr>
            <a:endParaRPr lang="en-US" sz="1500" b="0" i="0" dirty="0">
              <a:solidFill>
                <a:schemeClr val="bg1"/>
              </a:solidFill>
              <a:effectLst/>
            </a:endParaRPr>
          </a:p>
          <a:p>
            <a:pPr>
              <a:lnSpc>
                <a:spcPct val="90000"/>
              </a:lnSpc>
              <a:spcBef>
                <a:spcPts val="1000"/>
              </a:spcBef>
              <a:buClr>
                <a:schemeClr val="accent1"/>
              </a:buClr>
              <a:buSzPct val="80000"/>
              <a:buFont typeface="Wingdings 3" charset="2"/>
              <a:buChar char=""/>
            </a:pPr>
            <a:r>
              <a:rPr lang="en-US" sz="1500" b="0" i="0" dirty="0">
                <a:solidFill>
                  <a:schemeClr val="bg1"/>
                </a:solidFill>
                <a:effectLst/>
              </a:rPr>
              <a:t>Risk of Breast ca is low; there are 5 extra cases in ever 1000 patients </a:t>
            </a:r>
            <a:r>
              <a:rPr lang="en-US" sz="1500" dirty="0">
                <a:solidFill>
                  <a:schemeClr val="bg1"/>
                </a:solidFill>
              </a:rPr>
              <a:t>taking combined HRT for 5 yrs.</a:t>
            </a:r>
          </a:p>
          <a:p>
            <a:pPr>
              <a:lnSpc>
                <a:spcPct val="90000"/>
              </a:lnSpc>
              <a:spcBef>
                <a:spcPts val="1000"/>
              </a:spcBef>
              <a:buClr>
                <a:schemeClr val="accent1"/>
              </a:buClr>
              <a:buSzPct val="80000"/>
              <a:buFont typeface="Wingdings 3" charset="2"/>
              <a:buChar char=""/>
            </a:pPr>
            <a:r>
              <a:rPr lang="en-US" sz="1500" b="0" i="0" dirty="0">
                <a:solidFill>
                  <a:schemeClr val="bg1"/>
                </a:solidFill>
                <a:effectLst/>
              </a:rPr>
              <a:t>Obesity is a much higher risk for Breast ca</a:t>
            </a:r>
            <a:r>
              <a:rPr lang="en-US" sz="1500" dirty="0">
                <a:solidFill>
                  <a:schemeClr val="bg1"/>
                </a:solidFill>
              </a:rPr>
              <a:t>.</a:t>
            </a:r>
          </a:p>
          <a:p>
            <a:pPr>
              <a:lnSpc>
                <a:spcPct val="90000"/>
              </a:lnSpc>
              <a:spcBef>
                <a:spcPts val="1000"/>
              </a:spcBef>
              <a:buClr>
                <a:schemeClr val="accent1"/>
              </a:buClr>
              <a:buSzPct val="80000"/>
              <a:buFont typeface="Wingdings 3" charset="2"/>
              <a:buChar char=""/>
            </a:pPr>
            <a:r>
              <a:rPr lang="en-US" sz="1500" b="0" i="0" dirty="0">
                <a:solidFill>
                  <a:schemeClr val="bg1"/>
                </a:solidFill>
                <a:effectLst/>
              </a:rPr>
              <a:t>VTE risk is at baseline for normal population for transdermal Estrogen</a:t>
            </a:r>
            <a:r>
              <a:rPr lang="en-US" sz="1500" dirty="0">
                <a:solidFill>
                  <a:schemeClr val="bg1"/>
                </a:solidFill>
              </a:rPr>
              <a:t> and low for Micronized Progesterone versus Medroxyprogesterone/</a:t>
            </a:r>
            <a:r>
              <a:rPr lang="en-US" sz="1500" dirty="0" err="1">
                <a:solidFill>
                  <a:schemeClr val="bg1"/>
                </a:solidFill>
              </a:rPr>
              <a:t>northesterone</a:t>
            </a:r>
            <a:r>
              <a:rPr lang="en-US" sz="1500" dirty="0">
                <a:solidFill>
                  <a:schemeClr val="bg1"/>
                </a:solidFill>
              </a:rPr>
              <a:t>.</a:t>
            </a:r>
            <a:r>
              <a:rPr lang="en-US" sz="1500" b="0" i="0" dirty="0">
                <a:solidFill>
                  <a:schemeClr val="bg1"/>
                </a:solidFill>
                <a:effectLst/>
              </a:rPr>
              <a:t> </a:t>
            </a:r>
          </a:p>
          <a:p>
            <a:pPr>
              <a:lnSpc>
                <a:spcPct val="90000"/>
              </a:lnSpc>
              <a:spcBef>
                <a:spcPts val="1000"/>
              </a:spcBef>
              <a:buClr>
                <a:schemeClr val="accent1"/>
              </a:buClr>
              <a:buSzPct val="80000"/>
              <a:buFont typeface="Wingdings 3" charset="2"/>
              <a:buChar char=""/>
            </a:pPr>
            <a:endParaRPr lang="en-US" sz="1500" b="0" i="0" dirty="0">
              <a:solidFill>
                <a:schemeClr val="bg1"/>
              </a:solidFill>
              <a:effectLst/>
            </a:endParaRPr>
          </a:p>
          <a:p>
            <a:pPr>
              <a:lnSpc>
                <a:spcPct val="90000"/>
              </a:lnSpc>
              <a:spcBef>
                <a:spcPts val="1000"/>
              </a:spcBef>
              <a:buClr>
                <a:schemeClr val="accent1"/>
              </a:buClr>
              <a:buSzPct val="80000"/>
              <a:buFont typeface="Wingdings 3" charset="2"/>
              <a:buChar char=""/>
            </a:pPr>
            <a:endParaRPr lang="en-US" sz="1500" b="0" i="0" dirty="0">
              <a:solidFill>
                <a:schemeClr val="bg1"/>
              </a:solidFill>
              <a:effectLst/>
            </a:endParaRPr>
          </a:p>
          <a:p>
            <a:pPr>
              <a:lnSpc>
                <a:spcPct val="90000"/>
              </a:lnSpc>
              <a:spcBef>
                <a:spcPts val="1000"/>
              </a:spcBef>
              <a:buClr>
                <a:schemeClr val="accent1"/>
              </a:buClr>
              <a:buSzPct val="80000"/>
              <a:buFont typeface="Wingdings 3" charset="2"/>
              <a:buChar char=""/>
            </a:pPr>
            <a:endParaRPr lang="en-US" sz="1500" dirty="0">
              <a:solidFill>
                <a:schemeClr val="bg1"/>
              </a:solidFill>
            </a:endParaRPr>
          </a:p>
        </p:txBody>
      </p:sp>
      <p:sp>
        <p:nvSpPr>
          <p:cNvPr id="2068" name="Isosceles Triangle 2067">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1026" name="Picture 2">
            <a:extLst>
              <a:ext uri="{FF2B5EF4-FFF2-40B4-BE49-F238E27FC236}">
                <a16:creationId xmlns:a16="http://schemas.microsoft.com/office/drawing/2014/main" id="{0614CDA2-8AA4-99C0-1ACC-A2A5E6E25E8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1464" b="16155"/>
          <a:stretch/>
        </p:blipFill>
        <p:spPr bwMode="auto">
          <a:xfrm>
            <a:off x="5112848" y="139125"/>
            <a:ext cx="6949969" cy="6128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0864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31A60-A37E-EFDF-3AD5-32200F619C5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FCEA7FE-5BC7-2C38-B27C-2AD92A7B160C}"/>
              </a:ext>
            </a:extLst>
          </p:cNvPr>
          <p:cNvSpPr txBox="1">
            <a:spLocks/>
          </p:cNvSpPr>
          <p:nvPr/>
        </p:nvSpPr>
        <p:spPr>
          <a:xfrm>
            <a:off x="1524000" y="1000353"/>
            <a:ext cx="9144000"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83-year-old patient experiencing light-headedness</a:t>
            </a:r>
          </a:p>
          <a:p>
            <a:pPr marL="0" indent="0" eaLnBrk="0" fontAlgn="base" hangingPunct="0">
              <a:lnSpc>
                <a:spcPct val="100000"/>
              </a:lnSpc>
              <a:spcBef>
                <a:spcPct val="0"/>
              </a:spcBef>
              <a:spcAft>
                <a:spcPct val="0"/>
              </a:spcAft>
              <a:buFontTx/>
              <a:buNone/>
              <a:tabLst>
                <a:tab pos="5759450" algn="l"/>
              </a:tabLst>
            </a:pPr>
            <a:endParaRPr lang="en-GB" sz="1800"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r>
              <a:rPr lang="en-GB" sz="1800" b="1" dirty="0">
                <a:effectLst/>
                <a:latin typeface="Imperial Sans Text" panose="020B0503020202020204"/>
                <a:ea typeface="Arial" panose="020B0604020202020204" pitchFamily="34" charset="0"/>
                <a:cs typeface="Arial" panose="020B0604020202020204" pitchFamily="34" charset="0"/>
              </a:rPr>
              <a:t>Contd</a:t>
            </a:r>
            <a:r>
              <a:rPr lang="en-GB" sz="1800" b="1" dirty="0">
                <a:latin typeface="Imperial Sans Text" panose="020B0503020202020204"/>
                <a:ea typeface="Arial" panose="020B0604020202020204" pitchFamily="34" charset="0"/>
                <a:cs typeface="Arial" panose="020B0604020202020204" pitchFamily="34" charset="0"/>
              </a:rPr>
              <a:t>. </a:t>
            </a:r>
            <a:r>
              <a:rPr lang="en-GB" sz="1800" b="1" dirty="0">
                <a:effectLst/>
                <a:latin typeface="Imperial Sans Text" panose="020B0503020202020204"/>
                <a:ea typeface="Arial" panose="020B0604020202020204" pitchFamily="34" charset="0"/>
                <a:cs typeface="Arial" panose="020B0604020202020204" pitchFamily="34" charset="0"/>
              </a:rPr>
              <a:t>Presenting complaint: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have not had another fall, but have felt light-headed when walking around at home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feel unsure about walking to the shops and tend to stay at home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have had to give up going to your swim sessions and Bridge lessons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don’t have a fever.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had a bit of a cold last week but that went away after a few days and you now feel well in yourself.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have not had any loss of consciousness.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have no chest pain and no shortness of breath.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have not had slurring of your speech, no weakness of your arms/legs and you have had no headache.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have not had any aura, sweating or shaking during the episodes.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 </a:t>
            </a:r>
            <a:br>
              <a:rPr lang="en-GB" altLang="zh-CN" b="1" dirty="0">
                <a:latin typeface="+mj-lt"/>
                <a:ea typeface="Arial" panose="020B0604020202020204" pitchFamily="34" charset="0"/>
                <a:cs typeface="Arial" panose="020B0604020202020204" pitchFamily="34" charset="0"/>
              </a:rPr>
            </a:br>
            <a:endParaRPr lang="en-GB" dirty="0">
              <a:latin typeface="+mj-lt"/>
            </a:endParaRPr>
          </a:p>
        </p:txBody>
      </p:sp>
      <p:sp>
        <p:nvSpPr>
          <p:cNvPr id="4" name="Rectangle 2">
            <a:extLst>
              <a:ext uri="{FF2B5EF4-FFF2-40B4-BE49-F238E27FC236}">
                <a16:creationId xmlns:a16="http://schemas.microsoft.com/office/drawing/2014/main" id="{1E8691A8-9AEE-A9CE-2AA0-7A1DD0270A81}"/>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Presenting complaint</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Michael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Olawinga</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3312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92F29-37FF-5F34-D891-BCCDA03B929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67784D0-9935-3240-9BB4-98096E7904FC}"/>
              </a:ext>
            </a:extLst>
          </p:cNvPr>
          <p:cNvSpPr txBox="1">
            <a:spLocks/>
          </p:cNvSpPr>
          <p:nvPr/>
        </p:nvSpPr>
        <p:spPr>
          <a:xfrm>
            <a:off x="1524000" y="1000353"/>
            <a:ext cx="9144000"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83-year-old patient experiencing light-headedness</a:t>
            </a:r>
          </a:p>
          <a:p>
            <a:pPr marL="0" indent="0">
              <a:lnSpc>
                <a:spcPct val="115000"/>
              </a:lnSpc>
              <a:spcAft>
                <a:spcPts val="800"/>
              </a:spcAft>
              <a:buNone/>
            </a:pPr>
            <a:r>
              <a:rPr lang="en-GB" sz="1800" b="1" dirty="0">
                <a:effectLst/>
                <a:latin typeface="Imperial Sans Text" panose="020B0503020202020204"/>
                <a:ea typeface="Arial" panose="020B0604020202020204" pitchFamily="34" charset="0"/>
                <a:cs typeface="Arial" panose="020B0604020202020204" pitchFamily="34" charset="0"/>
              </a:rPr>
              <a:t>Ideas, Concerns and Expectations</a:t>
            </a:r>
            <a:r>
              <a:rPr lang="en-GB" sz="1800" dirty="0">
                <a:effectLst/>
                <a:latin typeface="Imperial Sans Text" panose="020B0503020202020204"/>
                <a:ea typeface="Arial" panose="020B0604020202020204" pitchFamily="34" charset="0"/>
                <a:cs typeface="Arial" panose="020B060402020202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are feeling anxious about these episodes and whether they could be a sign of a stroke. Your dad had a stroke in his 80s.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are worried about falling and injuring yourself and losing your independence further.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You are feeling quite low about it all and want to get back to swimming/seeing friends/Bridge lessons. </a:t>
            </a:r>
          </a:p>
          <a:p>
            <a:pPr marL="0" lvl="0" indent="0">
              <a:lnSpc>
                <a:spcPct val="115000"/>
              </a:lnSpc>
              <a:spcAft>
                <a:spcPts val="800"/>
              </a:spcAft>
              <a:buNone/>
            </a:pPr>
            <a:r>
              <a:rPr lang="en-GB" sz="1800" b="1" dirty="0">
                <a:latin typeface="Imperial Sans Text" panose="020B0503020202020204"/>
                <a:ea typeface="Calibri" panose="020F0502020204030204" pitchFamily="34" charset="0"/>
                <a:cs typeface="Arial" panose="020B0604020202020204" pitchFamily="34" charset="0"/>
              </a:rPr>
              <a:t>Examination</a:t>
            </a:r>
          </a:p>
          <a:p>
            <a:pPr>
              <a:lnSpc>
                <a:spcPct val="115000"/>
              </a:lnSpc>
              <a:spcAft>
                <a:spcPts val="800"/>
              </a:spcAft>
            </a:pPr>
            <a:r>
              <a:rPr lang="en-GB" sz="1800" dirty="0">
                <a:effectLst/>
                <a:latin typeface="Imperial Sans Text" panose="020B0503020202020204"/>
                <a:ea typeface="Arial" panose="020B0604020202020204" pitchFamily="34" charset="0"/>
                <a:cs typeface="Arial" panose="020B0604020202020204" pitchFamily="34" charset="0"/>
              </a:rPr>
              <a:t>Temp 36.4, HR 72 regular, BP 125/75 sitting, BP 115/70 standing, Sats 98 RA, RR 14.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Imperial Sans Text" panose="020B0503020202020204"/>
                <a:ea typeface="Arial" panose="020B0604020202020204" pitchFamily="34" charset="0"/>
                <a:cs typeface="Arial" panose="020B0604020202020204" pitchFamily="34" charset="0"/>
              </a:rPr>
              <a:t>Gait is steady, but slow and tentative.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 </a:t>
            </a:r>
            <a:br>
              <a:rPr lang="en-GB" altLang="zh-CN" b="1" dirty="0">
                <a:latin typeface="+mj-lt"/>
                <a:ea typeface="Arial" panose="020B0604020202020204" pitchFamily="34" charset="0"/>
                <a:cs typeface="Arial" panose="020B0604020202020204" pitchFamily="34" charset="0"/>
              </a:rPr>
            </a:br>
            <a:endParaRPr lang="en-GB" dirty="0">
              <a:latin typeface="+mj-lt"/>
            </a:endParaRPr>
          </a:p>
        </p:txBody>
      </p:sp>
      <p:sp>
        <p:nvSpPr>
          <p:cNvPr id="4" name="Rectangle 2">
            <a:extLst>
              <a:ext uri="{FF2B5EF4-FFF2-40B4-BE49-F238E27FC236}">
                <a16:creationId xmlns:a16="http://schemas.microsoft.com/office/drawing/2014/main" id="{B780C3E8-FF59-FF34-BA06-434F5BDBE77F}"/>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cs typeface="Arial" panose="020B0604020202020204" pitchFamily="34" charset="0"/>
              </a:rPr>
              <a:t>Ideas concerns and Expectations (ICE)</a:t>
            </a:r>
            <a:endParaRPr kumimoji="0" lang="en-GB" altLang="zh-C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Michael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Olawinga</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9481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4973A-1215-71F9-741E-3CBEF2A4DE86}"/>
              </a:ext>
            </a:extLst>
          </p:cNvPr>
          <p:cNvSpPr>
            <a:spLocks noGrp="1"/>
          </p:cNvSpPr>
          <p:nvPr>
            <p:ph type="ctrTitle"/>
          </p:nvPr>
        </p:nvSpPr>
        <p:spPr/>
        <p:txBody>
          <a:bodyPr/>
          <a:lstStyle/>
          <a:p>
            <a:pPr algn="ctr"/>
            <a:r>
              <a:rPr lang="en-GB" dirty="0"/>
              <a:t>Discuss……</a:t>
            </a:r>
          </a:p>
        </p:txBody>
      </p:sp>
    </p:spTree>
    <p:extLst>
      <p:ext uri="{BB962C8B-B14F-4D97-AF65-F5344CB8AC3E}">
        <p14:creationId xmlns:p14="http://schemas.microsoft.com/office/powerpoint/2010/main" val="1644076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DFABF-7F22-A865-134A-F6453D59914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46BEAF7-0E71-A1F8-4996-BCCEB947DEB5}"/>
              </a:ext>
            </a:extLst>
          </p:cNvPr>
          <p:cNvSpPr txBox="1">
            <a:spLocks/>
          </p:cNvSpPr>
          <p:nvPr/>
        </p:nvSpPr>
        <p:spPr>
          <a:xfrm>
            <a:off x="1524000" y="1000353"/>
            <a:ext cx="9144000" cy="16557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83-year-old patient experiencing light-headedness</a:t>
            </a:r>
          </a:p>
          <a:p>
            <a:pPr marL="0" indent="0" eaLnBrk="0" fontAlgn="base" hangingPunct="0">
              <a:lnSpc>
                <a:spcPct val="100000"/>
              </a:lnSpc>
              <a:spcBef>
                <a:spcPct val="0"/>
              </a:spcBef>
              <a:spcAft>
                <a:spcPct val="0"/>
              </a:spcAft>
              <a:buFontTx/>
              <a:buNone/>
              <a:tabLst>
                <a:tab pos="5759450" algn="l"/>
              </a:tabLst>
            </a:pPr>
            <a:endParaRPr lang="en-GB" sz="1800" b="1" dirty="0">
              <a:latin typeface="Imperial Sans Text" panose="020B0503020202020204"/>
              <a:ea typeface="Arial" panose="020B0604020202020204" pitchFamily="34" charset="0"/>
              <a:cs typeface="Arial" panose="020B0604020202020204" pitchFamily="34" charset="0"/>
            </a:endParaRPr>
          </a:p>
          <a:p>
            <a:pPr marL="0" indent="0" eaLnBrk="0" fontAlgn="base" hangingPunct="0">
              <a:lnSpc>
                <a:spcPct val="100000"/>
              </a:lnSpc>
              <a:spcBef>
                <a:spcPct val="0"/>
              </a:spcBef>
              <a:spcAft>
                <a:spcPct val="0"/>
              </a:spcAft>
              <a:buFontTx/>
              <a:buNone/>
              <a:tabLst>
                <a:tab pos="5759450" algn="l"/>
              </a:tabLst>
            </a:pPr>
            <a:r>
              <a:rPr lang="en-GB" sz="1800" b="1" dirty="0">
                <a:effectLst/>
                <a:latin typeface="Imperial Sans Text" panose="020B0503020202020204"/>
                <a:ea typeface="Arial" panose="020B0604020202020204" pitchFamily="34" charset="0"/>
                <a:cs typeface="Arial" panose="020B0604020202020204" pitchFamily="34" charset="0"/>
              </a:rPr>
              <a:t>Suggested Clinical Management:</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00000"/>
              </a:lnSpc>
              <a:buFont typeface="Symbol" panose="05050102010706020507" pitchFamily="18" charset="2"/>
              <a:buChar char=""/>
            </a:pPr>
            <a:r>
              <a:rPr lang="en-GB" sz="1800" dirty="0">
                <a:solidFill>
                  <a:srgbClr val="000000"/>
                </a:solidFill>
                <a:effectLst/>
                <a:latin typeface="Imperial Sans Text" panose="020B0503020202020204"/>
                <a:ea typeface="Arial" panose="020B0604020202020204" pitchFamily="34" charset="0"/>
                <a:cs typeface="Arial" panose="020B0604020202020204" pitchFamily="34" charset="0"/>
              </a:rPr>
              <a:t>Reduce HTN medication with plan for review to reduce further meds over time</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00000"/>
              </a:lnSpc>
              <a:buFont typeface="Symbol" panose="05050102010706020507" pitchFamily="18" charset="2"/>
              <a:buChar char=""/>
            </a:pPr>
            <a:r>
              <a:rPr lang="en-GB" sz="1800" dirty="0">
                <a:solidFill>
                  <a:srgbClr val="000000"/>
                </a:solidFill>
                <a:effectLst/>
                <a:latin typeface="Imperial Sans Text" panose="020B0503020202020204"/>
                <a:ea typeface="Arial" panose="020B0604020202020204" pitchFamily="34" charset="0"/>
                <a:cs typeface="Arial" panose="020B0604020202020204" pitchFamily="34" charset="0"/>
              </a:rPr>
              <a:t>Stop SU/Gliclazide – glucose monitoring</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00000"/>
              </a:lnSpc>
              <a:buFont typeface="Symbol" panose="05050102010706020507" pitchFamily="18" charset="2"/>
              <a:buChar char=""/>
            </a:pPr>
            <a:r>
              <a:rPr lang="en-GB" sz="1800" dirty="0">
                <a:solidFill>
                  <a:srgbClr val="000000"/>
                </a:solidFill>
                <a:effectLst/>
                <a:latin typeface="Imperial Sans Text" panose="020B0503020202020204"/>
                <a:ea typeface="Arial" panose="020B0604020202020204" pitchFamily="34" charset="0"/>
                <a:cs typeface="Arial" panose="020B0604020202020204" pitchFamily="34" charset="0"/>
              </a:rPr>
              <a:t>Offer bloods </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00000"/>
              </a:lnSpc>
              <a:buFont typeface="Symbol" panose="05050102010706020507" pitchFamily="18" charset="2"/>
              <a:buChar char=""/>
            </a:pPr>
            <a:r>
              <a:rPr lang="en-GB" sz="1800" dirty="0">
                <a:solidFill>
                  <a:srgbClr val="000000"/>
                </a:solidFill>
                <a:effectLst/>
                <a:latin typeface="Imperial Sans Text" panose="020B0503020202020204"/>
                <a:ea typeface="Times New Roman" panose="02020603050405020304" pitchFamily="18" charset="0"/>
                <a:cs typeface="Arial" panose="020B0604020202020204" pitchFamily="34" charset="0"/>
              </a:rPr>
              <a:t>Given the patient’s age and risk factors, students should explore and exclude any red flags for immediate hospital admission such as stroke.</a:t>
            </a:r>
            <a:endParaRPr lang="en-GB" sz="1800" dirty="0">
              <a:effectLst/>
              <a:latin typeface="Times New Roman" panose="02020603050405020304" pitchFamily="18" charset="0"/>
              <a:ea typeface="Times New Roman" panose="02020603050405020304" pitchFamily="18" charset="0"/>
            </a:endParaRPr>
          </a:p>
          <a:p>
            <a:pPr marL="0" indent="0">
              <a:lnSpc>
                <a:spcPct val="115000"/>
              </a:lnSpc>
              <a:buNone/>
            </a:pPr>
            <a:r>
              <a:rPr lang="en-GB" sz="1800" b="1" dirty="0">
                <a:effectLst/>
                <a:latin typeface="Imperial Sans Text" panose="020B0503020202020204"/>
                <a:ea typeface="Arial" panose="020B0604020202020204" pitchFamily="34" charset="0"/>
                <a:cs typeface="Arial" panose="020B0604020202020204" pitchFamily="34" charset="0"/>
              </a:rPr>
              <a:t>Teaching Points</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What else can we offer this patient beyond this consultation?</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How might you best ensure the patient will comply with these follow ups? </a:t>
            </a: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Is there anything you need to do straight away - is there any urgency here?</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Imperial Sans Text" panose="020B0503020202020204"/>
                <a:ea typeface="Arial" panose="020B0604020202020204" pitchFamily="34" charset="0"/>
                <a:cs typeface="Arial" panose="020B0604020202020204" pitchFamily="34" charset="0"/>
              </a:rPr>
              <a:t>What type of primary care services or community projects might help this patient?</a:t>
            </a:r>
            <a:br>
              <a:rPr lang="en-GB" sz="1800" dirty="0">
                <a:effectLst/>
                <a:latin typeface="Imperial Sans Text" panose="020B0503020202020204"/>
                <a:ea typeface="Arial" panose="020B0604020202020204" pitchFamily="34" charset="0"/>
                <a:cs typeface="Arial" panose="020B0604020202020204" pitchFamily="34" charset="0"/>
              </a:rPr>
            </a:br>
            <a:r>
              <a:rPr lang="en-GB" sz="1800" dirty="0">
                <a:effectLst/>
                <a:latin typeface="Imperial Sans Text" panose="020B0503020202020204"/>
                <a:ea typeface="Arial" panose="020B0604020202020204" pitchFamily="34" charset="0"/>
                <a:cs typeface="Arial" panose="020B0604020202020204" pitchFamily="34" charset="0"/>
              </a:rPr>
              <a:t>- e.g. </a:t>
            </a:r>
            <a:r>
              <a:rPr lang="en-GB" sz="1800" dirty="0" err="1">
                <a:effectLst/>
                <a:latin typeface="Imperial Sans Text" panose="020B0503020202020204"/>
                <a:ea typeface="Arial" panose="020B0604020202020204" pitchFamily="34" charset="0"/>
                <a:cs typeface="Arial" panose="020B0604020202020204" pitchFamily="34" charset="0"/>
              </a:rPr>
              <a:t>Oxleas</a:t>
            </a:r>
            <a:r>
              <a:rPr lang="en-GB" sz="1800" dirty="0">
                <a:effectLst/>
                <a:latin typeface="Imperial Sans Text" panose="020B0503020202020204"/>
                <a:ea typeface="Arial" panose="020B0604020202020204" pitchFamily="34" charset="0"/>
                <a:cs typeface="Arial" panose="020B0604020202020204" pitchFamily="34" charset="0"/>
              </a:rPr>
              <a:t> Frailty Team Referral</a:t>
            </a:r>
            <a:endParaRPr lang="en-GB" sz="1800" dirty="0">
              <a:effectLst/>
              <a:latin typeface="Times New Roman" panose="02020603050405020304" pitchFamily="18" charset="0"/>
              <a:ea typeface="Times New Roman" panose="02020603050405020304" pitchFamily="18" charset="0"/>
            </a:endParaRPr>
          </a:p>
          <a:p>
            <a:pPr marL="0" lvl="0" indent="0">
              <a:lnSpc>
                <a:spcPct val="115000"/>
              </a:lnSpc>
              <a:spcAft>
                <a:spcPts val="800"/>
              </a:spcAft>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 </a:t>
            </a:r>
            <a:br>
              <a:rPr lang="en-GB" altLang="zh-CN" b="1" dirty="0">
                <a:latin typeface="+mj-lt"/>
                <a:ea typeface="Arial" panose="020B0604020202020204" pitchFamily="34" charset="0"/>
                <a:cs typeface="Arial" panose="020B0604020202020204" pitchFamily="34" charset="0"/>
              </a:rPr>
            </a:br>
            <a:endParaRPr lang="en-GB" dirty="0">
              <a:latin typeface="+mj-lt"/>
            </a:endParaRPr>
          </a:p>
        </p:txBody>
      </p:sp>
      <p:sp>
        <p:nvSpPr>
          <p:cNvPr id="4" name="Rectangle 2">
            <a:extLst>
              <a:ext uri="{FF2B5EF4-FFF2-40B4-BE49-F238E27FC236}">
                <a16:creationId xmlns:a16="http://schemas.microsoft.com/office/drawing/2014/main" id="{AD7B4D7E-7B72-9BAC-C200-A54C78AC6C60}"/>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Learning Points</a:t>
            </a: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Michael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Olawinga</a:t>
            </a: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0240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BFAA1B7-5799-2243-8D76-070AABDA30CC}"/>
            </a:ext>
          </a:extLst>
        </p:cNvPr>
        <p:cNvGrpSpPr/>
        <p:nvPr/>
      </p:nvGrpSpPr>
      <p:grpSpPr>
        <a:xfrm>
          <a:off x="0" y="0"/>
          <a:ext cx="0" cy="0"/>
          <a:chOff x="0" y="0"/>
          <a:chExt cx="0" cy="0"/>
        </a:xfrm>
      </p:grpSpPr>
      <p:grpSp>
        <p:nvGrpSpPr>
          <p:cNvPr id="2055" name="Group 2054">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056" name="Straight Connector 2055">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57" name="Straight Connector 2056">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058"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59"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0" name="Isosceles Triangle 2059">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1"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2"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3"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4" name="Isosceles Triangle 2063">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65" name="Isosceles Triangle 2064">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067" name="Rectangle 2066">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9" name="Rectangle 2068">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71" name="Isosceles Triangle 207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949FC623-1EDE-0AD2-8E54-D3DAE5D4A7A7}"/>
              </a:ext>
            </a:extLst>
          </p:cNvPr>
          <p:cNvSpPr>
            <a:spLocks noGrp="1"/>
          </p:cNvSpPr>
          <p:nvPr>
            <p:ph type="ctrTitle"/>
          </p:nvPr>
        </p:nvSpPr>
        <p:spPr>
          <a:xfrm>
            <a:off x="673754" y="643467"/>
            <a:ext cx="4203045" cy="1375608"/>
          </a:xfrm>
        </p:spPr>
        <p:txBody>
          <a:bodyPr vert="horz" lIns="91440" tIns="45720" rIns="91440" bIns="45720" rtlCol="0" anchor="ctr">
            <a:normAutofit/>
          </a:bodyPr>
          <a:lstStyle/>
          <a:p>
            <a:pPr algn="l"/>
            <a:r>
              <a:rPr lang="en-US" sz="3600">
                <a:solidFill>
                  <a:schemeClr val="bg1"/>
                </a:solidFill>
              </a:rPr>
              <a:t>ACB Calculator</a:t>
            </a:r>
          </a:p>
        </p:txBody>
      </p:sp>
      <p:sp>
        <p:nvSpPr>
          <p:cNvPr id="3" name="TextBox 2">
            <a:extLst>
              <a:ext uri="{FF2B5EF4-FFF2-40B4-BE49-F238E27FC236}">
                <a16:creationId xmlns:a16="http://schemas.microsoft.com/office/drawing/2014/main" id="{0A0EC4E5-32FD-A813-6D15-A0022019D018}"/>
              </a:ext>
            </a:extLst>
          </p:cNvPr>
          <p:cNvSpPr txBox="1"/>
          <p:nvPr/>
        </p:nvSpPr>
        <p:spPr>
          <a:xfrm>
            <a:off x="673754" y="2160590"/>
            <a:ext cx="3973943" cy="3440110"/>
          </a:xfrm>
          <a:prstGeom prst="rect">
            <a:avLst/>
          </a:prstGeom>
        </p:spPr>
        <p:txBody>
          <a:bodyPr vert="horz" lIns="91440" tIns="45720" rIns="91440" bIns="45720" rtlCol="0">
            <a:normAutofit/>
          </a:bodyPr>
          <a:lstStyle/>
          <a:p>
            <a:pPr>
              <a:lnSpc>
                <a:spcPct val="90000"/>
              </a:lnSpc>
              <a:spcBef>
                <a:spcPts val="1000"/>
              </a:spcBef>
              <a:buClr>
                <a:schemeClr val="accent1"/>
              </a:buClr>
              <a:buSzPct val="80000"/>
              <a:buFont typeface="Wingdings 3" charset="2"/>
              <a:buChar char=""/>
            </a:pPr>
            <a:r>
              <a:rPr lang="en-US" sz="1500" b="0" i="0" dirty="0">
                <a:solidFill>
                  <a:schemeClr val="bg1"/>
                </a:solidFill>
                <a:effectLst/>
              </a:rPr>
              <a:t>Many of the medications that we commonly prescribe have anticholinergic properties. In patients over 65 years of age these can cause adverse events, such as confusion, dizziness and falls. These have been shown to increase patient mortality.</a:t>
            </a:r>
          </a:p>
          <a:p>
            <a:pPr>
              <a:lnSpc>
                <a:spcPct val="90000"/>
              </a:lnSpc>
              <a:spcBef>
                <a:spcPts val="1000"/>
              </a:spcBef>
              <a:buClr>
                <a:schemeClr val="accent1"/>
              </a:buClr>
              <a:buSzPct val="80000"/>
              <a:buFont typeface="Wingdings 3" charset="2"/>
              <a:buChar char=""/>
            </a:pPr>
            <a:endParaRPr lang="en-US" sz="1500" b="0" i="0" dirty="0">
              <a:solidFill>
                <a:schemeClr val="bg1"/>
              </a:solidFill>
              <a:effectLst/>
            </a:endParaRPr>
          </a:p>
          <a:p>
            <a:pPr>
              <a:lnSpc>
                <a:spcPct val="90000"/>
              </a:lnSpc>
              <a:spcBef>
                <a:spcPts val="1000"/>
              </a:spcBef>
              <a:buClr>
                <a:schemeClr val="accent1"/>
              </a:buClr>
              <a:buSzPct val="80000"/>
              <a:buFont typeface="Wingdings 3" charset="2"/>
              <a:buChar char=""/>
            </a:pPr>
            <a:r>
              <a:rPr lang="en-US" sz="1500" b="0" i="0" dirty="0">
                <a:solidFill>
                  <a:schemeClr val="bg1"/>
                </a:solidFill>
                <a:effectLst/>
              </a:rPr>
              <a:t>You can use this calculator to work out the Anticholinergic Burden for your patients; a score of 3+ is associated with an increased cognitive impairment and mortality.</a:t>
            </a:r>
          </a:p>
          <a:p>
            <a:pPr>
              <a:lnSpc>
                <a:spcPct val="90000"/>
              </a:lnSpc>
              <a:spcBef>
                <a:spcPts val="1000"/>
              </a:spcBef>
              <a:buClr>
                <a:schemeClr val="accent1"/>
              </a:buClr>
              <a:buSzPct val="80000"/>
              <a:buFont typeface="Wingdings 3" charset="2"/>
              <a:buChar char=""/>
            </a:pPr>
            <a:r>
              <a:rPr lang="en-US" sz="1500" dirty="0">
                <a:solidFill>
                  <a:schemeClr val="bg1"/>
                </a:solidFill>
                <a:hlinkClick r:id="rId2"/>
              </a:rPr>
              <a:t>www.acbcalc.com</a:t>
            </a:r>
            <a:endParaRPr lang="en-US" sz="1500" dirty="0">
              <a:solidFill>
                <a:schemeClr val="bg1"/>
              </a:solidFill>
            </a:endParaRPr>
          </a:p>
          <a:p>
            <a:pPr>
              <a:lnSpc>
                <a:spcPct val="90000"/>
              </a:lnSpc>
              <a:spcBef>
                <a:spcPts val="1000"/>
              </a:spcBef>
              <a:buClr>
                <a:schemeClr val="accent1"/>
              </a:buClr>
              <a:buSzPct val="80000"/>
              <a:buFont typeface="Wingdings 3" charset="2"/>
              <a:buChar char=""/>
            </a:pPr>
            <a:endParaRPr lang="en-US" sz="1500" b="0" i="0" dirty="0">
              <a:solidFill>
                <a:schemeClr val="bg1"/>
              </a:solidFill>
              <a:effectLst/>
            </a:endParaRPr>
          </a:p>
          <a:p>
            <a:pPr>
              <a:lnSpc>
                <a:spcPct val="90000"/>
              </a:lnSpc>
              <a:spcBef>
                <a:spcPts val="1000"/>
              </a:spcBef>
              <a:buClr>
                <a:schemeClr val="accent1"/>
              </a:buClr>
              <a:buSzPct val="80000"/>
              <a:buFont typeface="Wingdings 3" charset="2"/>
              <a:buChar char=""/>
            </a:pPr>
            <a:endParaRPr lang="en-US" sz="1500" b="0" i="0" dirty="0">
              <a:solidFill>
                <a:schemeClr val="bg1"/>
              </a:solidFill>
              <a:effectLst/>
            </a:endParaRPr>
          </a:p>
          <a:p>
            <a:pPr>
              <a:lnSpc>
                <a:spcPct val="90000"/>
              </a:lnSpc>
              <a:spcBef>
                <a:spcPts val="1000"/>
              </a:spcBef>
              <a:buClr>
                <a:schemeClr val="accent1"/>
              </a:buClr>
              <a:buSzPct val="80000"/>
              <a:buFont typeface="Wingdings 3" charset="2"/>
              <a:buChar char=""/>
            </a:pPr>
            <a:endParaRPr lang="en-US" sz="1500" dirty="0">
              <a:solidFill>
                <a:schemeClr val="bg1"/>
              </a:solidFill>
            </a:endParaRPr>
          </a:p>
        </p:txBody>
      </p:sp>
      <p:sp>
        <p:nvSpPr>
          <p:cNvPr id="2073" name="Isosceles Triangle 207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6" name="Picture 5">
            <a:extLst>
              <a:ext uri="{FF2B5EF4-FFF2-40B4-BE49-F238E27FC236}">
                <a16:creationId xmlns:a16="http://schemas.microsoft.com/office/drawing/2014/main" id="{61D1ED3E-B2D1-2951-EEB4-9130CB4160F3}"/>
              </a:ext>
            </a:extLst>
          </p:cNvPr>
          <p:cNvPicPr>
            <a:picLocks noChangeAspect="1"/>
          </p:cNvPicPr>
          <p:nvPr/>
        </p:nvPicPr>
        <p:blipFill>
          <a:blip r:embed="rId3"/>
          <a:stretch>
            <a:fillRect/>
          </a:stretch>
        </p:blipFill>
        <p:spPr>
          <a:xfrm>
            <a:off x="6355118" y="1002557"/>
            <a:ext cx="4643532" cy="5017882"/>
          </a:xfrm>
          <a:prstGeom prst="rect">
            <a:avLst/>
          </a:prstGeom>
          <a:ln>
            <a:solidFill>
              <a:schemeClr val="tx1"/>
            </a:solidFill>
          </a:ln>
        </p:spPr>
      </p:pic>
    </p:spTree>
    <p:extLst>
      <p:ext uri="{BB962C8B-B14F-4D97-AF65-F5344CB8AC3E}">
        <p14:creationId xmlns:p14="http://schemas.microsoft.com/office/powerpoint/2010/main" val="1573541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33D4C-14EB-B211-C860-E262A8F0D5C4}"/>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83CF81BB-E13E-7BF0-A2D9-22D43387D25F}"/>
              </a:ext>
            </a:extLst>
          </p:cNvPr>
          <p:cNvSpPr>
            <a:spLocks noChangeArrowheads="1"/>
          </p:cNvSpPr>
          <p:nvPr/>
        </p:nvSpPr>
        <p:spPr bwMode="auto">
          <a:xfrm>
            <a:off x="192378" y="69074"/>
            <a:ext cx="11502444" cy="830997"/>
          </a:xfrm>
          <a:prstGeom prst="rect">
            <a:avLst/>
          </a:prstGeom>
          <a:solidFill>
            <a:schemeClr val="accent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9450" algn="l"/>
              </a:tabLst>
              <a:defRPr>
                <a:solidFill>
                  <a:schemeClr val="tx1"/>
                </a:solidFill>
                <a:latin typeface="Arial" panose="020B0604020202020204" pitchFamily="34" charset="0"/>
              </a:defRPr>
            </a:lvl1pPr>
            <a:lvl2pPr eaLnBrk="0" fontAlgn="base" hangingPunct="0">
              <a:spcBef>
                <a:spcPct val="0"/>
              </a:spcBef>
              <a:spcAft>
                <a:spcPct val="0"/>
              </a:spcAft>
              <a:tabLst>
                <a:tab pos="5759450" algn="l"/>
              </a:tabLst>
              <a:defRPr>
                <a:solidFill>
                  <a:schemeClr val="tx1"/>
                </a:solidFill>
                <a:latin typeface="Arial" panose="020B0604020202020204" pitchFamily="34" charset="0"/>
              </a:defRPr>
            </a:lvl2pPr>
            <a:lvl3pPr eaLnBrk="0" fontAlgn="base" hangingPunct="0">
              <a:spcBef>
                <a:spcPct val="0"/>
              </a:spcBef>
              <a:spcAft>
                <a:spcPct val="0"/>
              </a:spcAft>
              <a:tabLst>
                <a:tab pos="5759450" algn="l"/>
              </a:tabLst>
              <a:defRPr>
                <a:solidFill>
                  <a:schemeClr val="tx1"/>
                </a:solidFill>
                <a:latin typeface="Arial" panose="020B0604020202020204" pitchFamily="34" charset="0"/>
              </a:defRPr>
            </a:lvl3pPr>
            <a:lvl4pPr eaLnBrk="0" fontAlgn="base" hangingPunct="0">
              <a:spcBef>
                <a:spcPct val="0"/>
              </a:spcBef>
              <a:spcAft>
                <a:spcPct val="0"/>
              </a:spcAft>
              <a:tabLst>
                <a:tab pos="5759450" algn="l"/>
              </a:tabLst>
              <a:defRPr>
                <a:solidFill>
                  <a:schemeClr val="tx1"/>
                </a:solidFill>
                <a:latin typeface="Arial" panose="020B0604020202020204" pitchFamily="34" charset="0"/>
              </a:defRPr>
            </a:lvl4pPr>
            <a:lvl5pPr eaLnBrk="0" fontAlgn="base" hangingPunct="0">
              <a:spcBef>
                <a:spcPct val="0"/>
              </a:spcBef>
              <a:spcAft>
                <a:spcPct val="0"/>
              </a:spcAft>
              <a:tabLst>
                <a:tab pos="5759450" algn="l"/>
              </a:tabLst>
              <a:defRPr>
                <a:solidFill>
                  <a:schemeClr val="tx1"/>
                </a:solidFill>
                <a:latin typeface="Arial" panose="020B0604020202020204" pitchFamily="34" charset="0"/>
              </a:defRPr>
            </a:lvl5pPr>
            <a:lvl6pPr eaLnBrk="0" fontAlgn="base" hangingPunct="0">
              <a:spcBef>
                <a:spcPct val="0"/>
              </a:spcBef>
              <a:spcAft>
                <a:spcPct val="0"/>
              </a:spcAft>
              <a:tabLst>
                <a:tab pos="5759450" algn="l"/>
              </a:tabLst>
              <a:defRPr>
                <a:solidFill>
                  <a:schemeClr val="tx1"/>
                </a:solidFill>
                <a:latin typeface="Arial" panose="020B0604020202020204" pitchFamily="34" charset="0"/>
              </a:defRPr>
            </a:lvl6pPr>
            <a:lvl7pPr eaLnBrk="0" fontAlgn="base" hangingPunct="0">
              <a:spcBef>
                <a:spcPct val="0"/>
              </a:spcBef>
              <a:spcAft>
                <a:spcPct val="0"/>
              </a:spcAft>
              <a:tabLst>
                <a:tab pos="5759450" algn="l"/>
              </a:tabLst>
              <a:defRPr>
                <a:solidFill>
                  <a:schemeClr val="tx1"/>
                </a:solidFill>
                <a:latin typeface="Arial" panose="020B0604020202020204" pitchFamily="34" charset="0"/>
              </a:defRPr>
            </a:lvl7pPr>
            <a:lvl8pPr eaLnBrk="0" fontAlgn="base" hangingPunct="0">
              <a:spcBef>
                <a:spcPct val="0"/>
              </a:spcBef>
              <a:spcAft>
                <a:spcPct val="0"/>
              </a:spcAft>
              <a:tabLst>
                <a:tab pos="5759450" algn="l"/>
              </a:tabLst>
              <a:defRPr>
                <a:solidFill>
                  <a:schemeClr val="tx1"/>
                </a:solidFill>
                <a:latin typeface="Arial" panose="020B0604020202020204" pitchFamily="34" charset="0"/>
              </a:defRPr>
            </a:lvl8pPr>
            <a:lvl9pPr eaLnBrk="0" fontAlgn="base" hangingPunct="0">
              <a:spcBef>
                <a:spcPct val="0"/>
              </a:spcBef>
              <a:spcAft>
                <a:spcPct val="0"/>
              </a:spcAft>
              <a:tabLst>
                <a:tab pos="5759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lang="en-GB" altLang="zh-CN" sz="2400" b="1" dirty="0">
                <a:latin typeface="Imperial Sans Text"/>
                <a:ea typeface="Arial" panose="020B0604020202020204" pitchFamily="34" charset="0"/>
                <a:cs typeface="Arial" panose="020B0604020202020204" pitchFamily="34" charset="0"/>
              </a:rPr>
              <a:t>How to do a referral - DXS</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59450" algn="l"/>
              </a:tabLst>
            </a:pPr>
            <a:r>
              <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rPr>
              <a:t>Michael </a:t>
            </a:r>
            <a:r>
              <a:rPr kumimoji="0" lang="en-GB" altLang="zh-CN" sz="2400" b="1" i="0" u="none" strike="noStrike" cap="none" normalizeH="0" baseline="0" dirty="0" err="1">
                <a:ln>
                  <a:noFill/>
                </a:ln>
                <a:solidFill>
                  <a:schemeClr val="tx1"/>
                </a:solidFill>
                <a:effectLst/>
                <a:latin typeface="Imperial Sans Text"/>
                <a:ea typeface="Arial" panose="020B0604020202020204" pitchFamily="34" charset="0"/>
                <a:cs typeface="Arial" panose="020B0604020202020204" pitchFamily="34" charset="0"/>
              </a:rPr>
              <a:t>Olawinga</a:t>
            </a:r>
            <a:endParaRPr kumimoji="0" lang="en-GB" altLang="zh-CN" sz="2400" b="1" i="0" u="none" strike="noStrike" cap="none" normalizeH="0" baseline="0" dirty="0">
              <a:ln>
                <a:noFill/>
              </a:ln>
              <a:solidFill>
                <a:schemeClr val="tx1"/>
              </a:solidFill>
              <a:effectLst/>
              <a:latin typeface="Imperial Sans Text"/>
              <a:ea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8CAF1B84-F976-6FA6-2362-4198F5077427}"/>
              </a:ext>
            </a:extLst>
          </p:cNvPr>
          <p:cNvPicPr>
            <a:picLocks noChangeAspect="1"/>
          </p:cNvPicPr>
          <p:nvPr/>
        </p:nvPicPr>
        <p:blipFill>
          <a:blip r:embed="rId3"/>
          <a:stretch>
            <a:fillRect/>
          </a:stretch>
        </p:blipFill>
        <p:spPr>
          <a:xfrm>
            <a:off x="1102076" y="1864498"/>
            <a:ext cx="2914650" cy="409575"/>
          </a:xfrm>
          <a:prstGeom prst="rect">
            <a:avLst/>
          </a:prstGeom>
          <a:ln>
            <a:solidFill>
              <a:schemeClr val="tx1"/>
            </a:solidFill>
          </a:ln>
        </p:spPr>
      </p:pic>
      <p:pic>
        <p:nvPicPr>
          <p:cNvPr id="7" name="Picture 6">
            <a:extLst>
              <a:ext uri="{FF2B5EF4-FFF2-40B4-BE49-F238E27FC236}">
                <a16:creationId xmlns:a16="http://schemas.microsoft.com/office/drawing/2014/main" id="{CF5C6BBA-BC9F-C497-4E77-BDA575FEAEAF}"/>
              </a:ext>
            </a:extLst>
          </p:cNvPr>
          <p:cNvPicPr>
            <a:picLocks noChangeAspect="1"/>
          </p:cNvPicPr>
          <p:nvPr/>
        </p:nvPicPr>
        <p:blipFill>
          <a:blip r:embed="rId4"/>
          <a:stretch>
            <a:fillRect/>
          </a:stretch>
        </p:blipFill>
        <p:spPr>
          <a:xfrm>
            <a:off x="5857874" y="1341822"/>
            <a:ext cx="6055901" cy="5067341"/>
          </a:xfrm>
          <a:prstGeom prst="rect">
            <a:avLst/>
          </a:prstGeom>
          <a:ln>
            <a:solidFill>
              <a:schemeClr val="tx1"/>
            </a:solidFill>
          </a:ln>
        </p:spPr>
      </p:pic>
      <p:sp>
        <p:nvSpPr>
          <p:cNvPr id="10" name="Subtitle 2">
            <a:extLst>
              <a:ext uri="{FF2B5EF4-FFF2-40B4-BE49-F238E27FC236}">
                <a16:creationId xmlns:a16="http://schemas.microsoft.com/office/drawing/2014/main" id="{BB5E4C80-4C66-AE1A-9B55-F45E9C1886BC}"/>
              </a:ext>
            </a:extLst>
          </p:cNvPr>
          <p:cNvSpPr txBox="1">
            <a:spLocks/>
          </p:cNvSpPr>
          <p:nvPr/>
        </p:nvSpPr>
        <p:spPr>
          <a:xfrm>
            <a:off x="667749" y="1123950"/>
            <a:ext cx="3857625" cy="1285875"/>
          </a:xfrm>
          <a:prstGeom prst="rect">
            <a:avLst/>
          </a:prstGeom>
          <a:ln>
            <a:solidFill>
              <a:schemeClr val="tx1"/>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On the </a:t>
            </a:r>
            <a:r>
              <a:rPr lang="en-GB" sz="1800" dirty="0">
                <a:latin typeface="Imperial Sans Text" panose="020B0503020202020204"/>
                <a:ea typeface="Arial" panose="020B0604020202020204" pitchFamily="34" charset="0"/>
                <a:cs typeface="Arial" panose="020B0604020202020204" pitchFamily="34" charset="0"/>
              </a:rPr>
              <a:t>DXS Box, type in the service you require: e.g. ‘Live Well’</a:t>
            </a:r>
            <a:endParaRPr lang="en-GB" sz="1800" dirty="0">
              <a:effectLst/>
              <a:latin typeface="Imperial Sans Text" panose="020B0503020202020204"/>
              <a:ea typeface="Arial" panose="020B0604020202020204" pitchFamily="34" charset="0"/>
              <a:cs typeface="Arial" panose="020B0604020202020204" pitchFamily="34" charset="0"/>
            </a:endParaRPr>
          </a:p>
        </p:txBody>
      </p:sp>
      <p:sp>
        <p:nvSpPr>
          <p:cNvPr id="11" name="Subtitle 2">
            <a:extLst>
              <a:ext uri="{FF2B5EF4-FFF2-40B4-BE49-F238E27FC236}">
                <a16:creationId xmlns:a16="http://schemas.microsoft.com/office/drawing/2014/main" id="{62D9A7CC-E534-A2DA-2068-2A269A666AFC}"/>
              </a:ext>
            </a:extLst>
          </p:cNvPr>
          <p:cNvSpPr txBox="1">
            <a:spLocks/>
          </p:cNvSpPr>
          <p:nvPr/>
        </p:nvSpPr>
        <p:spPr>
          <a:xfrm>
            <a:off x="8589672" y="4436908"/>
            <a:ext cx="3105150" cy="252412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Select the correct form, fill in all the details and ensure all the required boxes are filled in</a:t>
            </a:r>
          </a:p>
        </p:txBody>
      </p:sp>
      <p:pic>
        <p:nvPicPr>
          <p:cNvPr id="13" name="Picture 12">
            <a:extLst>
              <a:ext uri="{FF2B5EF4-FFF2-40B4-BE49-F238E27FC236}">
                <a16:creationId xmlns:a16="http://schemas.microsoft.com/office/drawing/2014/main" id="{5C900071-02D8-2B54-620F-8B8CBE12B193}"/>
              </a:ext>
            </a:extLst>
          </p:cNvPr>
          <p:cNvPicPr>
            <a:picLocks noChangeAspect="1"/>
          </p:cNvPicPr>
          <p:nvPr/>
        </p:nvPicPr>
        <p:blipFill>
          <a:blip r:embed="rId5"/>
          <a:stretch>
            <a:fillRect/>
          </a:stretch>
        </p:blipFill>
        <p:spPr>
          <a:xfrm>
            <a:off x="3245539" y="2633704"/>
            <a:ext cx="592023" cy="3879074"/>
          </a:xfrm>
          <a:prstGeom prst="rect">
            <a:avLst/>
          </a:prstGeom>
        </p:spPr>
      </p:pic>
      <p:sp>
        <p:nvSpPr>
          <p:cNvPr id="14" name="Arrow: Right 13">
            <a:extLst>
              <a:ext uri="{FF2B5EF4-FFF2-40B4-BE49-F238E27FC236}">
                <a16:creationId xmlns:a16="http://schemas.microsoft.com/office/drawing/2014/main" id="{2575B739-E6D3-217A-AF2F-8B2B62D1E279}"/>
              </a:ext>
            </a:extLst>
          </p:cNvPr>
          <p:cNvSpPr/>
          <p:nvPr/>
        </p:nvSpPr>
        <p:spPr>
          <a:xfrm>
            <a:off x="4610100" y="1607323"/>
            <a:ext cx="1105899" cy="257175"/>
          </a:xfrm>
          <a:prstGeom prst="rightArrow">
            <a:avLst>
              <a:gd name="adj1" fmla="val 42592"/>
              <a:gd name="adj2" fmla="val 5000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6" name="Straight Arrow Connector 15">
            <a:extLst>
              <a:ext uri="{FF2B5EF4-FFF2-40B4-BE49-F238E27FC236}">
                <a16:creationId xmlns:a16="http://schemas.microsoft.com/office/drawing/2014/main" id="{55F9BF6E-F868-C723-B72F-6AF03903CBA7}"/>
              </a:ext>
            </a:extLst>
          </p:cNvPr>
          <p:cNvCxnSpPr/>
          <p:nvPr/>
        </p:nvCxnSpPr>
        <p:spPr>
          <a:xfrm flipH="1">
            <a:off x="7286625" y="3667125"/>
            <a:ext cx="2019300"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8" name="Straight Arrow Connector 17">
            <a:extLst>
              <a:ext uri="{FF2B5EF4-FFF2-40B4-BE49-F238E27FC236}">
                <a16:creationId xmlns:a16="http://schemas.microsoft.com/office/drawing/2014/main" id="{87EEBB88-A890-3025-FC1E-5433F010FB91}"/>
              </a:ext>
            </a:extLst>
          </p:cNvPr>
          <p:cNvCxnSpPr/>
          <p:nvPr/>
        </p:nvCxnSpPr>
        <p:spPr>
          <a:xfrm>
            <a:off x="2352675" y="3083698"/>
            <a:ext cx="1009650"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19" name="Subtitle 2">
            <a:extLst>
              <a:ext uri="{FF2B5EF4-FFF2-40B4-BE49-F238E27FC236}">
                <a16:creationId xmlns:a16="http://schemas.microsoft.com/office/drawing/2014/main" id="{C664C8CD-12AF-1156-1202-73CA979C56F7}"/>
              </a:ext>
            </a:extLst>
          </p:cNvPr>
          <p:cNvSpPr txBox="1">
            <a:spLocks/>
          </p:cNvSpPr>
          <p:nvPr/>
        </p:nvSpPr>
        <p:spPr>
          <a:xfrm>
            <a:off x="1358412" y="3429000"/>
            <a:ext cx="1779701" cy="252412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None/>
              <a:tabLst>
                <a:tab pos="5759450" algn="l"/>
              </a:tabLst>
            </a:pPr>
            <a:r>
              <a:rPr lang="en-GB" sz="1800" dirty="0">
                <a:effectLst/>
                <a:latin typeface="Imperial Sans Text" panose="020B0503020202020204"/>
                <a:ea typeface="Arial" panose="020B0604020202020204" pitchFamily="34" charset="0"/>
                <a:cs typeface="Arial" panose="020B0604020202020204" pitchFamily="34" charset="0"/>
              </a:rPr>
              <a:t>Once th</a:t>
            </a:r>
            <a:r>
              <a:rPr lang="en-GB" sz="1800" dirty="0">
                <a:latin typeface="Imperial Sans Text" panose="020B0503020202020204"/>
                <a:ea typeface="Arial" panose="020B0604020202020204" pitchFamily="34" charset="0"/>
                <a:cs typeface="Arial" panose="020B0604020202020204" pitchFamily="34" charset="0"/>
              </a:rPr>
              <a:t>e form is completed, press ‘Email’ on the left hand side bar. ‘Save as complete’ and follow the steps to send the referral</a:t>
            </a:r>
            <a:endParaRPr lang="en-GB" sz="1800" dirty="0">
              <a:effectLst/>
              <a:latin typeface="Imperial Sans Text" panose="020B0503020202020204"/>
              <a:ea typeface="Arial" panose="020B0604020202020204" pitchFamily="34" charset="0"/>
              <a:cs typeface="Arial" panose="020B0604020202020204" pitchFamily="34" charset="0"/>
            </a:endParaRPr>
          </a:p>
        </p:txBody>
      </p:sp>
      <p:sp>
        <p:nvSpPr>
          <p:cNvPr id="20" name="Arrow: Right 19">
            <a:extLst>
              <a:ext uri="{FF2B5EF4-FFF2-40B4-BE49-F238E27FC236}">
                <a16:creationId xmlns:a16="http://schemas.microsoft.com/office/drawing/2014/main" id="{EFBF9B7A-A219-3C44-D849-3A899646B5EC}"/>
              </a:ext>
            </a:extLst>
          </p:cNvPr>
          <p:cNvSpPr/>
          <p:nvPr/>
        </p:nvSpPr>
        <p:spPr>
          <a:xfrm rot="10800000">
            <a:off x="4016726" y="4017147"/>
            <a:ext cx="1699272" cy="257175"/>
          </a:xfrm>
          <a:prstGeom prst="rightArrow">
            <a:avLst>
              <a:gd name="adj1" fmla="val 42592"/>
              <a:gd name="adj2" fmla="val 5000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B9133AAC-EB1C-0AFD-1327-F61D63C40677}"/>
              </a:ext>
            </a:extLst>
          </p:cNvPr>
          <p:cNvSpPr/>
          <p:nvPr/>
        </p:nvSpPr>
        <p:spPr>
          <a:xfrm>
            <a:off x="1102076" y="2533650"/>
            <a:ext cx="2854949" cy="408622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27127894"/>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752</TotalTime>
  <Words>3187</Words>
  <Application>Microsoft Office PowerPoint</Application>
  <PresentationFormat>Widescreen</PresentationFormat>
  <Paragraphs>444</Paragraphs>
  <Slides>33</Slides>
  <Notes>0</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Imperial Sans Text</vt:lpstr>
      <vt:lpstr>Symbol</vt:lpstr>
      <vt:lpstr>Times New Roman</vt:lpstr>
      <vt:lpstr>Trebuchet MS</vt:lpstr>
      <vt:lpstr>Wingdings 3</vt:lpstr>
      <vt:lpstr>Facet</vt:lpstr>
      <vt:lpstr>MichaelOlawinga.  83yrs old  14 Belbot close, Greenwich.</vt:lpstr>
      <vt:lpstr>PowerPoint Presentation</vt:lpstr>
      <vt:lpstr>PowerPoint Presentation</vt:lpstr>
      <vt:lpstr>PowerPoint Presentation</vt:lpstr>
      <vt:lpstr>PowerPoint Presentation</vt:lpstr>
      <vt:lpstr>Discuss……</vt:lpstr>
      <vt:lpstr>PowerPoint Presentation</vt:lpstr>
      <vt:lpstr>ACB Calculator</vt:lpstr>
      <vt:lpstr>PowerPoint Presentation</vt:lpstr>
      <vt:lpstr>PowerPoint Presentation</vt:lpstr>
      <vt:lpstr>Jennifer Beale 52yrs old  2 Range Heath, Greenwich.</vt:lpstr>
      <vt:lpstr>PowerPoint Presentation</vt:lpstr>
      <vt:lpstr>PowerPoint Presentation</vt:lpstr>
      <vt:lpstr>PowerPoint Presentation</vt:lpstr>
      <vt:lpstr>PowerPoint Presentation</vt:lpstr>
      <vt:lpstr>PowerPoint Presentation</vt:lpstr>
      <vt:lpstr>PowerPoint Presentation</vt:lpstr>
      <vt:lpstr>Discuss……</vt:lpstr>
      <vt:lpstr>PowerPoint Presentation</vt:lpstr>
      <vt:lpstr>Breaking Bad news</vt:lpstr>
      <vt:lpstr>Sara Singh 48yrs old  2a Mersey street, Greenwich.</vt:lpstr>
      <vt:lpstr>PowerPoint Presentation</vt:lpstr>
      <vt:lpstr>PowerPoint Presentation</vt:lpstr>
      <vt:lpstr>PowerPoint Presentation</vt:lpstr>
      <vt:lpstr>Discuss……</vt:lpstr>
      <vt:lpstr>PowerPoint Presentation</vt:lpstr>
      <vt:lpstr>Cora Stringfold 67yrs old  72c Trafalgar mews, Greenwich.</vt:lpstr>
      <vt:lpstr>PowerPoint Presentation</vt:lpstr>
      <vt:lpstr>PowerPoint Presentation</vt:lpstr>
      <vt:lpstr>PowerPoint Presentation</vt:lpstr>
      <vt:lpstr>Discuss……</vt:lpstr>
      <vt:lpstr>PowerPoint Presentation</vt:lpstr>
      <vt:lpstr>HRT Breast Cancer</vt:lpstr>
    </vt:vector>
  </TitlesOfParts>
  <Company>South East London 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Heather Macfarlane (NHS South East London ICB)</dc:creator>
  <cp:lastModifiedBy>Mark Shek (NHS South East London ICB)</cp:lastModifiedBy>
  <cp:revision>10</cp:revision>
  <dcterms:created xsi:type="dcterms:W3CDTF">2024-12-18T14:10:42Z</dcterms:created>
  <dcterms:modified xsi:type="dcterms:W3CDTF">2025-02-28T10:32:08Z</dcterms:modified>
</cp:coreProperties>
</file>