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48"/>
  </p:notesMasterIdLst>
  <p:sldIdLst>
    <p:sldId id="276" r:id="rId5"/>
    <p:sldId id="2147378037" r:id="rId6"/>
    <p:sldId id="285" r:id="rId7"/>
    <p:sldId id="284" r:id="rId8"/>
    <p:sldId id="288" r:id="rId9"/>
    <p:sldId id="286" r:id="rId10"/>
    <p:sldId id="289" r:id="rId11"/>
    <p:sldId id="291" r:id="rId12"/>
    <p:sldId id="290" r:id="rId13"/>
    <p:sldId id="2147378036" r:id="rId14"/>
    <p:sldId id="292" r:id="rId15"/>
    <p:sldId id="378" r:id="rId16"/>
    <p:sldId id="2147378019" r:id="rId17"/>
    <p:sldId id="2147378060" r:id="rId18"/>
    <p:sldId id="2147378035" r:id="rId19"/>
    <p:sldId id="263" r:id="rId20"/>
    <p:sldId id="2147378061" r:id="rId21"/>
    <p:sldId id="293" r:id="rId22"/>
    <p:sldId id="294" r:id="rId23"/>
    <p:sldId id="2147378038" r:id="rId24"/>
    <p:sldId id="2147378052" r:id="rId25"/>
    <p:sldId id="2147378039" r:id="rId26"/>
    <p:sldId id="2147378040" r:id="rId27"/>
    <p:sldId id="2147378041" r:id="rId28"/>
    <p:sldId id="2147378042" r:id="rId29"/>
    <p:sldId id="2147378043" r:id="rId30"/>
    <p:sldId id="2147378044" r:id="rId31"/>
    <p:sldId id="2147378049" r:id="rId32"/>
    <p:sldId id="2147378050" r:id="rId33"/>
    <p:sldId id="2147378051" r:id="rId34"/>
    <p:sldId id="2147378045" r:id="rId35"/>
    <p:sldId id="2147378046" r:id="rId36"/>
    <p:sldId id="2147378047" r:id="rId37"/>
    <p:sldId id="2147378048" r:id="rId38"/>
    <p:sldId id="2147378058" r:id="rId39"/>
    <p:sldId id="2147378054" r:id="rId40"/>
    <p:sldId id="2147378055" r:id="rId41"/>
    <p:sldId id="2147378057" r:id="rId42"/>
    <p:sldId id="2147378062" r:id="rId43"/>
    <p:sldId id="2147378063" r:id="rId44"/>
    <p:sldId id="2147378067" r:id="rId45"/>
    <p:sldId id="2147378068" r:id="rId46"/>
    <p:sldId id="2147378059" r:id="rId47"/>
  </p:sldIdLst>
  <p:sldSz cx="18288000" cy="10287000"/>
  <p:notesSz cx="6858000" cy="9144000"/>
  <p:embeddedFontLst>
    <p:embeddedFont>
      <p:font typeface="Gill Sans" panose="020B0604020202020204" charset="0"/>
      <p:regular r:id="rId49"/>
      <p:bold r:id="rId50"/>
    </p:embeddedFont>
    <p:embeddedFont>
      <p:font typeface="Poppins" panose="00000500000000000000" pitchFamily="2" charset="0"/>
      <p:regular r:id="rId51"/>
      <p:bold r:id="rId52"/>
      <p:italic r:id="rId53"/>
      <p:boldItalic r:id="rId54"/>
    </p:embeddedFont>
    <p:embeddedFont>
      <p:font typeface="Raleway" pitchFamily="2" charset="0"/>
      <p:regular r:id="rId55"/>
      <p:bold r:id="rId56"/>
      <p:italic r:id="rId57"/>
      <p:boldItalic r:id="rId58"/>
    </p:embeddedFont>
    <p:embeddedFont>
      <p:font typeface="Raleway Black" pitchFamily="2" charset="0"/>
      <p:bold r:id="rId59"/>
      <p:boldItalic r:id="rId60"/>
    </p:embeddedFont>
    <p:embeddedFont>
      <p:font typeface="Segoe UI" panose="020B0502040204020203"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and Content" id="{DF62CBB7-A525-4213-A92E-B487462E22A8}">
          <p14:sldIdLst>
            <p14:sldId id="276"/>
            <p14:sldId id="2147378037"/>
          </p14:sldIdLst>
        </p14:section>
        <p14:section name="ICS and ICB" id="{8A5EBA65-7F8E-4113-BCF2-C8315D9261D4}">
          <p14:sldIdLst>
            <p14:sldId id="285"/>
            <p14:sldId id="284"/>
          </p14:sldIdLst>
        </p14:section>
        <p14:section name="Healthier Greenwich Partnership" id="{16A37189-0B72-4AB6-975F-40B0FCAFC429}">
          <p14:sldIdLst>
            <p14:sldId id="288"/>
          </p14:sldIdLst>
        </p14:section>
        <p14:section name="Medicine Optimisation Team" id="{8DD461B8-C8DF-4133-8532-0BD8C10B01F8}">
          <p14:sldIdLst>
            <p14:sldId id="286"/>
          </p14:sldIdLst>
        </p14:section>
        <p14:section name="Borough PCN and Practice Maps" id="{D2ED93DC-B26F-491D-BAE1-65CDCFB13AB2}">
          <p14:sldIdLst>
            <p14:sldId id="289"/>
            <p14:sldId id="291"/>
            <p14:sldId id="290"/>
          </p14:sldIdLst>
        </p14:section>
        <p14:section name="The Neighbourhood Model" id="{82D9BFCE-A8CE-4EED-80B3-4680DD97B39C}">
          <p14:sldIdLst>
            <p14:sldId id="2147378036"/>
            <p14:sldId id="292"/>
            <p14:sldId id="378"/>
            <p14:sldId id="2147378019"/>
            <p14:sldId id="2147378060"/>
            <p14:sldId id="2147378035"/>
            <p14:sldId id="263"/>
            <p14:sldId id="2147378061"/>
          </p14:sldIdLst>
        </p14:section>
        <p14:section name="NHS 10-year Plan" id="{899A351A-6529-40FF-AD0A-06C3F03E8D32}">
          <p14:sldIdLst>
            <p14:sldId id="293"/>
            <p14:sldId id="294"/>
          </p14:sldIdLst>
        </p14:section>
        <p14:section name="Resources Content Page" id="{63B98D12-39C1-4EFE-8090-FD9E02C76B7F}">
          <p14:sldIdLst>
            <p14:sldId id="2147378038"/>
          </p14:sldIdLst>
        </p14:section>
        <p14:section name="SELnet" id="{7FF8403D-A8B6-426C-AD90-BC8268ACDDAE}">
          <p14:sldIdLst>
            <p14:sldId id="2147378052"/>
          </p14:sldIdLst>
        </p14:section>
        <p14:section name="SEL Joint Medicines Formulary" id="{50840170-058B-49FD-84D1-4500DCDA38DD}">
          <p14:sldIdLst>
            <p14:sldId id="2147378039"/>
            <p14:sldId id="2147378040"/>
          </p14:sldIdLst>
        </p14:section>
        <p14:section name="CESEL" id="{CBDCC45D-3E61-4775-8116-EA47952057A0}">
          <p14:sldIdLst>
            <p14:sldId id="2147378041"/>
          </p14:sldIdLst>
        </p14:section>
        <p14:section name="IMOC" id="{F57DF755-7257-46A4-A415-4E4B1010D309}">
          <p14:sldIdLst>
            <p14:sldId id="2147378042"/>
          </p14:sldIdLst>
        </p14:section>
        <p14:section name="PrescQIPP" id="{609C1B0A-7560-468F-A818-DEE641CDA9BA}">
          <p14:sldIdLst>
            <p14:sldId id="2147378043"/>
          </p14:sldIdLst>
        </p14:section>
        <p14:section name="OptimiseRx" id="{5E3453FE-125A-4DCF-B8B7-0E0D974D5B47}">
          <p14:sldIdLst>
            <p14:sldId id="2147378044"/>
          </p14:sldIdLst>
        </p14:section>
        <p14:section name="Ardens Manager" id="{A2CA7DBD-EBAE-4FB9-97FB-289ABFA382FC}">
          <p14:sldIdLst>
            <p14:sldId id="2147378049"/>
          </p14:sldIdLst>
        </p14:section>
        <p14:section name="EMIS Searches" id="{B545957F-1595-48FB-9F08-B32BBB6E37FC}">
          <p14:sldIdLst>
            <p14:sldId id="2147378050"/>
          </p14:sldIdLst>
        </p14:section>
        <p14:section name="Ardens Template" id="{7F4FCF55-44D0-468E-BFE7-03BC284297A3}">
          <p14:sldIdLst>
            <p14:sldId id="2147378051"/>
          </p14:sldIdLst>
        </p14:section>
        <p14:section name="EOLAS - SEL Primary Care Antimicrobial Guideline" id="{0DA8B28E-87A4-4DC0-B393-49998E1D0DFC}">
          <p14:sldIdLst>
            <p14:sldId id="2147378045"/>
          </p14:sldIdLst>
        </p14:section>
        <p14:section name="Clinibee - SEL Paediatric Formulary" id="{398B7F86-1CCF-460E-8642-09C4AB3CD71B}">
          <p14:sldIdLst>
            <p14:sldId id="2147378046"/>
          </p14:sldIdLst>
        </p14:section>
        <p14:section name="OpenPrescribing" id="{C5570F65-01DE-4A5A-8C59-E1E8F024D0A7}">
          <p14:sldIdLst>
            <p14:sldId id="2147378047"/>
          </p14:sldIdLst>
        </p14:section>
        <p14:section name="SEL Workforce Development Hub" id="{25B14375-C148-44C1-89AE-84934C99AD07}">
          <p14:sldIdLst>
            <p14:sldId id="2147378048"/>
          </p14:sldIdLst>
        </p14:section>
        <p14:section name="Specialist Pharmacy Services" id="{DE0072CF-3B39-4F8F-AECC-AEA884448764}">
          <p14:sldIdLst>
            <p14:sldId id="2147378058"/>
          </p14:sldIdLst>
        </p14:section>
        <p14:section name="Other Useful Resources" id="{830FB2FD-E490-49D4-AC90-C244CF61BF52}">
          <p14:sldIdLst>
            <p14:sldId id="2147378054"/>
            <p14:sldId id="2147378055"/>
            <p14:sldId id="2147378057"/>
          </p14:sldIdLst>
        </p14:section>
        <p14:section name="Community Pharmacy Services" id="{111B7181-7965-4671-9083-68241D09D72D}">
          <p14:sldIdLst>
            <p14:sldId id="2147378062"/>
            <p14:sldId id="2147378063"/>
            <p14:sldId id="2147378067"/>
            <p14:sldId id="2147378068"/>
          </p14:sldIdLst>
        </p14:section>
        <p14:section name="Closing" id="{740A8F72-688C-40E2-8466-98ED7DC1196C}">
          <p14:sldIdLst>
            <p14:sldId id="214737805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9E06"/>
    <a:srgbClr val="4DD608"/>
    <a:srgbClr val="CC06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DD3B39-7566-4576-A612-1826DE764926}" v="16" dt="2026-09-11T08:29:58.4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6247" autoAdjust="0"/>
  </p:normalViewPr>
  <p:slideViewPr>
    <p:cSldViewPr snapToGrid="0">
      <p:cViewPr varScale="1">
        <p:scale>
          <a:sx n="69" d="100"/>
          <a:sy n="69" d="100"/>
        </p:scale>
        <p:origin x="73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15.fntdata"/><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font" Target="fonts/font13.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font" Target="fonts/font8.fntdata"/><Relationship Id="rId64" Type="http://schemas.openxmlformats.org/officeDocument/2006/relationships/font" Target="fonts/font16.fntdata"/><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11.fntdata"/><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6.fntdata"/><Relationship Id="rId62" Type="http://schemas.openxmlformats.org/officeDocument/2006/relationships/font" Target="fonts/font14.fntdata"/><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font" Target="fonts/font2.fntdata"/><Relationship Id="rId55" Type="http://schemas.openxmlformats.org/officeDocument/2006/relationships/font" Target="fonts/font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Shek (NHS South East London ICB)" userId="8483aba8-84ad-425f-88d8-027060275a99" providerId="ADAL" clId="{06999442-3B28-45E9-8F50-92F6518B61C2}"/>
    <pc:docChg chg="undo redo custSel addSld delSld modSld sldOrd addSection delSection modSection">
      <pc:chgData name="Mark Shek (NHS South East London ICB)" userId="8483aba8-84ad-425f-88d8-027060275a99" providerId="ADAL" clId="{06999442-3B28-45E9-8F50-92F6518B61C2}" dt="2026-09-11T10:51:08.390" v="6857" actId="6549"/>
      <pc:docMkLst>
        <pc:docMk/>
      </pc:docMkLst>
      <pc:sldChg chg="addSp delSp modSp add del mod ord">
        <pc:chgData name="Mark Shek (NHS South East London ICB)" userId="8483aba8-84ad-425f-88d8-027060275a99" providerId="ADAL" clId="{06999442-3B28-45E9-8F50-92F6518B61C2}" dt="2026-08-19T13:23:32.534" v="6216" actId="1076"/>
        <pc:sldMkLst>
          <pc:docMk/>
          <pc:sldMk cId="3097482004" sldId="291"/>
        </pc:sldMkLst>
        <pc:spChg chg="mod">
          <ac:chgData name="Mark Shek (NHS South East London ICB)" userId="8483aba8-84ad-425f-88d8-027060275a99" providerId="ADAL" clId="{06999442-3B28-45E9-8F50-92F6518B61C2}" dt="2026-08-19T10:08:28.084" v="5711" actId="1076"/>
          <ac:spMkLst>
            <pc:docMk/>
            <pc:sldMk cId="3097482004" sldId="291"/>
            <ac:spMk id="2" creationId="{69B9817A-D3B5-B082-CE46-95DA0B1D6407}"/>
          </ac:spMkLst>
        </pc:spChg>
        <pc:picChg chg="add mod">
          <ac:chgData name="Mark Shek (NHS South East London ICB)" userId="8483aba8-84ad-425f-88d8-027060275a99" providerId="ADAL" clId="{06999442-3B28-45E9-8F50-92F6518B61C2}" dt="2026-08-19T13:23:32.534" v="6216" actId="1076"/>
          <ac:picMkLst>
            <pc:docMk/>
            <pc:sldMk cId="3097482004" sldId="291"/>
            <ac:picMk id="6" creationId="{A43DA0ED-17E5-7573-0BEF-2BAC473F1E32}"/>
          </ac:picMkLst>
        </pc:picChg>
        <pc:picChg chg="add mod">
          <ac:chgData name="Mark Shek (NHS South East London ICB)" userId="8483aba8-84ad-425f-88d8-027060275a99" providerId="ADAL" clId="{06999442-3B28-45E9-8F50-92F6518B61C2}" dt="2026-08-19T10:08:34.515" v="5715" actId="1076"/>
          <ac:picMkLst>
            <pc:docMk/>
            <pc:sldMk cId="3097482004" sldId="291"/>
            <ac:picMk id="11" creationId="{602A0706-D2B9-29CC-32DA-3DE489DFCCB7}"/>
          </ac:picMkLst>
        </pc:picChg>
      </pc:sldChg>
      <pc:sldChg chg="modSp mod">
        <pc:chgData name="Mark Shek (NHS South East London ICB)" userId="8483aba8-84ad-425f-88d8-027060275a99" providerId="ADAL" clId="{06999442-3B28-45E9-8F50-92F6518B61C2}" dt="2026-09-11T10:51:08.390" v="6857" actId="6549"/>
        <pc:sldMkLst>
          <pc:docMk/>
          <pc:sldMk cId="577646258" sldId="378"/>
        </pc:sldMkLst>
        <pc:spChg chg="mod">
          <ac:chgData name="Mark Shek (NHS South East London ICB)" userId="8483aba8-84ad-425f-88d8-027060275a99" providerId="ADAL" clId="{06999442-3B28-45E9-8F50-92F6518B61C2}" dt="2026-09-11T10:51:08.390" v="6857" actId="6549"/>
          <ac:spMkLst>
            <pc:docMk/>
            <pc:sldMk cId="577646258" sldId="378"/>
            <ac:spMk id="10" creationId="{FB977C93-F594-B4CE-528B-16AA9DD9E340}"/>
          </ac:spMkLst>
        </pc:spChg>
      </pc:sldChg>
      <pc:sldChg chg="addSp delSp modSp add del mod">
        <pc:chgData name="Mark Shek (NHS South East London ICB)" userId="8483aba8-84ad-425f-88d8-027060275a99" providerId="ADAL" clId="{06999442-3B28-45E9-8F50-92F6518B61C2}" dt="2026-09-11T08:10:49.763" v="6460"/>
        <pc:sldMkLst>
          <pc:docMk/>
          <pc:sldMk cId="636233919" sldId="2145707943"/>
        </pc:sldMkLst>
        <pc:spChg chg="add del mod">
          <ac:chgData name="Mark Shek (NHS South East London ICB)" userId="8483aba8-84ad-425f-88d8-027060275a99" providerId="ADAL" clId="{06999442-3B28-45E9-8F50-92F6518B61C2}" dt="2026-09-11T08:10:49.475" v="6459" actId="767"/>
          <ac:spMkLst>
            <pc:docMk/>
            <pc:sldMk cId="636233919" sldId="2145707943"/>
            <ac:spMk id="7" creationId="{23DE1C02-DEC9-C3CE-50B4-5556D9ADB2AE}"/>
          </ac:spMkLst>
        </pc:spChg>
      </pc:sldChg>
      <pc:sldChg chg="addSp delSp modSp add mod">
        <pc:chgData name="Mark Shek (NHS South East London ICB)" userId="8483aba8-84ad-425f-88d8-027060275a99" providerId="ADAL" clId="{06999442-3B28-45E9-8F50-92F6518B61C2}" dt="2026-09-11T08:30:43.273" v="6856" actId="1076"/>
        <pc:sldMkLst>
          <pc:docMk/>
          <pc:sldMk cId="3698035695" sldId="2147378037"/>
        </pc:sldMkLst>
        <pc:spChg chg="mod">
          <ac:chgData name="Mark Shek (NHS South East London ICB)" userId="8483aba8-84ad-425f-88d8-027060275a99" providerId="ADAL" clId="{06999442-3B28-45E9-8F50-92F6518B61C2}" dt="2026-09-11T08:30:43.273" v="6856" actId="1076"/>
          <ac:spMkLst>
            <pc:docMk/>
            <pc:sldMk cId="3698035695" sldId="2147378037"/>
            <ac:spMk id="12" creationId="{74F0E234-5268-823E-C325-8814E57B0ED2}"/>
          </ac:spMkLst>
        </pc:spChg>
        <pc:spChg chg="mod">
          <ac:chgData name="Mark Shek (NHS South East London ICB)" userId="8483aba8-84ad-425f-88d8-027060275a99" providerId="ADAL" clId="{06999442-3B28-45E9-8F50-92F6518B61C2}" dt="2026-09-11T08:29:46.596" v="6773" actId="1076"/>
          <ac:spMkLst>
            <pc:docMk/>
            <pc:sldMk cId="3698035695" sldId="2147378037"/>
            <ac:spMk id="14" creationId="{DC1A7056-9D59-73DB-C006-38245DC2F259}"/>
          </ac:spMkLst>
        </pc:spChg>
        <pc:picChg chg="mod">
          <ac:chgData name="Mark Shek (NHS South East London ICB)" userId="8483aba8-84ad-425f-88d8-027060275a99" providerId="ADAL" clId="{06999442-3B28-45E9-8F50-92F6518B61C2}" dt="2026-09-11T08:29:46.375" v="6772" actId="1076"/>
          <ac:picMkLst>
            <pc:docMk/>
            <pc:sldMk cId="3698035695" sldId="2147378037"/>
            <ac:picMk id="6" creationId="{F6549017-A7E3-A320-9D43-62DB1330F196}"/>
          </ac:picMkLst>
        </pc:picChg>
      </pc:sldChg>
      <pc:sldChg chg="addSp delSp modSp add mod">
        <pc:chgData name="Mark Shek (NHS South East London ICB)" userId="8483aba8-84ad-425f-88d8-027060275a99" providerId="ADAL" clId="{06999442-3B28-45E9-8F50-92F6518B61C2}" dt="2026-08-19T10:53:28.055" v="6171" actId="20577"/>
        <pc:sldMkLst>
          <pc:docMk/>
          <pc:sldMk cId="2319019369" sldId="2147378038"/>
        </pc:sldMkLst>
        <pc:spChg chg="add mod">
          <ac:chgData name="Mark Shek (NHS South East London ICB)" userId="8483aba8-84ad-425f-88d8-027060275a99" providerId="ADAL" clId="{06999442-3B28-45E9-8F50-92F6518B61C2}" dt="2026-08-19T10:53:28.055" v="6171" actId="20577"/>
          <ac:spMkLst>
            <pc:docMk/>
            <pc:sldMk cId="2319019369" sldId="2147378038"/>
            <ac:spMk id="7" creationId="{0EDE50AB-D295-3480-5167-E224538F5039}"/>
          </ac:spMkLst>
        </pc:spChg>
        <pc:spChg chg="mod">
          <ac:chgData name="Mark Shek (NHS South East London ICB)" userId="8483aba8-84ad-425f-88d8-027060275a99" providerId="ADAL" clId="{06999442-3B28-45E9-8F50-92F6518B61C2}" dt="2026-08-12T12:20:14.531" v="5317" actId="113"/>
          <ac:spMkLst>
            <pc:docMk/>
            <pc:sldMk cId="2319019369" sldId="2147378038"/>
            <ac:spMk id="12" creationId="{871761DE-61B0-4777-29E9-9FD0FA5FD48E}"/>
          </ac:spMkLst>
        </pc:spChg>
      </pc:sldChg>
      <pc:sldChg chg="addSp delSp modSp add mod">
        <pc:chgData name="Mark Shek (NHS South East London ICB)" userId="8483aba8-84ad-425f-88d8-027060275a99" providerId="ADAL" clId="{06999442-3B28-45E9-8F50-92F6518B61C2}" dt="2026-08-12T11:06:40.896" v="4586" actId="1076"/>
        <pc:sldMkLst>
          <pc:docMk/>
          <pc:sldMk cId="3373196342" sldId="2147378047"/>
        </pc:sldMkLst>
        <pc:spChg chg="mod">
          <ac:chgData name="Mark Shek (NHS South East London ICB)" userId="8483aba8-84ad-425f-88d8-027060275a99" providerId="ADAL" clId="{06999442-3B28-45E9-8F50-92F6518B61C2}" dt="2026-08-12T11:04:09.109" v="4570" actId="20577"/>
          <ac:spMkLst>
            <pc:docMk/>
            <pc:sldMk cId="3373196342" sldId="2147378047"/>
            <ac:spMk id="2" creationId="{425C8364-5022-4841-1EEB-3EB3F53C0D49}"/>
          </ac:spMkLst>
        </pc:spChg>
        <pc:spChg chg="mod">
          <ac:chgData name="Mark Shek (NHS South East London ICB)" userId="8483aba8-84ad-425f-88d8-027060275a99" providerId="ADAL" clId="{06999442-3B28-45E9-8F50-92F6518B61C2}" dt="2026-08-12T11:03:37.893" v="4566" actId="113"/>
          <ac:spMkLst>
            <pc:docMk/>
            <pc:sldMk cId="3373196342" sldId="2147378047"/>
            <ac:spMk id="14" creationId="{138B5E28-48C2-45F6-07DE-5EC5553029AA}"/>
          </ac:spMkLst>
        </pc:spChg>
        <pc:picChg chg="add mod">
          <ac:chgData name="Mark Shek (NHS South East London ICB)" userId="8483aba8-84ad-425f-88d8-027060275a99" providerId="ADAL" clId="{06999442-3B28-45E9-8F50-92F6518B61C2}" dt="2026-08-12T11:06:33.229" v="4582" actId="1076"/>
          <ac:picMkLst>
            <pc:docMk/>
            <pc:sldMk cId="3373196342" sldId="2147378047"/>
            <ac:picMk id="7" creationId="{22795A79-1B46-A1BC-0A62-F89292DFA016}"/>
          </ac:picMkLst>
        </pc:picChg>
        <pc:picChg chg="add mod">
          <ac:chgData name="Mark Shek (NHS South East London ICB)" userId="8483aba8-84ad-425f-88d8-027060275a99" providerId="ADAL" clId="{06999442-3B28-45E9-8F50-92F6518B61C2}" dt="2026-08-12T11:06:40.896" v="4586" actId="1076"/>
          <ac:picMkLst>
            <pc:docMk/>
            <pc:sldMk cId="3373196342" sldId="2147378047"/>
            <ac:picMk id="11" creationId="{1FE688C7-F1A7-23D3-6125-43D446366B8C}"/>
          </ac:picMkLst>
        </pc:picChg>
      </pc:sldChg>
      <pc:sldChg chg="addSp delSp modSp add mod">
        <pc:chgData name="Mark Shek (NHS South East London ICB)" userId="8483aba8-84ad-425f-88d8-027060275a99" providerId="ADAL" clId="{06999442-3B28-45E9-8F50-92F6518B61C2}" dt="2026-08-12T11:15:00.146" v="4626" actId="1076"/>
        <pc:sldMkLst>
          <pc:docMk/>
          <pc:sldMk cId="1002522610" sldId="2147378048"/>
        </pc:sldMkLst>
        <pc:spChg chg="mod">
          <ac:chgData name="Mark Shek (NHS South East London ICB)" userId="8483aba8-84ad-425f-88d8-027060275a99" providerId="ADAL" clId="{06999442-3B28-45E9-8F50-92F6518B61C2}" dt="2026-08-12T11:09:53.689" v="4605" actId="20577"/>
          <ac:spMkLst>
            <pc:docMk/>
            <pc:sldMk cId="1002522610" sldId="2147378048"/>
            <ac:spMk id="2" creationId="{45351A29-132A-5250-0AE2-D12EE1E6FD19}"/>
          </ac:spMkLst>
        </pc:spChg>
        <pc:spChg chg="mod">
          <ac:chgData name="Mark Shek (NHS South East London ICB)" userId="8483aba8-84ad-425f-88d8-027060275a99" providerId="ADAL" clId="{06999442-3B28-45E9-8F50-92F6518B61C2}" dt="2026-08-12T11:10:13.866" v="4608" actId="113"/>
          <ac:spMkLst>
            <pc:docMk/>
            <pc:sldMk cId="1002522610" sldId="2147378048"/>
            <ac:spMk id="14" creationId="{29E022FD-984D-EE1F-1B26-2F19C7938F4F}"/>
          </ac:spMkLst>
        </pc:spChg>
        <pc:picChg chg="add mod">
          <ac:chgData name="Mark Shek (NHS South East London ICB)" userId="8483aba8-84ad-425f-88d8-027060275a99" providerId="ADAL" clId="{06999442-3B28-45E9-8F50-92F6518B61C2}" dt="2026-08-12T11:11:30.324" v="4620" actId="1076"/>
          <ac:picMkLst>
            <pc:docMk/>
            <pc:sldMk cId="1002522610" sldId="2147378048"/>
            <ac:picMk id="6" creationId="{69B1A6E4-413A-7A70-2FD9-3537720EB577}"/>
          </ac:picMkLst>
        </pc:picChg>
        <pc:picChg chg="add mod">
          <ac:chgData name="Mark Shek (NHS South East London ICB)" userId="8483aba8-84ad-425f-88d8-027060275a99" providerId="ADAL" clId="{06999442-3B28-45E9-8F50-92F6518B61C2}" dt="2026-08-12T11:15:00.146" v="4626" actId="1076"/>
          <ac:picMkLst>
            <pc:docMk/>
            <pc:sldMk cId="1002522610" sldId="2147378048"/>
            <ac:picMk id="10" creationId="{373BEDE6-5189-C07D-18B3-7E14FD88C069}"/>
          </ac:picMkLst>
        </pc:picChg>
        <pc:picChg chg="add mod">
          <ac:chgData name="Mark Shek (NHS South East London ICB)" userId="8483aba8-84ad-425f-88d8-027060275a99" providerId="ADAL" clId="{06999442-3B28-45E9-8F50-92F6518B61C2}" dt="2026-08-12T11:14:50.490" v="4624" actId="1076"/>
          <ac:picMkLst>
            <pc:docMk/>
            <pc:sldMk cId="1002522610" sldId="2147378048"/>
            <ac:picMk id="13" creationId="{8B690E38-097F-5A95-0449-2BE49FF6D2C8}"/>
          </ac:picMkLst>
        </pc:picChg>
      </pc:sldChg>
      <pc:sldChg chg="addSp delSp modSp add mod">
        <pc:chgData name="Mark Shek (NHS South East London ICB)" userId="8483aba8-84ad-425f-88d8-027060275a99" providerId="ADAL" clId="{06999442-3B28-45E9-8F50-92F6518B61C2}" dt="2026-08-12T11:54:37.301" v="4949" actId="1076"/>
        <pc:sldMkLst>
          <pc:docMk/>
          <pc:sldMk cId="2297665074" sldId="2147378049"/>
        </pc:sldMkLst>
        <pc:spChg chg="mod">
          <ac:chgData name="Mark Shek (NHS South East London ICB)" userId="8483aba8-84ad-425f-88d8-027060275a99" providerId="ADAL" clId="{06999442-3B28-45E9-8F50-92F6518B61C2}" dt="2026-08-12T11:19:01.029" v="4633" actId="6549"/>
          <ac:spMkLst>
            <pc:docMk/>
            <pc:sldMk cId="2297665074" sldId="2147378049"/>
            <ac:spMk id="2" creationId="{6D21584D-40B6-9101-B39F-3559B6FF3F5F}"/>
          </ac:spMkLst>
        </pc:spChg>
        <pc:spChg chg="add mod">
          <ac:chgData name="Mark Shek (NHS South East London ICB)" userId="8483aba8-84ad-425f-88d8-027060275a99" providerId="ADAL" clId="{06999442-3B28-45E9-8F50-92F6518B61C2}" dt="2026-08-12T11:24:07.089" v="4733" actId="1076"/>
          <ac:spMkLst>
            <pc:docMk/>
            <pc:sldMk cId="2297665074" sldId="2147378049"/>
            <ac:spMk id="9" creationId="{23FD89E6-680E-879D-45DB-72B14902DEE9}"/>
          </ac:spMkLst>
        </pc:spChg>
        <pc:spChg chg="add mod">
          <ac:chgData name="Mark Shek (NHS South East London ICB)" userId="8483aba8-84ad-425f-88d8-027060275a99" providerId="ADAL" clId="{06999442-3B28-45E9-8F50-92F6518B61C2}" dt="2026-08-12T11:24:09.437" v="4734" actId="1076"/>
          <ac:spMkLst>
            <pc:docMk/>
            <pc:sldMk cId="2297665074" sldId="2147378049"/>
            <ac:spMk id="12" creationId="{FCC369CF-0A9E-38D1-6EF3-C67396E39ED4}"/>
          </ac:spMkLst>
        </pc:spChg>
        <pc:spChg chg="mod">
          <ac:chgData name="Mark Shek (NHS South East London ICB)" userId="8483aba8-84ad-425f-88d8-027060275a99" providerId="ADAL" clId="{06999442-3B28-45E9-8F50-92F6518B61C2}" dt="2026-08-12T11:23:25.681" v="4724" actId="113"/>
          <ac:spMkLst>
            <pc:docMk/>
            <pc:sldMk cId="2297665074" sldId="2147378049"/>
            <ac:spMk id="14" creationId="{C6027888-FD8F-8DB9-0585-E70C3F20FEE1}"/>
          </ac:spMkLst>
        </pc:spChg>
        <pc:spChg chg="add mod">
          <ac:chgData name="Mark Shek (NHS South East London ICB)" userId="8483aba8-84ad-425f-88d8-027060275a99" providerId="ADAL" clId="{06999442-3B28-45E9-8F50-92F6518B61C2}" dt="2026-08-12T11:23:53.709" v="4728" actId="1076"/>
          <ac:spMkLst>
            <pc:docMk/>
            <pc:sldMk cId="2297665074" sldId="2147378049"/>
            <ac:spMk id="17" creationId="{6C49DF46-6821-441D-E4C1-B6027BC413E2}"/>
          </ac:spMkLst>
        </pc:spChg>
        <pc:spChg chg="add mod">
          <ac:chgData name="Mark Shek (NHS South East London ICB)" userId="8483aba8-84ad-425f-88d8-027060275a99" providerId="ADAL" clId="{06999442-3B28-45E9-8F50-92F6518B61C2}" dt="2026-08-12T11:54:37.301" v="4949" actId="1076"/>
          <ac:spMkLst>
            <pc:docMk/>
            <pc:sldMk cId="2297665074" sldId="2147378049"/>
            <ac:spMk id="19" creationId="{75722078-330A-A8BC-EAFC-1246A822787D}"/>
          </ac:spMkLst>
        </pc:spChg>
        <pc:picChg chg="add mod">
          <ac:chgData name="Mark Shek (NHS South East London ICB)" userId="8483aba8-84ad-425f-88d8-027060275a99" providerId="ADAL" clId="{06999442-3B28-45E9-8F50-92F6518B61C2}" dt="2026-08-12T11:23:55.425" v="4729" actId="1076"/>
          <ac:picMkLst>
            <pc:docMk/>
            <pc:sldMk cId="2297665074" sldId="2147378049"/>
            <ac:picMk id="15" creationId="{67ACF805-3D42-8206-6FC8-C735E697B35A}"/>
          </ac:picMkLst>
        </pc:picChg>
      </pc:sldChg>
      <pc:sldChg chg="addSp delSp modSp add mod modAnim">
        <pc:chgData name="Mark Shek (NHS South East London ICB)" userId="8483aba8-84ad-425f-88d8-027060275a99" providerId="ADAL" clId="{06999442-3B28-45E9-8F50-92F6518B61C2}" dt="2026-08-12T12:22:53.708" v="5383"/>
        <pc:sldMkLst>
          <pc:docMk/>
          <pc:sldMk cId="3203403736" sldId="2147378050"/>
        </pc:sldMkLst>
        <pc:spChg chg="mod">
          <ac:chgData name="Mark Shek (NHS South East London ICB)" userId="8483aba8-84ad-425f-88d8-027060275a99" providerId="ADAL" clId="{06999442-3B28-45E9-8F50-92F6518B61C2}" dt="2026-08-12T11:31:05.437" v="4793" actId="1076"/>
          <ac:spMkLst>
            <pc:docMk/>
            <pc:sldMk cId="3203403736" sldId="2147378050"/>
            <ac:spMk id="2" creationId="{27847A6D-17C8-DD69-9296-F44D56D4B61D}"/>
          </ac:spMkLst>
        </pc:spChg>
        <pc:spChg chg="add mod">
          <ac:chgData name="Mark Shek (NHS South East London ICB)" userId="8483aba8-84ad-425f-88d8-027060275a99" providerId="ADAL" clId="{06999442-3B28-45E9-8F50-92F6518B61C2}" dt="2026-08-12T11:30:49.629" v="4787" actId="1076"/>
          <ac:spMkLst>
            <pc:docMk/>
            <pc:sldMk cId="3203403736" sldId="2147378050"/>
            <ac:spMk id="6" creationId="{95870044-382A-15A5-EB68-3DAFA87A1E86}"/>
          </ac:spMkLst>
        </pc:spChg>
        <pc:spChg chg="mod">
          <ac:chgData name="Mark Shek (NHS South East London ICB)" userId="8483aba8-84ad-425f-88d8-027060275a99" providerId="ADAL" clId="{06999442-3B28-45E9-8F50-92F6518B61C2}" dt="2026-08-12T11:31:08.136" v="4794" actId="1076"/>
          <ac:spMkLst>
            <pc:docMk/>
            <pc:sldMk cId="3203403736" sldId="2147378050"/>
            <ac:spMk id="14" creationId="{913C661B-3A77-A54B-C0E7-1D642730DA45}"/>
          </ac:spMkLst>
        </pc:spChg>
        <pc:picChg chg="add mod">
          <ac:chgData name="Mark Shek (NHS South East London ICB)" userId="8483aba8-84ad-425f-88d8-027060275a99" providerId="ADAL" clId="{06999442-3B28-45E9-8F50-92F6518B61C2}" dt="2026-08-12T11:31:43.806" v="4797" actId="1076"/>
          <ac:picMkLst>
            <pc:docMk/>
            <pc:sldMk cId="3203403736" sldId="2147378050"/>
            <ac:picMk id="22" creationId="{17A82A5A-2B0B-B21A-EA8E-4020E3762F9D}"/>
          </ac:picMkLst>
        </pc:picChg>
        <pc:picChg chg="add mod">
          <ac:chgData name="Mark Shek (NHS South East London ICB)" userId="8483aba8-84ad-425f-88d8-027060275a99" providerId="ADAL" clId="{06999442-3B28-45E9-8F50-92F6518B61C2}" dt="2026-08-12T11:31:50.342" v="4801" actId="208"/>
          <ac:picMkLst>
            <pc:docMk/>
            <pc:sldMk cId="3203403736" sldId="2147378050"/>
            <ac:picMk id="23" creationId="{72A7AEA9-CFDF-84C4-06D6-0BD2B6AF7C7E}"/>
          </ac:picMkLst>
        </pc:picChg>
      </pc:sldChg>
      <pc:sldChg chg="addSp delSp modSp add mod">
        <pc:chgData name="Mark Shek (NHS South East London ICB)" userId="8483aba8-84ad-425f-88d8-027060275a99" providerId="ADAL" clId="{06999442-3B28-45E9-8F50-92F6518B61C2}" dt="2026-08-12T11:55:33.590" v="4956" actId="208"/>
        <pc:sldMkLst>
          <pc:docMk/>
          <pc:sldMk cId="808819280" sldId="2147378051"/>
        </pc:sldMkLst>
        <pc:spChg chg="mod">
          <ac:chgData name="Mark Shek (NHS South East London ICB)" userId="8483aba8-84ad-425f-88d8-027060275a99" providerId="ADAL" clId="{06999442-3B28-45E9-8F50-92F6518B61C2}" dt="2026-08-12T11:47:01.294" v="4812"/>
          <ac:spMkLst>
            <pc:docMk/>
            <pc:sldMk cId="808819280" sldId="2147378051"/>
            <ac:spMk id="2" creationId="{428C285B-9ED8-1D2E-7E75-0D8DD5EE1542}"/>
          </ac:spMkLst>
        </pc:spChg>
        <pc:spChg chg="add mod">
          <ac:chgData name="Mark Shek (NHS South East London ICB)" userId="8483aba8-84ad-425f-88d8-027060275a99" providerId="ADAL" clId="{06999442-3B28-45E9-8F50-92F6518B61C2}" dt="2026-08-12T11:48:54.403" v="4871" actId="1076"/>
          <ac:spMkLst>
            <pc:docMk/>
            <pc:sldMk cId="808819280" sldId="2147378051"/>
            <ac:spMk id="7" creationId="{CBB3C5B2-A214-581A-1583-32EB665ED1CF}"/>
          </ac:spMkLst>
        </pc:spChg>
        <pc:spChg chg="mod">
          <ac:chgData name="Mark Shek (NHS South East London ICB)" userId="8483aba8-84ad-425f-88d8-027060275a99" providerId="ADAL" clId="{06999442-3B28-45E9-8F50-92F6518B61C2}" dt="2026-08-12T11:45:25.503" v="4805" actId="5793"/>
          <ac:spMkLst>
            <pc:docMk/>
            <pc:sldMk cId="808819280" sldId="2147378051"/>
            <ac:spMk id="14" creationId="{46A70BDF-3D57-3B62-12A5-229DEC4A9CA9}"/>
          </ac:spMkLst>
        </pc:spChg>
        <pc:picChg chg="add mod">
          <ac:chgData name="Mark Shek (NHS South East London ICB)" userId="8483aba8-84ad-425f-88d8-027060275a99" providerId="ADAL" clId="{06999442-3B28-45E9-8F50-92F6518B61C2}" dt="2026-08-12T11:54:45.470" v="4950" actId="1076"/>
          <ac:picMkLst>
            <pc:docMk/>
            <pc:sldMk cId="808819280" sldId="2147378051"/>
            <ac:picMk id="10" creationId="{D168EC74-56F6-246A-D922-0CD4C432CECC}"/>
          </ac:picMkLst>
        </pc:picChg>
        <pc:picChg chg="add mod">
          <ac:chgData name="Mark Shek (NHS South East London ICB)" userId="8483aba8-84ad-425f-88d8-027060275a99" providerId="ADAL" clId="{06999442-3B28-45E9-8F50-92F6518B61C2}" dt="2026-08-12T11:55:33.590" v="4956" actId="208"/>
          <ac:picMkLst>
            <pc:docMk/>
            <pc:sldMk cId="808819280" sldId="2147378051"/>
            <ac:picMk id="12" creationId="{21FDC939-8574-D1F1-9150-382BB42A40B3}"/>
          </ac:picMkLst>
        </pc:picChg>
      </pc:sldChg>
      <pc:sldChg chg="addSp delSp modSp add mod">
        <pc:chgData name="Mark Shek (NHS South East London ICB)" userId="8483aba8-84ad-425f-88d8-027060275a99" providerId="ADAL" clId="{06999442-3B28-45E9-8F50-92F6518B61C2}" dt="2026-08-12T12:01:37.030" v="4999" actId="6549"/>
        <pc:sldMkLst>
          <pc:docMk/>
          <pc:sldMk cId="4176340898" sldId="2147378052"/>
        </pc:sldMkLst>
        <pc:spChg chg="mod">
          <ac:chgData name="Mark Shek (NHS South East London ICB)" userId="8483aba8-84ad-425f-88d8-027060275a99" providerId="ADAL" clId="{06999442-3B28-45E9-8F50-92F6518B61C2}" dt="2026-08-12T11:57:01.518" v="4962" actId="1076"/>
          <ac:spMkLst>
            <pc:docMk/>
            <pc:sldMk cId="4176340898" sldId="2147378052"/>
            <ac:spMk id="2" creationId="{81FC79E2-D624-FE89-6CD2-86AD1E50F138}"/>
          </ac:spMkLst>
        </pc:spChg>
        <pc:spChg chg="mod">
          <ac:chgData name="Mark Shek (NHS South East London ICB)" userId="8483aba8-84ad-425f-88d8-027060275a99" providerId="ADAL" clId="{06999442-3B28-45E9-8F50-92F6518B61C2}" dt="2026-08-12T11:57:26.122" v="4973"/>
          <ac:spMkLst>
            <pc:docMk/>
            <pc:sldMk cId="4176340898" sldId="2147378052"/>
            <ac:spMk id="14" creationId="{A911DE84-7F90-AEDD-FEEE-5FBB532D7CFB}"/>
          </ac:spMkLst>
        </pc:spChg>
        <pc:spChg chg="add mod">
          <ac:chgData name="Mark Shek (NHS South East London ICB)" userId="8483aba8-84ad-425f-88d8-027060275a99" providerId="ADAL" clId="{06999442-3B28-45E9-8F50-92F6518B61C2}" dt="2026-08-12T12:01:37.030" v="4999" actId="6549"/>
          <ac:spMkLst>
            <pc:docMk/>
            <pc:sldMk cId="4176340898" sldId="2147378052"/>
            <ac:spMk id="19" creationId="{CBA1BBC1-8ECE-A1C3-13C3-AE63003F61A6}"/>
          </ac:spMkLst>
        </pc:spChg>
        <pc:picChg chg="add mod">
          <ac:chgData name="Mark Shek (NHS South East London ICB)" userId="8483aba8-84ad-425f-88d8-027060275a99" providerId="ADAL" clId="{06999442-3B28-45E9-8F50-92F6518B61C2}" dt="2026-08-12T12:00:17.004" v="4991" actId="208"/>
          <ac:picMkLst>
            <pc:docMk/>
            <pc:sldMk cId="4176340898" sldId="2147378052"/>
            <ac:picMk id="10" creationId="{4E330D1F-8D02-329B-5235-E8DCD4538B56}"/>
          </ac:picMkLst>
        </pc:picChg>
        <pc:picChg chg="add mod">
          <ac:chgData name="Mark Shek (NHS South East London ICB)" userId="8483aba8-84ad-425f-88d8-027060275a99" providerId="ADAL" clId="{06999442-3B28-45E9-8F50-92F6518B61C2}" dt="2026-08-12T12:00:15.619" v="4990" actId="208"/>
          <ac:picMkLst>
            <pc:docMk/>
            <pc:sldMk cId="4176340898" sldId="2147378052"/>
            <ac:picMk id="12" creationId="{D638E613-4CAC-0AB3-D6D2-D66107AD1DFC}"/>
          </ac:picMkLst>
        </pc:picChg>
        <pc:picChg chg="add mod">
          <ac:chgData name="Mark Shek (NHS South East London ICB)" userId="8483aba8-84ad-425f-88d8-027060275a99" providerId="ADAL" clId="{06999442-3B28-45E9-8F50-92F6518B61C2}" dt="2026-08-12T12:00:14.229" v="4989" actId="208"/>
          <ac:picMkLst>
            <pc:docMk/>
            <pc:sldMk cId="4176340898" sldId="2147378052"/>
            <ac:picMk id="16" creationId="{825C3BEE-0F49-0A03-FB41-FD146DE7BB27}"/>
          </ac:picMkLst>
        </pc:picChg>
      </pc:sldChg>
      <pc:sldChg chg="addSp modSp add mod">
        <pc:chgData name="Mark Shek (NHS South East London ICB)" userId="8483aba8-84ad-425f-88d8-027060275a99" providerId="ADAL" clId="{06999442-3B28-45E9-8F50-92F6518B61C2}" dt="2026-08-13T14:13:48.036" v="5691" actId="20577"/>
        <pc:sldMkLst>
          <pc:docMk/>
          <pc:sldMk cId="2861088104" sldId="2147378054"/>
        </pc:sldMkLst>
        <pc:spChg chg="add mod">
          <ac:chgData name="Mark Shek (NHS South East London ICB)" userId="8483aba8-84ad-425f-88d8-027060275a99" providerId="ADAL" clId="{06999442-3B28-45E9-8F50-92F6518B61C2}" dt="2026-08-13T14:13:48.036" v="5691" actId="20577"/>
          <ac:spMkLst>
            <pc:docMk/>
            <pc:sldMk cId="2861088104" sldId="2147378054"/>
            <ac:spMk id="7" creationId="{0DBB88C5-12C5-1666-974F-267C421711B9}"/>
          </ac:spMkLst>
        </pc:spChg>
        <pc:graphicFrameChg chg="add mod modGraphic">
          <ac:chgData name="Mark Shek (NHS South East London ICB)" userId="8483aba8-84ad-425f-88d8-027060275a99" providerId="ADAL" clId="{06999442-3B28-45E9-8F50-92F6518B61C2}" dt="2026-08-12T12:05:42.718" v="5088"/>
          <ac:graphicFrameMkLst>
            <pc:docMk/>
            <pc:sldMk cId="2861088104" sldId="2147378054"/>
            <ac:graphicFrameMk id="2" creationId="{4E4764C8-2741-A04A-B1D8-DEA095583E3A}"/>
          </ac:graphicFrameMkLst>
        </pc:graphicFrameChg>
        <pc:graphicFrameChg chg="add mod modGraphic">
          <ac:chgData name="Mark Shek (NHS South East London ICB)" userId="8483aba8-84ad-425f-88d8-027060275a99" providerId="ADAL" clId="{06999442-3B28-45E9-8F50-92F6518B61C2}" dt="2026-08-12T12:06:11.077" v="5094" actId="14100"/>
          <ac:graphicFrameMkLst>
            <pc:docMk/>
            <pc:sldMk cId="2861088104" sldId="2147378054"/>
            <ac:graphicFrameMk id="5" creationId="{39807F5A-CFED-2498-07A2-EB0B959741EB}"/>
          </ac:graphicFrameMkLst>
        </pc:graphicFrameChg>
      </pc:sldChg>
      <pc:sldChg chg="addSp modSp add mod ord">
        <pc:chgData name="Mark Shek (NHS South East London ICB)" userId="8483aba8-84ad-425f-88d8-027060275a99" providerId="ADAL" clId="{06999442-3B28-45E9-8F50-92F6518B61C2}" dt="2026-08-12T12:13:29.540" v="5254"/>
        <pc:sldMkLst>
          <pc:docMk/>
          <pc:sldMk cId="3280805166" sldId="2147378055"/>
        </pc:sldMkLst>
        <pc:spChg chg="add mod">
          <ac:chgData name="Mark Shek (NHS South East London ICB)" userId="8483aba8-84ad-425f-88d8-027060275a99" providerId="ADAL" clId="{06999442-3B28-45E9-8F50-92F6518B61C2}" dt="2026-08-12T12:07:37.143" v="5149" actId="1076"/>
          <ac:spMkLst>
            <pc:docMk/>
            <pc:sldMk cId="3280805166" sldId="2147378055"/>
            <ac:spMk id="2" creationId="{8B4259C3-DBD8-3317-7FBF-39048CD15B69}"/>
          </ac:spMkLst>
        </pc:spChg>
        <pc:spChg chg="mod">
          <ac:chgData name="Mark Shek (NHS South East London ICB)" userId="8483aba8-84ad-425f-88d8-027060275a99" providerId="ADAL" clId="{06999442-3B28-45E9-8F50-92F6518B61C2}" dt="2026-08-12T12:07:52.100" v="5181" actId="20577"/>
          <ac:spMkLst>
            <pc:docMk/>
            <pc:sldMk cId="3280805166" sldId="2147378055"/>
            <ac:spMk id="14" creationId="{FA0524EB-EAE7-26A1-0E94-714227762274}"/>
          </ac:spMkLst>
        </pc:spChg>
      </pc:sldChg>
      <pc:sldChg chg="addSp delSp modSp add mod ord">
        <pc:chgData name="Mark Shek (NHS South East London ICB)" userId="8483aba8-84ad-425f-88d8-027060275a99" providerId="ADAL" clId="{06999442-3B28-45E9-8F50-92F6518B61C2}" dt="2026-08-12T12:13:33.910" v="5258"/>
        <pc:sldMkLst>
          <pc:docMk/>
          <pc:sldMk cId="1858140015" sldId="2147378057"/>
        </pc:sldMkLst>
        <pc:spChg chg="mod">
          <ac:chgData name="Mark Shek (NHS South East London ICB)" userId="8483aba8-84ad-425f-88d8-027060275a99" providerId="ADAL" clId="{06999442-3B28-45E9-8F50-92F6518B61C2}" dt="2026-08-12T12:10:26.500" v="5217" actId="14100"/>
          <ac:spMkLst>
            <pc:docMk/>
            <pc:sldMk cId="1858140015" sldId="2147378057"/>
            <ac:spMk id="2" creationId="{4247DB9B-CBD4-8013-293B-06BE34B130D2}"/>
          </ac:spMkLst>
        </pc:spChg>
        <pc:spChg chg="add mod">
          <ac:chgData name="Mark Shek (NHS South East London ICB)" userId="8483aba8-84ad-425f-88d8-027060275a99" providerId="ADAL" clId="{06999442-3B28-45E9-8F50-92F6518B61C2}" dt="2026-08-12T12:11:38.452" v="5237" actId="122"/>
          <ac:spMkLst>
            <pc:docMk/>
            <pc:sldMk cId="1858140015" sldId="2147378057"/>
            <ac:spMk id="5" creationId="{9B2E8331-F797-4ED0-057D-F5C5E4881355}"/>
          </ac:spMkLst>
        </pc:spChg>
        <pc:spChg chg="add mod">
          <ac:chgData name="Mark Shek (NHS South East London ICB)" userId="8483aba8-84ad-425f-88d8-027060275a99" providerId="ADAL" clId="{06999442-3B28-45E9-8F50-92F6518B61C2}" dt="2026-08-12T12:10:29.600" v="5218" actId="1076"/>
          <ac:spMkLst>
            <pc:docMk/>
            <pc:sldMk cId="1858140015" sldId="2147378057"/>
            <ac:spMk id="7" creationId="{4BF75298-8897-945F-C445-9E5DCF8DCC6D}"/>
          </ac:spMkLst>
        </pc:spChg>
        <pc:spChg chg="mod">
          <ac:chgData name="Mark Shek (NHS South East London ICB)" userId="8483aba8-84ad-425f-88d8-027060275a99" providerId="ADAL" clId="{06999442-3B28-45E9-8F50-92F6518B61C2}" dt="2026-08-12T12:09:56.999" v="5208" actId="1076"/>
          <ac:spMkLst>
            <pc:docMk/>
            <pc:sldMk cId="1858140015" sldId="2147378057"/>
            <ac:spMk id="14" creationId="{B44DE99A-B007-5319-B11C-64EED94326B3}"/>
          </ac:spMkLst>
        </pc:spChg>
      </pc:sldChg>
      <pc:sldChg chg="addSp delSp modSp add mod">
        <pc:chgData name="Mark Shek (NHS South East London ICB)" userId="8483aba8-84ad-425f-88d8-027060275a99" providerId="ADAL" clId="{06999442-3B28-45E9-8F50-92F6518B61C2}" dt="2026-08-12T12:19:46.678" v="5313" actId="1076"/>
        <pc:sldMkLst>
          <pc:docMk/>
          <pc:sldMk cId="3850866799" sldId="2147378058"/>
        </pc:sldMkLst>
        <pc:spChg chg="mod">
          <ac:chgData name="Mark Shek (NHS South East London ICB)" userId="8483aba8-84ad-425f-88d8-027060275a99" providerId="ADAL" clId="{06999442-3B28-45E9-8F50-92F6518B61C2}" dt="2026-08-12T12:17:33.337" v="5269"/>
          <ac:spMkLst>
            <pc:docMk/>
            <pc:sldMk cId="3850866799" sldId="2147378058"/>
            <ac:spMk id="2" creationId="{05D38C92-7D49-9190-950C-ACEAD4630329}"/>
          </ac:spMkLst>
        </pc:spChg>
        <pc:spChg chg="mod">
          <ac:chgData name="Mark Shek (NHS South East London ICB)" userId="8483aba8-84ad-425f-88d8-027060275a99" providerId="ADAL" clId="{06999442-3B28-45E9-8F50-92F6518B61C2}" dt="2026-08-12T12:15:31.475" v="5267" actId="20577"/>
          <ac:spMkLst>
            <pc:docMk/>
            <pc:sldMk cId="3850866799" sldId="2147378058"/>
            <ac:spMk id="14" creationId="{524E5F54-FE13-BA17-C406-56B6020B584F}"/>
          </ac:spMkLst>
        </pc:spChg>
        <pc:spChg chg="add mod">
          <ac:chgData name="Mark Shek (NHS South East London ICB)" userId="8483aba8-84ad-425f-88d8-027060275a99" providerId="ADAL" clId="{06999442-3B28-45E9-8F50-92F6518B61C2}" dt="2026-08-12T12:19:46.678" v="5313" actId="1076"/>
          <ac:spMkLst>
            <pc:docMk/>
            <pc:sldMk cId="3850866799" sldId="2147378058"/>
            <ac:spMk id="17" creationId="{2ACA57E6-A5D7-7CCD-1F33-1FE4763BD0FF}"/>
          </ac:spMkLst>
        </pc:spChg>
        <pc:picChg chg="add mod">
          <ac:chgData name="Mark Shek (NHS South East London ICB)" userId="8483aba8-84ad-425f-88d8-027060275a99" providerId="ADAL" clId="{06999442-3B28-45E9-8F50-92F6518B61C2}" dt="2026-08-12T12:18:52.857" v="5282" actId="1076"/>
          <ac:picMkLst>
            <pc:docMk/>
            <pc:sldMk cId="3850866799" sldId="2147378058"/>
            <ac:picMk id="11" creationId="{25DD1C72-2F7C-56E9-FD31-9855E17A0822}"/>
          </ac:picMkLst>
        </pc:picChg>
        <pc:picChg chg="add mod">
          <ac:chgData name="Mark Shek (NHS South East London ICB)" userId="8483aba8-84ad-425f-88d8-027060275a99" providerId="ADAL" clId="{06999442-3B28-45E9-8F50-92F6518B61C2}" dt="2026-08-12T12:18:46.607" v="5280" actId="208"/>
          <ac:picMkLst>
            <pc:docMk/>
            <pc:sldMk cId="3850866799" sldId="2147378058"/>
            <ac:picMk id="15" creationId="{2CCB53E5-D7C8-CEF8-A71B-DED69874C836}"/>
          </ac:picMkLst>
        </pc:picChg>
      </pc:sldChg>
      <pc:sldChg chg="addSp delSp modSp add mod">
        <pc:chgData name="Mark Shek (NHS South East London ICB)" userId="8483aba8-84ad-425f-88d8-027060275a99" providerId="ADAL" clId="{06999442-3B28-45E9-8F50-92F6518B61C2}" dt="2026-08-12T12:27:39.078" v="5684" actId="20577"/>
        <pc:sldMkLst>
          <pc:docMk/>
          <pc:sldMk cId="1761765040" sldId="2147378059"/>
        </pc:sldMkLst>
        <pc:spChg chg="mod">
          <ac:chgData name="Mark Shek (NHS South East London ICB)" userId="8483aba8-84ad-425f-88d8-027060275a99" providerId="ADAL" clId="{06999442-3B28-45E9-8F50-92F6518B61C2}" dt="2026-08-12T12:26:33.310" v="5670" actId="20577"/>
          <ac:spMkLst>
            <pc:docMk/>
            <pc:sldMk cId="1761765040" sldId="2147378059"/>
            <ac:spMk id="12" creationId="{F369767D-D01B-194B-DA1C-75BC387BAA66}"/>
          </ac:spMkLst>
        </pc:spChg>
        <pc:spChg chg="mod">
          <ac:chgData name="Mark Shek (NHS South East London ICB)" userId="8483aba8-84ad-425f-88d8-027060275a99" providerId="ADAL" clId="{06999442-3B28-45E9-8F50-92F6518B61C2}" dt="2026-08-12T12:27:39.078" v="5684" actId="20577"/>
          <ac:spMkLst>
            <pc:docMk/>
            <pc:sldMk cId="1761765040" sldId="2147378059"/>
            <ac:spMk id="14" creationId="{5E5156A3-9B29-3884-C8D5-87BB582EBCA8}"/>
          </ac:spMkLst>
        </pc:spChg>
        <pc:picChg chg="add mod">
          <ac:chgData name="Mark Shek (NHS South East London ICB)" userId="8483aba8-84ad-425f-88d8-027060275a99" providerId="ADAL" clId="{06999442-3B28-45E9-8F50-92F6518B61C2}" dt="2026-08-12T12:27:32.122" v="5677" actId="1076"/>
          <ac:picMkLst>
            <pc:docMk/>
            <pc:sldMk cId="1761765040" sldId="2147378059"/>
            <ac:picMk id="5" creationId="{A9F6493F-FFD7-E2F4-2C48-87492F9F507B}"/>
          </ac:picMkLst>
        </pc:picChg>
      </pc:sldChg>
      <pc:sldChg chg="addSp delSp modSp add mod ord">
        <pc:chgData name="Mark Shek (NHS South East London ICB)" userId="8483aba8-84ad-425f-88d8-027060275a99" providerId="ADAL" clId="{06999442-3B28-45E9-8F50-92F6518B61C2}" dt="2026-08-19T10:39:24.303" v="6016"/>
        <pc:sldMkLst>
          <pc:docMk/>
          <pc:sldMk cId="3381422273" sldId="2147378060"/>
        </pc:sldMkLst>
        <pc:spChg chg="mod">
          <ac:chgData name="Mark Shek (NHS South East London ICB)" userId="8483aba8-84ad-425f-88d8-027060275a99" providerId="ADAL" clId="{06999442-3B28-45E9-8F50-92F6518B61C2}" dt="2026-08-19T10:28:15.298" v="5788" actId="1076"/>
          <ac:spMkLst>
            <pc:docMk/>
            <pc:sldMk cId="3381422273" sldId="2147378060"/>
            <ac:spMk id="14" creationId="{5A2685BB-0DE5-B53D-2C08-930F6BC03C07}"/>
          </ac:spMkLst>
        </pc:spChg>
        <pc:graphicFrameChg chg="add mod modGraphic">
          <ac:chgData name="Mark Shek (NHS South East London ICB)" userId="8483aba8-84ad-425f-88d8-027060275a99" providerId="ADAL" clId="{06999442-3B28-45E9-8F50-92F6518B61C2}" dt="2026-08-19T10:38:32.676" v="6012" actId="20577"/>
          <ac:graphicFrameMkLst>
            <pc:docMk/>
            <pc:sldMk cId="3381422273" sldId="2147378060"/>
            <ac:graphicFrameMk id="6" creationId="{CCF62D81-4E96-1898-6AA2-28A3A03AD924}"/>
          </ac:graphicFrameMkLst>
        </pc:graphicFrameChg>
      </pc:sldChg>
      <pc:sldChg chg="addSp delSp modSp add mod ord">
        <pc:chgData name="Mark Shek (NHS South East London ICB)" userId="8483aba8-84ad-425f-88d8-027060275a99" providerId="ADAL" clId="{06999442-3B28-45E9-8F50-92F6518B61C2}" dt="2026-08-19T10:55:10.901" v="6210" actId="6549"/>
        <pc:sldMkLst>
          <pc:docMk/>
          <pc:sldMk cId="3395095130" sldId="2147378061"/>
        </pc:sldMkLst>
        <pc:spChg chg="mod">
          <ac:chgData name="Mark Shek (NHS South East London ICB)" userId="8483aba8-84ad-425f-88d8-027060275a99" providerId="ADAL" clId="{06999442-3B28-45E9-8F50-92F6518B61C2}" dt="2026-08-19T10:42:44.644" v="6058"/>
          <ac:spMkLst>
            <pc:docMk/>
            <pc:sldMk cId="3395095130" sldId="2147378061"/>
            <ac:spMk id="2" creationId="{A6622EEF-A466-3129-571B-A4C202774D1F}"/>
          </ac:spMkLst>
        </pc:spChg>
        <pc:spChg chg="add mod">
          <ac:chgData name="Mark Shek (NHS South East London ICB)" userId="8483aba8-84ad-425f-88d8-027060275a99" providerId="ADAL" clId="{06999442-3B28-45E9-8F50-92F6518B61C2}" dt="2026-08-19T10:49:43.546" v="6087" actId="1076"/>
          <ac:spMkLst>
            <pc:docMk/>
            <pc:sldMk cId="3395095130" sldId="2147378061"/>
            <ac:spMk id="7" creationId="{D6FB7D4E-BE88-5B27-FF75-2B0CFA95E817}"/>
          </ac:spMkLst>
        </pc:spChg>
        <pc:spChg chg="mod">
          <ac:chgData name="Mark Shek (NHS South East London ICB)" userId="8483aba8-84ad-425f-88d8-027060275a99" providerId="ADAL" clId="{06999442-3B28-45E9-8F50-92F6518B61C2}" dt="2026-08-19T10:55:10.901" v="6210" actId="6549"/>
          <ac:spMkLst>
            <pc:docMk/>
            <pc:sldMk cId="3395095130" sldId="2147378061"/>
            <ac:spMk id="12" creationId="{F3250971-24EE-E6EB-0EAB-C2041F00A320}"/>
          </ac:spMkLst>
        </pc:spChg>
        <pc:spChg chg="mod">
          <ac:chgData name="Mark Shek (NHS South East London ICB)" userId="8483aba8-84ad-425f-88d8-027060275a99" providerId="ADAL" clId="{06999442-3B28-45E9-8F50-92F6518B61C2}" dt="2026-08-19T10:42:33.162" v="6057" actId="20577"/>
          <ac:spMkLst>
            <pc:docMk/>
            <pc:sldMk cId="3395095130" sldId="2147378061"/>
            <ac:spMk id="14" creationId="{AE7CD7C2-1A9B-6C6A-1252-E326A5C15A42}"/>
          </ac:spMkLst>
        </pc:spChg>
        <pc:picChg chg="add mod">
          <ac:chgData name="Mark Shek (NHS South East London ICB)" userId="8483aba8-84ad-425f-88d8-027060275a99" providerId="ADAL" clId="{06999442-3B28-45E9-8F50-92F6518B61C2}" dt="2026-08-19T10:49:18.999" v="6081" actId="208"/>
          <ac:picMkLst>
            <pc:docMk/>
            <pc:sldMk cId="3395095130" sldId="2147378061"/>
            <ac:picMk id="16" creationId="{D95F603A-1F2B-4A49-B8B5-E25109603267}"/>
          </ac:picMkLst>
        </pc:picChg>
      </pc:sldChg>
      <pc:sldChg chg="addSp delSp modSp add mod ord">
        <pc:chgData name="Mark Shek (NHS South East London ICB)" userId="8483aba8-84ad-425f-88d8-027060275a99" providerId="ADAL" clId="{06999442-3B28-45E9-8F50-92F6518B61C2}" dt="2026-09-11T08:29:20.168" v="6766"/>
        <pc:sldMkLst>
          <pc:docMk/>
          <pc:sldMk cId="3655889323" sldId="2147378062"/>
        </pc:sldMkLst>
        <pc:spChg chg="del">
          <ac:chgData name="Mark Shek (NHS South East London ICB)" userId="8483aba8-84ad-425f-88d8-027060275a99" providerId="ADAL" clId="{06999442-3B28-45E9-8F50-92F6518B61C2}" dt="2026-09-11T07:47:10.897" v="6220" actId="478"/>
          <ac:spMkLst>
            <pc:docMk/>
            <pc:sldMk cId="3655889323" sldId="2147378062"/>
            <ac:spMk id="2" creationId="{E41640A1-F07F-6ECF-0829-4B5854D9645C}"/>
          </ac:spMkLst>
        </pc:spChg>
        <pc:spChg chg="del mod">
          <ac:chgData name="Mark Shek (NHS South East London ICB)" userId="8483aba8-84ad-425f-88d8-027060275a99" providerId="ADAL" clId="{06999442-3B28-45E9-8F50-92F6518B61C2}" dt="2026-09-11T07:47:17.060" v="6223" actId="478"/>
          <ac:spMkLst>
            <pc:docMk/>
            <pc:sldMk cId="3655889323" sldId="2147378062"/>
            <ac:spMk id="5" creationId="{ABF0575D-06D3-30DF-97B5-1D331A893A2F}"/>
          </ac:spMkLst>
        </pc:spChg>
        <pc:spChg chg="del">
          <ac:chgData name="Mark Shek (NHS South East London ICB)" userId="8483aba8-84ad-425f-88d8-027060275a99" providerId="ADAL" clId="{06999442-3B28-45E9-8F50-92F6518B61C2}" dt="2026-09-11T07:47:12.931" v="6221" actId="478"/>
          <ac:spMkLst>
            <pc:docMk/>
            <pc:sldMk cId="3655889323" sldId="2147378062"/>
            <ac:spMk id="7" creationId="{988FBD3B-25A3-44E6-6916-1BEBAC169C88}"/>
          </ac:spMkLst>
        </pc:spChg>
        <pc:spChg chg="add mod">
          <ac:chgData name="Mark Shek (NHS South East London ICB)" userId="8483aba8-84ad-425f-88d8-027060275a99" providerId="ADAL" clId="{06999442-3B28-45E9-8F50-92F6518B61C2}" dt="2026-09-11T07:52:45.292" v="6302" actId="1076"/>
          <ac:spMkLst>
            <pc:docMk/>
            <pc:sldMk cId="3655889323" sldId="2147378062"/>
            <ac:spMk id="11" creationId="{F90818A2-0832-5808-F0F2-802101C3BC55}"/>
          </ac:spMkLst>
        </pc:spChg>
        <pc:spChg chg="add del mod">
          <ac:chgData name="Mark Shek (NHS South East London ICB)" userId="8483aba8-84ad-425f-88d8-027060275a99" providerId="ADAL" clId="{06999442-3B28-45E9-8F50-92F6518B61C2}" dt="2026-09-11T07:51:08.890" v="6301" actId="478"/>
          <ac:spMkLst>
            <pc:docMk/>
            <pc:sldMk cId="3655889323" sldId="2147378062"/>
            <ac:spMk id="13" creationId="{97BC8AEC-A8A0-0600-88CD-15B0B0F86A2A}"/>
          </ac:spMkLst>
        </pc:spChg>
        <pc:spChg chg="del mod">
          <ac:chgData name="Mark Shek (NHS South East London ICB)" userId="8483aba8-84ad-425f-88d8-027060275a99" providerId="ADAL" clId="{06999442-3B28-45E9-8F50-92F6518B61C2}" dt="2026-09-11T07:47:27.487" v="6226" actId="478"/>
          <ac:spMkLst>
            <pc:docMk/>
            <pc:sldMk cId="3655889323" sldId="2147378062"/>
            <ac:spMk id="14" creationId="{07E54A10-5EA0-5651-2930-E0F470800FC1}"/>
          </ac:spMkLst>
        </pc:spChg>
        <pc:spChg chg="add mod">
          <ac:chgData name="Mark Shek (NHS South East London ICB)" userId="8483aba8-84ad-425f-88d8-027060275a99" providerId="ADAL" clId="{06999442-3B28-45E9-8F50-92F6518B61C2}" dt="2026-09-11T07:53:02.988" v="6307" actId="1076"/>
          <ac:spMkLst>
            <pc:docMk/>
            <pc:sldMk cId="3655889323" sldId="2147378062"/>
            <ac:spMk id="16" creationId="{3E8429C5-3010-2D56-1751-A1D27EC38EF7}"/>
          </ac:spMkLst>
        </pc:spChg>
        <pc:picChg chg="add mod">
          <ac:chgData name="Mark Shek (NHS South East London ICB)" userId="8483aba8-84ad-425f-88d8-027060275a99" providerId="ADAL" clId="{06999442-3B28-45E9-8F50-92F6518B61C2}" dt="2026-09-11T07:49:15.647" v="6264" actId="1076"/>
          <ac:picMkLst>
            <pc:docMk/>
            <pc:sldMk cId="3655889323" sldId="2147378062"/>
            <ac:picMk id="9" creationId="{C03BE638-45EF-0EF6-78DC-5D9D286CFDE0}"/>
          </ac:picMkLst>
        </pc:picChg>
      </pc:sldChg>
      <pc:sldChg chg="addSp delSp modSp add mod ord">
        <pc:chgData name="Mark Shek (NHS South East London ICB)" userId="8483aba8-84ad-425f-88d8-027060275a99" providerId="ADAL" clId="{06999442-3B28-45E9-8F50-92F6518B61C2}" dt="2026-09-11T08:29:20.168" v="6766"/>
        <pc:sldMkLst>
          <pc:docMk/>
          <pc:sldMk cId="3011520723" sldId="2147378063"/>
        </pc:sldMkLst>
        <pc:spChg chg="mod">
          <ac:chgData name="Mark Shek (NHS South East London ICB)" userId="8483aba8-84ad-425f-88d8-027060275a99" providerId="ADAL" clId="{06999442-3B28-45E9-8F50-92F6518B61C2}" dt="2026-09-11T07:50:58.192" v="6298" actId="20577"/>
          <ac:spMkLst>
            <pc:docMk/>
            <pc:sldMk cId="3011520723" sldId="2147378063"/>
            <ac:spMk id="11" creationId="{AE91C69B-CA02-870B-22FD-BDDB39992E39}"/>
          </ac:spMkLst>
        </pc:spChg>
        <pc:spChg chg="del">
          <ac:chgData name="Mark Shek (NHS South East London ICB)" userId="8483aba8-84ad-425f-88d8-027060275a99" providerId="ADAL" clId="{06999442-3B28-45E9-8F50-92F6518B61C2}" dt="2026-09-11T07:50:24.257" v="6268" actId="478"/>
          <ac:spMkLst>
            <pc:docMk/>
            <pc:sldMk cId="3011520723" sldId="2147378063"/>
            <ac:spMk id="13" creationId="{A4670CFB-A166-D221-DB53-90310D611E39}"/>
          </ac:spMkLst>
        </pc:spChg>
        <pc:picChg chg="add mod">
          <ac:chgData name="Mark Shek (NHS South East London ICB)" userId="8483aba8-84ad-425f-88d8-027060275a99" providerId="ADAL" clId="{06999442-3B28-45E9-8F50-92F6518B61C2}" dt="2026-09-11T07:51:04.181" v="6299" actId="208"/>
          <ac:picMkLst>
            <pc:docMk/>
            <pc:sldMk cId="3011520723" sldId="2147378063"/>
            <ac:picMk id="5" creationId="{D227A0C6-B1D6-0497-A0F1-2010ACB486EF}"/>
          </ac:picMkLst>
        </pc:picChg>
        <pc:picChg chg="del">
          <ac:chgData name="Mark Shek (NHS South East London ICB)" userId="8483aba8-84ad-425f-88d8-027060275a99" providerId="ADAL" clId="{06999442-3B28-45E9-8F50-92F6518B61C2}" dt="2026-09-11T07:50:22.675" v="6267" actId="478"/>
          <ac:picMkLst>
            <pc:docMk/>
            <pc:sldMk cId="3011520723" sldId="2147378063"/>
            <ac:picMk id="9" creationId="{7D182017-8B8B-13D1-A738-7A69B7F4F3DD}"/>
          </ac:picMkLst>
        </pc:picChg>
      </pc:sldChg>
      <pc:sldChg chg="addSp modSp new del mod">
        <pc:chgData name="Mark Shek (NHS South East London ICB)" userId="8483aba8-84ad-425f-88d8-027060275a99" providerId="ADAL" clId="{06999442-3B28-45E9-8F50-92F6518B61C2}" dt="2026-09-11T08:26:10.873" v="6693" actId="47"/>
        <pc:sldMkLst>
          <pc:docMk/>
          <pc:sldMk cId="3681054217" sldId="2147378064"/>
        </pc:sldMkLst>
        <pc:graphicFrameChg chg="add mod modGraphic">
          <ac:chgData name="Mark Shek (NHS South East London ICB)" userId="8483aba8-84ad-425f-88d8-027060275a99" providerId="ADAL" clId="{06999442-3B28-45E9-8F50-92F6518B61C2}" dt="2026-09-11T07:57:09.771" v="6312" actId="14100"/>
          <ac:graphicFrameMkLst>
            <pc:docMk/>
            <pc:sldMk cId="3681054217" sldId="2147378064"/>
            <ac:graphicFrameMk id="2" creationId="{8DDED52C-A994-3000-DBD6-A33B5597FB18}"/>
          </ac:graphicFrameMkLst>
        </pc:graphicFrameChg>
      </pc:sldChg>
      <pc:sldChg chg="new del">
        <pc:chgData name="Mark Shek (NHS South East London ICB)" userId="8483aba8-84ad-425f-88d8-027060275a99" providerId="ADAL" clId="{06999442-3B28-45E9-8F50-92F6518B61C2}" dt="2026-09-11T08:14:24.757" v="6479" actId="47"/>
        <pc:sldMkLst>
          <pc:docMk/>
          <pc:sldMk cId="2621676445" sldId="2147378065"/>
        </pc:sldMkLst>
      </pc:sldChg>
      <pc:sldChg chg="addSp delSp modSp add del mod">
        <pc:chgData name="Mark Shek (NHS South East London ICB)" userId="8483aba8-84ad-425f-88d8-027060275a99" providerId="ADAL" clId="{06999442-3B28-45E9-8F50-92F6518B61C2}" dt="2026-09-11T08:06:16.488" v="6434" actId="47"/>
        <pc:sldMkLst>
          <pc:docMk/>
          <pc:sldMk cId="677101496" sldId="2147378066"/>
        </pc:sldMkLst>
        <pc:graphicFrameChg chg="add mod modGraphic">
          <ac:chgData name="Mark Shek (NHS South East London ICB)" userId="8483aba8-84ad-425f-88d8-027060275a99" providerId="ADAL" clId="{06999442-3B28-45E9-8F50-92F6518B61C2}" dt="2026-09-11T07:58:11.613" v="6323" actId="1076"/>
          <ac:graphicFrameMkLst>
            <pc:docMk/>
            <pc:sldMk cId="677101496" sldId="2147378066"/>
            <ac:graphicFrameMk id="6" creationId="{473508B6-C20E-B815-E557-25BB651A07F5}"/>
          </ac:graphicFrameMkLst>
        </pc:graphicFrameChg>
        <pc:picChg chg="del">
          <ac:chgData name="Mark Shek (NHS South East London ICB)" userId="8483aba8-84ad-425f-88d8-027060275a99" providerId="ADAL" clId="{06999442-3B28-45E9-8F50-92F6518B61C2}" dt="2026-09-11T07:57:19.904" v="6315" actId="478"/>
          <ac:picMkLst>
            <pc:docMk/>
            <pc:sldMk cId="677101496" sldId="2147378066"/>
            <ac:picMk id="5" creationId="{D4DC6D5D-1C84-BDC4-C178-2C5DF900A6DA}"/>
          </ac:picMkLst>
        </pc:picChg>
      </pc:sldChg>
      <pc:sldChg chg="addSp delSp modSp add mod ord">
        <pc:chgData name="Mark Shek (NHS South East London ICB)" userId="8483aba8-84ad-425f-88d8-027060275a99" providerId="ADAL" clId="{06999442-3B28-45E9-8F50-92F6518B61C2}" dt="2026-09-11T08:29:20.168" v="6766"/>
        <pc:sldMkLst>
          <pc:docMk/>
          <pc:sldMk cId="1956803221" sldId="2147378067"/>
        </pc:sldMkLst>
        <pc:spChg chg="mod">
          <ac:chgData name="Mark Shek (NHS South East London ICB)" userId="8483aba8-84ad-425f-88d8-027060275a99" providerId="ADAL" clId="{06999442-3B28-45E9-8F50-92F6518B61C2}" dt="2026-09-11T08:28:10.011" v="6712" actId="20577"/>
          <ac:spMkLst>
            <pc:docMk/>
            <pc:sldMk cId="1956803221" sldId="2147378067"/>
            <ac:spMk id="11" creationId="{3010BF8F-827E-9FDD-2260-7842E5E84C3F}"/>
          </ac:spMkLst>
        </pc:spChg>
        <pc:graphicFrameChg chg="add mod modGraphic">
          <ac:chgData name="Mark Shek (NHS South East London ICB)" userId="8483aba8-84ad-425f-88d8-027060275a99" providerId="ADAL" clId="{06999442-3B28-45E9-8F50-92F6518B61C2}" dt="2026-09-11T08:26:01.032" v="6692" actId="113"/>
          <ac:graphicFrameMkLst>
            <pc:docMk/>
            <pc:sldMk cId="1956803221" sldId="2147378067"/>
            <ac:graphicFrameMk id="2" creationId="{BAB40FAD-CC44-3143-8125-16CC71DFF86A}"/>
          </ac:graphicFrameMkLst>
        </pc:graphicFrameChg>
        <pc:graphicFrameChg chg="del">
          <ac:chgData name="Mark Shek (NHS South East London ICB)" userId="8483aba8-84ad-425f-88d8-027060275a99" providerId="ADAL" clId="{06999442-3B28-45E9-8F50-92F6518B61C2}" dt="2026-09-11T07:58:29.169" v="6325" actId="478"/>
          <ac:graphicFrameMkLst>
            <pc:docMk/>
            <pc:sldMk cId="1956803221" sldId="2147378067"/>
            <ac:graphicFrameMk id="6" creationId="{EB804AC1-60FF-F989-7B6F-F262F48F7570}"/>
          </ac:graphicFrameMkLst>
        </pc:graphicFrameChg>
      </pc:sldChg>
      <pc:sldChg chg="addSp delSp modSp add mod ord">
        <pc:chgData name="Mark Shek (NHS South East London ICB)" userId="8483aba8-84ad-425f-88d8-027060275a99" providerId="ADAL" clId="{06999442-3B28-45E9-8F50-92F6518B61C2}" dt="2026-09-11T08:29:20.168" v="6766"/>
        <pc:sldMkLst>
          <pc:docMk/>
          <pc:sldMk cId="3491358150" sldId="2147378068"/>
        </pc:sldMkLst>
        <pc:spChg chg="add mod">
          <ac:chgData name="Mark Shek (NHS South East London ICB)" userId="8483aba8-84ad-425f-88d8-027060275a99" providerId="ADAL" clId="{06999442-3B28-45E9-8F50-92F6518B61C2}" dt="2026-09-11T08:23:20.876" v="6656" actId="20577"/>
          <ac:spMkLst>
            <pc:docMk/>
            <pc:sldMk cId="3491358150" sldId="2147378068"/>
            <ac:spMk id="6" creationId="{B735A5EC-FAE5-1821-718E-91377D56EA1D}"/>
          </ac:spMkLst>
        </pc:spChg>
        <pc:spChg chg="add mod">
          <ac:chgData name="Mark Shek (NHS South East London ICB)" userId="8483aba8-84ad-425f-88d8-027060275a99" providerId="ADAL" clId="{06999442-3B28-45E9-8F50-92F6518B61C2}" dt="2026-09-11T08:27:14.161" v="6707" actId="1076"/>
          <ac:spMkLst>
            <pc:docMk/>
            <pc:sldMk cId="3491358150" sldId="2147378068"/>
            <ac:spMk id="10" creationId="{B55F91FA-5F06-3FA6-E2C0-572F075C728F}"/>
          </ac:spMkLst>
        </pc:spChg>
        <pc:spChg chg="mod">
          <ac:chgData name="Mark Shek (NHS South East London ICB)" userId="8483aba8-84ad-425f-88d8-027060275a99" providerId="ADAL" clId="{06999442-3B28-45E9-8F50-92F6518B61C2}" dt="2026-09-11T08:28:27.658" v="6764" actId="14100"/>
          <ac:spMkLst>
            <pc:docMk/>
            <pc:sldMk cId="3491358150" sldId="2147378068"/>
            <ac:spMk id="11" creationId="{92582761-F39C-4730-FE7F-1B386E9C3975}"/>
          </ac:spMkLst>
        </pc:spChg>
        <pc:spChg chg="add mod">
          <ac:chgData name="Mark Shek (NHS South East London ICB)" userId="8483aba8-84ad-425f-88d8-027060275a99" providerId="ADAL" clId="{06999442-3B28-45E9-8F50-92F6518B61C2}" dt="2026-09-11T08:27:11.225" v="6706" actId="1076"/>
          <ac:spMkLst>
            <pc:docMk/>
            <pc:sldMk cId="3491358150" sldId="2147378068"/>
            <ac:spMk id="12" creationId="{B1B0DA72-BC75-36CA-8C09-21FEC1CD74E3}"/>
          </ac:spMkLst>
        </pc:spChg>
        <pc:spChg chg="add mod">
          <ac:chgData name="Mark Shek (NHS South East London ICB)" userId="8483aba8-84ad-425f-88d8-027060275a99" providerId="ADAL" clId="{06999442-3B28-45E9-8F50-92F6518B61C2}" dt="2026-09-11T08:27:21.404" v="6709" actId="14100"/>
          <ac:spMkLst>
            <pc:docMk/>
            <pc:sldMk cId="3491358150" sldId="2147378068"/>
            <ac:spMk id="14" creationId="{CE5D18C6-4B1F-C2CB-C37F-5740D57F6E54}"/>
          </ac:spMkLst>
        </pc:spChg>
        <pc:spChg chg="add mod">
          <ac:chgData name="Mark Shek (NHS South East London ICB)" userId="8483aba8-84ad-425f-88d8-027060275a99" providerId="ADAL" clId="{06999442-3B28-45E9-8F50-92F6518B61C2}" dt="2026-09-11T08:27:07.990" v="6705" actId="1076"/>
          <ac:spMkLst>
            <pc:docMk/>
            <pc:sldMk cId="3491358150" sldId="2147378068"/>
            <ac:spMk id="15" creationId="{822A7EEB-879C-97AD-BFC5-A502755CD1F5}"/>
          </ac:spMkLst>
        </pc:spChg>
        <pc:spChg chg="add mod">
          <ac:chgData name="Mark Shek (NHS South East London ICB)" userId="8483aba8-84ad-425f-88d8-027060275a99" providerId="ADAL" clId="{06999442-3B28-45E9-8F50-92F6518B61C2}" dt="2026-09-11T08:26:39.058" v="6696" actId="1076"/>
          <ac:spMkLst>
            <pc:docMk/>
            <pc:sldMk cId="3491358150" sldId="2147378068"/>
            <ac:spMk id="16" creationId="{01321E63-1367-DEBA-A757-041006BA5194}"/>
          </ac:spMkLst>
        </pc:spChg>
        <pc:spChg chg="add mod">
          <ac:chgData name="Mark Shek (NHS South East London ICB)" userId="8483aba8-84ad-425f-88d8-027060275a99" providerId="ADAL" clId="{06999442-3B28-45E9-8F50-92F6518B61C2}" dt="2026-09-11T08:19:47.021" v="6582" actId="1076"/>
          <ac:spMkLst>
            <pc:docMk/>
            <pc:sldMk cId="3491358150" sldId="2147378068"/>
            <ac:spMk id="17" creationId="{6A77B1F9-5FDB-3AE1-BF7F-587C528A3B8D}"/>
          </ac:spMkLst>
        </pc:spChg>
        <pc:spChg chg="add mod">
          <ac:chgData name="Mark Shek (NHS South East London ICB)" userId="8483aba8-84ad-425f-88d8-027060275a99" providerId="ADAL" clId="{06999442-3B28-45E9-8F50-92F6518B61C2}" dt="2026-09-11T08:23:14.004" v="6639" actId="14100"/>
          <ac:spMkLst>
            <pc:docMk/>
            <pc:sldMk cId="3491358150" sldId="2147378068"/>
            <ac:spMk id="18" creationId="{A8C7E550-B0BC-F366-87D1-CE8BC3E60182}"/>
          </ac:spMkLst>
        </pc:spChg>
        <pc:spChg chg="add del mod">
          <ac:chgData name="Mark Shek (NHS South East London ICB)" userId="8483aba8-84ad-425f-88d8-027060275a99" providerId="ADAL" clId="{06999442-3B28-45E9-8F50-92F6518B61C2}" dt="2026-09-11T08:19:54.287" v="6583" actId="478"/>
          <ac:spMkLst>
            <pc:docMk/>
            <pc:sldMk cId="3491358150" sldId="2147378068"/>
            <ac:spMk id="19" creationId="{214C4B19-368E-1BAA-B9EF-EB7438F23355}"/>
          </ac:spMkLst>
        </pc:spChg>
        <pc:spChg chg="add del">
          <ac:chgData name="Mark Shek (NHS South East London ICB)" userId="8483aba8-84ad-425f-88d8-027060275a99" providerId="ADAL" clId="{06999442-3B28-45E9-8F50-92F6518B61C2}" dt="2026-09-11T08:18:09.598" v="6481" actId="478"/>
          <ac:spMkLst>
            <pc:docMk/>
            <pc:sldMk cId="3491358150" sldId="2147378068"/>
            <ac:spMk id="20" creationId="{3A50DD27-4ABC-2558-5DCD-DF43C756123E}"/>
          </ac:spMkLst>
        </pc:spChg>
        <pc:spChg chg="add del">
          <ac:chgData name="Mark Shek (NHS South East London ICB)" userId="8483aba8-84ad-425f-88d8-027060275a99" providerId="ADAL" clId="{06999442-3B28-45E9-8F50-92F6518B61C2}" dt="2026-09-11T08:20:02.179" v="6587" actId="22"/>
          <ac:spMkLst>
            <pc:docMk/>
            <pc:sldMk cId="3491358150" sldId="2147378068"/>
            <ac:spMk id="24" creationId="{E771EF9A-5EBC-629D-A947-BE3FCFC8A64B}"/>
          </ac:spMkLst>
        </pc:spChg>
        <pc:spChg chg="add mod">
          <ac:chgData name="Mark Shek (NHS South East London ICB)" userId="8483aba8-84ad-425f-88d8-027060275a99" providerId="ADAL" clId="{06999442-3B28-45E9-8F50-92F6518B61C2}" dt="2026-09-11T08:27:32.179" v="6710" actId="1076"/>
          <ac:spMkLst>
            <pc:docMk/>
            <pc:sldMk cId="3491358150" sldId="2147378068"/>
            <ac:spMk id="26" creationId="{1AF6F343-001F-A00C-C574-18AC83711FA9}"/>
          </ac:spMkLst>
        </pc:spChg>
        <pc:spChg chg="add mod">
          <ac:chgData name="Mark Shek (NHS South East London ICB)" userId="8483aba8-84ad-425f-88d8-027060275a99" providerId="ADAL" clId="{06999442-3B28-45E9-8F50-92F6518B61C2}" dt="2026-09-11T08:25:46.570" v="6690" actId="1076"/>
          <ac:spMkLst>
            <pc:docMk/>
            <pc:sldMk cId="3491358150" sldId="2147378068"/>
            <ac:spMk id="30" creationId="{4BC22ED6-FEDF-2184-303A-BE6CB6B77766}"/>
          </ac:spMkLst>
        </pc:spChg>
        <pc:graphicFrameChg chg="del">
          <ac:chgData name="Mark Shek (NHS South East London ICB)" userId="8483aba8-84ad-425f-88d8-027060275a99" providerId="ADAL" clId="{06999442-3B28-45E9-8F50-92F6518B61C2}" dt="2026-09-11T08:09:39.428" v="6442" actId="478"/>
          <ac:graphicFrameMkLst>
            <pc:docMk/>
            <pc:sldMk cId="3491358150" sldId="2147378068"/>
            <ac:graphicFrameMk id="2" creationId="{280EAD06-13F8-C879-A225-D8C0B0BCE3F6}"/>
          </ac:graphicFrameMkLst>
        </pc:graphicFrameChg>
        <pc:picChg chg="add del mod">
          <ac:chgData name="Mark Shek (NHS South East London ICB)" userId="8483aba8-84ad-425f-88d8-027060275a99" providerId="ADAL" clId="{06999442-3B28-45E9-8F50-92F6518B61C2}" dt="2026-09-11T08:18:07.662" v="6480" actId="478"/>
          <ac:picMkLst>
            <pc:docMk/>
            <pc:sldMk cId="3491358150" sldId="2147378068"/>
            <ac:picMk id="5" creationId="{3E2084DE-BEDB-BB33-3AEA-B01BF1EDD006}"/>
          </ac:picMkLst>
        </pc:picChg>
        <pc:picChg chg="mod">
          <ac:chgData name="Mark Shek (NHS South East London ICB)" userId="8483aba8-84ad-425f-88d8-027060275a99" providerId="ADAL" clId="{06999442-3B28-45E9-8F50-92F6518B61C2}" dt="2026-09-11T08:18:49.941" v="6488" actId="1076"/>
          <ac:picMkLst>
            <pc:docMk/>
            <pc:sldMk cId="3491358150" sldId="2147378068"/>
            <ac:picMk id="9" creationId="{6129AAB0-4C2D-8754-9F17-4DC8CB057BAB}"/>
          </ac:picMkLst>
        </pc:picChg>
        <pc:picChg chg="mod">
          <ac:chgData name="Mark Shek (NHS South East London ICB)" userId="8483aba8-84ad-425f-88d8-027060275a99" providerId="ADAL" clId="{06999442-3B28-45E9-8F50-92F6518B61C2}" dt="2026-09-11T08:26:36.201" v="6695" actId="1076"/>
          <ac:picMkLst>
            <pc:docMk/>
            <pc:sldMk cId="3491358150" sldId="2147378068"/>
            <ac:picMk id="13" creationId="{C2235ED4-4A68-0F20-6613-7AC1428880EB}"/>
          </ac:picMkLst>
        </pc:picChg>
        <pc:picChg chg="add mod ord">
          <ac:chgData name="Mark Shek (NHS South East London ICB)" userId="8483aba8-84ad-425f-88d8-027060275a99" providerId="ADAL" clId="{06999442-3B28-45E9-8F50-92F6518B61C2}" dt="2026-09-11T08:18:24.005" v="6485" actId="1076"/>
          <ac:picMkLst>
            <pc:docMk/>
            <pc:sldMk cId="3491358150" sldId="2147378068"/>
            <ac:picMk id="22" creationId="{679E93CB-34AF-94BE-7D4E-43C77B161F6E}"/>
          </ac:picMkLst>
        </pc:picChg>
        <pc:picChg chg="add mod">
          <ac:chgData name="Mark Shek (NHS South East London ICB)" userId="8483aba8-84ad-425f-88d8-027060275a99" providerId="ADAL" clId="{06999442-3B28-45E9-8F50-92F6518B61C2}" dt="2026-09-11T08:25:12.947" v="6686" actId="1076"/>
          <ac:picMkLst>
            <pc:docMk/>
            <pc:sldMk cId="3491358150" sldId="2147378068"/>
            <ac:picMk id="28" creationId="{F1D7DDFB-3BAF-33C1-15D4-515B370159E4}"/>
          </ac:picMkLst>
        </pc:picChg>
        <pc:picChg chg="add del">
          <ac:chgData name="Mark Shek (NHS South East London ICB)" userId="8483aba8-84ad-425f-88d8-027060275a99" providerId="ADAL" clId="{06999442-3B28-45E9-8F50-92F6518B61C2}" dt="2026-09-11T08:23:55.068" v="6672" actId="478"/>
          <ac:picMkLst>
            <pc:docMk/>
            <pc:sldMk cId="3491358150" sldId="2147378068"/>
            <ac:picMk id="32" creationId="{60C22385-90BB-2FF8-BD6C-9CFF6BBBF251}"/>
          </ac:picMkLst>
        </pc:picChg>
        <pc:picChg chg="add del">
          <ac:chgData name="Mark Shek (NHS South East London ICB)" userId="8483aba8-84ad-425f-88d8-027060275a99" providerId="ADAL" clId="{06999442-3B28-45E9-8F50-92F6518B61C2}" dt="2026-09-11T08:23:57.547" v="6674" actId="478"/>
          <ac:picMkLst>
            <pc:docMk/>
            <pc:sldMk cId="3491358150" sldId="2147378068"/>
            <ac:picMk id="34" creationId="{2152E156-5225-2CE5-680F-9DFD08F7CE1D}"/>
          </ac:picMkLst>
        </pc:picChg>
        <pc:picChg chg="add mod">
          <ac:chgData name="Mark Shek (NHS South East London ICB)" userId="8483aba8-84ad-425f-88d8-027060275a99" providerId="ADAL" clId="{06999442-3B28-45E9-8F50-92F6518B61C2}" dt="2026-09-11T08:25:15.675" v="6687" actId="1076"/>
          <ac:picMkLst>
            <pc:docMk/>
            <pc:sldMk cId="3491358150" sldId="2147378068"/>
            <ac:picMk id="36" creationId="{2B117F0D-D1AC-5CA0-243F-4620CAE40161}"/>
          </ac:picMkLst>
        </pc:picChg>
        <pc:picChg chg="add mod">
          <ac:chgData name="Mark Shek (NHS South East London ICB)" userId="8483aba8-84ad-425f-88d8-027060275a99" providerId="ADAL" clId="{06999442-3B28-45E9-8F50-92F6518B61C2}" dt="2026-09-11T08:25:09.886" v="6685" actId="1076"/>
          <ac:picMkLst>
            <pc:docMk/>
            <pc:sldMk cId="3491358150" sldId="2147378068"/>
            <ac:picMk id="38" creationId="{6FB9917D-F5F1-9A1F-4CDE-C81DDE9BFA01}"/>
          </ac:picMkLst>
        </pc:picChg>
        <pc:cxnChg chg="add mod">
          <ac:chgData name="Mark Shek (NHS South East London ICB)" userId="8483aba8-84ad-425f-88d8-027060275a99" providerId="ADAL" clId="{06999442-3B28-45E9-8F50-92F6518B61C2}" dt="2026-09-11T08:25:40.076" v="6689" actId="13822"/>
          <ac:cxnSpMkLst>
            <pc:docMk/>
            <pc:sldMk cId="3491358150" sldId="2147378068"/>
            <ac:cxnSpMk id="40" creationId="{AA5CC0AC-FD7E-9981-226C-CF52B702A205}"/>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11.09.2026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1AD74B8F-DEA8-45A9-B18A-0513B48F8B08}" type="slidenum">
              <a:rPr lang="en-GB" smtClean="0"/>
              <a:t>1</a:t>
            </a:fld>
            <a:endParaRPr lang="en-GB"/>
          </a:p>
        </p:txBody>
      </p:sp>
    </p:spTree>
    <p:extLst>
      <p:ext uri="{BB962C8B-B14F-4D97-AF65-F5344CB8AC3E}">
        <p14:creationId xmlns:p14="http://schemas.microsoft.com/office/powerpoint/2010/main" val="2696770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228600" indent="-228600" algn="l" fontAlgn="base">
              <a:lnSpc>
                <a:spcPct val="100000"/>
              </a:lnSpc>
              <a:spcBef>
                <a:spcPts val="0"/>
              </a:spcBef>
              <a:buFont typeface="+mj-lt"/>
              <a:buAutoNum type="arabicPeriod"/>
            </a:pPr>
            <a:r>
              <a:rPr lang="en-US" sz="1200" b="1" i="0" dirty="0">
                <a:solidFill>
                  <a:srgbClr val="203864"/>
                </a:solidFill>
                <a:effectLst/>
                <a:highlight>
                  <a:srgbClr val="FFFFFF"/>
                </a:highlight>
                <a:latin typeface="+mn-lt"/>
              </a:rPr>
              <a:t>Improve population health and healthcare </a:t>
            </a:r>
            <a:endParaRPr lang="en-US" sz="1200" b="0" i="0" dirty="0">
              <a:solidFill>
                <a:srgbClr val="203864"/>
              </a:solidFill>
              <a:effectLst/>
              <a:highlight>
                <a:srgbClr val="FFFFFF"/>
              </a:highlight>
              <a:latin typeface="+mn-lt"/>
            </a:endParaRP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Ensure patient safety and improved quality of care with integrated medication reviews across primary and secondary care prescriptions to ‘First Do No Harm.’</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Develop shared care protocols and triangulate data to assess compliance and health outcomes.</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Use innovative diagnostics, drugs, devices and digital technologies to improve health outcomes.</a:t>
            </a:r>
          </a:p>
          <a:p>
            <a:pPr algn="l" fontAlgn="base">
              <a:lnSpc>
                <a:spcPct val="100000"/>
              </a:lnSpc>
              <a:spcBef>
                <a:spcPts val="0"/>
              </a:spcBef>
              <a:buFont typeface="Arial" panose="020B0604020202020204" pitchFamily="34" charset="0"/>
              <a:buChar char="•"/>
            </a:pPr>
            <a:endParaRPr lang="en-US" sz="1200" b="0" i="0" dirty="0">
              <a:solidFill>
                <a:srgbClr val="203864"/>
              </a:solidFill>
              <a:effectLst/>
              <a:highlight>
                <a:srgbClr val="FFFFFF"/>
              </a:highlight>
              <a:latin typeface="+mn-lt"/>
            </a:endParaRPr>
          </a:p>
          <a:p>
            <a:pPr marL="228600" indent="-228600" algn="l" fontAlgn="base">
              <a:lnSpc>
                <a:spcPct val="100000"/>
              </a:lnSpc>
              <a:spcBef>
                <a:spcPts val="0"/>
              </a:spcBef>
              <a:buFont typeface="+mj-lt"/>
              <a:buAutoNum type="arabicPeriod" startAt="2"/>
            </a:pPr>
            <a:r>
              <a:rPr lang="en-US" sz="1200" b="1" i="0" dirty="0">
                <a:solidFill>
                  <a:srgbClr val="203864"/>
                </a:solidFill>
                <a:effectLst/>
                <a:highlight>
                  <a:srgbClr val="FFFFFF"/>
                </a:highlight>
                <a:latin typeface="+mn-lt"/>
              </a:rPr>
              <a:t>Tackle unequal outcomes and access </a:t>
            </a:r>
            <a:endParaRPr lang="en-US" sz="1200" b="0" i="0" dirty="0">
              <a:solidFill>
                <a:srgbClr val="203864"/>
              </a:solidFill>
              <a:effectLst/>
              <a:highlight>
                <a:srgbClr val="FFFFFF"/>
              </a:highlight>
              <a:latin typeface="+mn-lt"/>
            </a:endParaRP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Identify the CORE20PLUS5 priorities and opportunities to improve access to medicines and social prescribing.</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Identify medicines use and social prescribing best practice for each of the CORE20PLUS5 priorities.</a:t>
            </a:r>
          </a:p>
          <a:p>
            <a:pPr algn="l" fontAlgn="base">
              <a:lnSpc>
                <a:spcPct val="100000"/>
              </a:lnSpc>
              <a:spcBef>
                <a:spcPts val="0"/>
              </a:spcBef>
              <a:buFont typeface="Arial" panose="020B0604020202020204" pitchFamily="34" charset="0"/>
              <a:buChar char="•"/>
            </a:pPr>
            <a:endParaRPr lang="en-US" sz="1200" b="0" i="0" dirty="0">
              <a:solidFill>
                <a:srgbClr val="203864"/>
              </a:solidFill>
              <a:effectLst/>
              <a:highlight>
                <a:srgbClr val="FFFFFF"/>
              </a:highlight>
              <a:latin typeface="+mn-lt"/>
            </a:endParaRPr>
          </a:p>
          <a:p>
            <a:pPr marL="228600" indent="-228600" algn="l" fontAlgn="base">
              <a:lnSpc>
                <a:spcPct val="100000"/>
              </a:lnSpc>
              <a:spcBef>
                <a:spcPts val="0"/>
              </a:spcBef>
              <a:buFont typeface="+mj-lt"/>
              <a:buAutoNum type="arabicPeriod" startAt="3"/>
            </a:pPr>
            <a:r>
              <a:rPr lang="en-US" sz="1200" b="1" i="0" dirty="0">
                <a:solidFill>
                  <a:srgbClr val="203864"/>
                </a:solidFill>
                <a:effectLst/>
                <a:highlight>
                  <a:srgbClr val="FFFFFF"/>
                </a:highlight>
                <a:latin typeface="+mn-lt"/>
              </a:rPr>
              <a:t>Enhance productivity and value for money ​</a:t>
            </a:r>
            <a:endParaRPr lang="en-US" sz="1200" b="0" i="0" dirty="0">
              <a:solidFill>
                <a:srgbClr val="203864"/>
              </a:solidFill>
              <a:effectLst/>
              <a:highlight>
                <a:srgbClr val="FFFFFF"/>
              </a:highlight>
              <a:latin typeface="+mn-lt"/>
            </a:endParaRP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Implement NICE guidelines and best practice on clinical effectiveness.</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Shift the mindset from cost saving and budget management to investment, value for money and the return on investment of improved patient outcomes from medicinal interventions and medical devices over a whole care pathway.</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Drive investment in primary care medicines to avoid more expensive secondary care interventions.</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Decommission medicines and prescribing when no longer appropriate to meet local population health needs.</a:t>
            </a:r>
          </a:p>
          <a:p>
            <a:pPr algn="l" fontAlgn="base">
              <a:lnSpc>
                <a:spcPct val="100000"/>
              </a:lnSpc>
              <a:spcBef>
                <a:spcPts val="0"/>
              </a:spcBef>
              <a:buFont typeface="Arial" panose="020B0604020202020204" pitchFamily="34" charset="0"/>
              <a:buChar char="•"/>
            </a:pPr>
            <a:endParaRPr lang="en-US" sz="1200" b="0" i="0" dirty="0">
              <a:solidFill>
                <a:srgbClr val="203864"/>
              </a:solidFill>
              <a:effectLst/>
              <a:highlight>
                <a:srgbClr val="FFFFFF"/>
              </a:highlight>
              <a:latin typeface="+mn-lt"/>
            </a:endParaRPr>
          </a:p>
          <a:p>
            <a:pPr marL="228600" indent="-228600" algn="l" fontAlgn="base">
              <a:lnSpc>
                <a:spcPct val="100000"/>
              </a:lnSpc>
              <a:spcBef>
                <a:spcPts val="0"/>
              </a:spcBef>
              <a:buFont typeface="+mj-lt"/>
              <a:buAutoNum type="arabicPeriod" startAt="4"/>
            </a:pPr>
            <a:r>
              <a:rPr lang="en-US" sz="1200" b="1" i="0" dirty="0">
                <a:solidFill>
                  <a:srgbClr val="203864"/>
                </a:solidFill>
                <a:effectLst/>
                <a:highlight>
                  <a:srgbClr val="FFFFFF"/>
                </a:highlight>
                <a:latin typeface="+mn-lt"/>
              </a:rPr>
              <a:t>Help the NHS to support broader social and economic development</a:t>
            </a:r>
            <a:r>
              <a:rPr lang="en-US" sz="1200" b="0" i="0" dirty="0">
                <a:solidFill>
                  <a:srgbClr val="203864"/>
                </a:solidFill>
                <a:effectLst/>
                <a:highlight>
                  <a:srgbClr val="FFFFFF"/>
                </a:highlight>
                <a:latin typeface="+mn-lt"/>
              </a:rPr>
              <a:t>​​</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Enable people with long-term and multiple health conditions to continue to work and live independently for as long as possible.</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Improve quality of life and reduce demand for NHS services through appropriate use of social prescribing.</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Reduce the use of dependence-forming medicines.</a:t>
            </a:r>
          </a:p>
          <a:p>
            <a:pPr algn="l" fontAlgn="base">
              <a:lnSpc>
                <a:spcPct val="100000"/>
              </a:lnSpc>
              <a:spcBef>
                <a:spcPts val="0"/>
              </a:spcBef>
              <a:buFont typeface="Arial" panose="020B0604020202020204" pitchFamily="34" charset="0"/>
              <a:buChar char="•"/>
            </a:pPr>
            <a:r>
              <a:rPr lang="en-US" sz="1200" b="0" i="0" dirty="0">
                <a:solidFill>
                  <a:srgbClr val="203864"/>
                </a:solidFill>
                <a:effectLst/>
                <a:highlight>
                  <a:srgbClr val="FFFFFF"/>
                </a:highlight>
                <a:latin typeface="+mn-lt"/>
              </a:rPr>
              <a:t>Leverage the NHS’s capability to undertake research, monitor outcomes and uptake innovative medicines.</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3622165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da783c0ef8_0_0:notes"/>
          <p:cNvSpPr txBox="1">
            <a:spLocks noGrp="1"/>
          </p:cNvSpPr>
          <p:nvPr>
            <p:ph type="body" idx="1"/>
          </p:nvPr>
        </p:nvSpPr>
        <p:spPr>
          <a:xfrm>
            <a:off x="685801" y="4400554"/>
            <a:ext cx="5486400" cy="36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a:p>
        </p:txBody>
      </p:sp>
      <p:sp>
        <p:nvSpPr>
          <p:cNvPr id="190" name="Google Shape;190;g3da783c0ef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fontAlgn="t"/>
            <a:r>
              <a:rPr lang="en-GB" sz="1200" b="1" i="0" kern="1200" dirty="0">
                <a:solidFill>
                  <a:schemeClr val="tx1"/>
                </a:solidFill>
                <a:effectLst/>
                <a:latin typeface="+mn-lt"/>
                <a:ea typeface="+mn-ea"/>
                <a:cs typeface="+mn-cs"/>
              </a:rPr>
              <a:t>Clinical Pharmacists &amp; Pharmacy Technicians</a:t>
            </a:r>
          </a:p>
          <a:p>
            <a:pPr lvl="0" fontAlgn="t"/>
            <a:r>
              <a:rPr lang="en-GB" sz="1200" b="0" i="0" kern="1200" dirty="0">
                <a:solidFill>
                  <a:schemeClr val="tx1"/>
                </a:solidFill>
                <a:effectLst/>
                <a:latin typeface="+mn-lt"/>
                <a:ea typeface="+mn-ea"/>
                <a:cs typeface="+mn-cs"/>
              </a:rPr>
              <a:t>Deliver proactive medication reviews</a:t>
            </a:r>
          </a:p>
          <a:p>
            <a:pPr lvl="0" fontAlgn="t"/>
            <a:r>
              <a:rPr lang="en-GB" sz="1200" b="0" i="0" kern="1200" dirty="0">
                <a:solidFill>
                  <a:schemeClr val="tx1"/>
                </a:solidFill>
                <a:effectLst/>
                <a:latin typeface="+mn-lt"/>
                <a:ea typeface="+mn-ea"/>
                <a:cs typeface="+mn-cs"/>
              </a:rPr>
              <a:t>Support frailty and complex patients</a:t>
            </a:r>
          </a:p>
          <a:p>
            <a:pPr lvl="0" fontAlgn="t"/>
            <a:r>
              <a:rPr lang="en-GB" sz="1200" b="0" i="0" kern="1200" dirty="0">
                <a:solidFill>
                  <a:schemeClr val="tx1"/>
                </a:solidFill>
                <a:effectLst/>
                <a:latin typeface="+mn-lt"/>
                <a:ea typeface="+mn-ea"/>
                <a:cs typeface="+mn-cs"/>
              </a:rPr>
              <a:t>Reduce polypharmacy and medicines-related harm</a:t>
            </a:r>
          </a:p>
          <a:p>
            <a:pPr lvl="0" fontAlgn="t"/>
            <a:r>
              <a:rPr lang="en-GB" sz="1200" b="0" i="0" kern="1200" dirty="0">
                <a:solidFill>
                  <a:schemeClr val="tx1"/>
                </a:solidFill>
                <a:effectLst/>
                <a:latin typeface="+mn-lt"/>
                <a:ea typeface="+mn-ea"/>
                <a:cs typeface="+mn-cs"/>
              </a:rPr>
              <a:t>Work across practices and neighbourhoods rather than in isolation</a:t>
            </a:r>
          </a:p>
          <a:p>
            <a:pPr fontAlgn="t"/>
            <a:r>
              <a:rPr lang="en-GB" sz="1200" b="1" i="0" kern="1200" dirty="0">
                <a:solidFill>
                  <a:schemeClr val="tx1"/>
                </a:solidFill>
                <a:effectLst/>
                <a:latin typeface="+mn-lt"/>
                <a:ea typeface="+mn-ea"/>
                <a:cs typeface="+mn-cs"/>
              </a:rPr>
              <a:t>Working in Integrated Neighbourhood Teams</a:t>
            </a:r>
          </a:p>
          <a:p>
            <a:pPr lvl="0" fontAlgn="t"/>
            <a:r>
              <a:rPr lang="en-GB" sz="1200" b="0" i="0" kern="1200" dirty="0">
                <a:solidFill>
                  <a:schemeClr val="tx1"/>
                </a:solidFill>
                <a:effectLst/>
                <a:latin typeface="+mn-lt"/>
                <a:ea typeface="+mn-ea"/>
                <a:cs typeface="+mn-cs"/>
              </a:rPr>
              <a:t>Collaborate with GPs, community nurses, social workers and mental health teams</a:t>
            </a:r>
          </a:p>
          <a:p>
            <a:pPr lvl="0" fontAlgn="t"/>
            <a:r>
              <a:rPr lang="en-GB" sz="1200" b="0" i="0" kern="1200" dirty="0">
                <a:solidFill>
                  <a:schemeClr val="tx1"/>
                </a:solidFill>
                <a:effectLst/>
                <a:latin typeface="+mn-lt"/>
                <a:ea typeface="+mn-ea"/>
                <a:cs typeface="+mn-cs"/>
              </a:rPr>
              <a:t>Participate in MDT discussions for complex patients</a:t>
            </a:r>
          </a:p>
          <a:p>
            <a:pPr lvl="0" fontAlgn="t"/>
            <a:r>
              <a:rPr lang="en-GB" sz="1200" b="0" i="0" kern="1200" dirty="0">
                <a:solidFill>
                  <a:schemeClr val="tx1"/>
                </a:solidFill>
                <a:effectLst/>
                <a:latin typeface="+mn-lt"/>
                <a:ea typeface="+mn-ea"/>
                <a:cs typeface="+mn-cs"/>
              </a:rPr>
              <a:t>Contribute to admission avoidance and anticipatory care planning</a:t>
            </a:r>
          </a:p>
          <a:p>
            <a:pPr fontAlgn="t"/>
            <a:r>
              <a:rPr lang="en-GB" sz="1200" b="1" i="0" kern="1200" dirty="0">
                <a:solidFill>
                  <a:schemeClr val="tx1"/>
                </a:solidFill>
                <a:effectLst/>
                <a:latin typeface="+mn-lt"/>
                <a:ea typeface="+mn-ea"/>
                <a:cs typeface="+mn-cs"/>
              </a:rPr>
              <a:t>Population Health Management</a:t>
            </a:r>
          </a:p>
          <a:p>
            <a:pPr lvl="0" fontAlgn="t"/>
            <a:r>
              <a:rPr lang="en-GB" sz="1200" b="0" i="0" kern="1200" dirty="0">
                <a:solidFill>
                  <a:schemeClr val="tx1"/>
                </a:solidFill>
                <a:effectLst/>
                <a:latin typeface="+mn-lt"/>
                <a:ea typeface="+mn-ea"/>
                <a:cs typeface="+mn-cs"/>
              </a:rPr>
              <a:t>Use data to identify high-risk patients</a:t>
            </a:r>
          </a:p>
          <a:p>
            <a:pPr lvl="0" fontAlgn="t"/>
            <a:r>
              <a:rPr lang="en-GB" sz="1200" b="0" i="0" kern="1200" dirty="0">
                <a:solidFill>
                  <a:schemeClr val="tx1"/>
                </a:solidFill>
                <a:effectLst/>
                <a:latin typeface="+mn-lt"/>
                <a:ea typeface="+mn-ea"/>
                <a:cs typeface="+mn-cs"/>
              </a:rPr>
              <a:t>Focus on prevention and early intervention</a:t>
            </a:r>
          </a:p>
          <a:p>
            <a:pPr lvl="0" fontAlgn="t"/>
            <a:r>
              <a:rPr lang="en-GB" sz="1200" b="0" i="0" kern="1200" dirty="0">
                <a:solidFill>
                  <a:schemeClr val="tx1"/>
                </a:solidFill>
                <a:effectLst/>
                <a:latin typeface="+mn-lt"/>
                <a:ea typeface="+mn-ea"/>
                <a:cs typeface="+mn-cs"/>
              </a:rPr>
              <a:t>Support health inequality reduction initiatives</a:t>
            </a:r>
          </a:p>
          <a:p>
            <a:pPr fontAlgn="t"/>
            <a:r>
              <a:rPr lang="en-GB" sz="1200" b="1" i="0" kern="1200" dirty="0">
                <a:solidFill>
                  <a:schemeClr val="tx1"/>
                </a:solidFill>
                <a:effectLst/>
                <a:latin typeface="+mn-lt"/>
                <a:ea typeface="+mn-ea"/>
                <a:cs typeface="+mn-cs"/>
              </a:rPr>
              <a:t>Digital First Working</a:t>
            </a:r>
          </a:p>
          <a:p>
            <a:pPr lvl="0" fontAlgn="t"/>
            <a:r>
              <a:rPr lang="en-GB" sz="1200" b="0" i="0" kern="1200" dirty="0">
                <a:solidFill>
                  <a:schemeClr val="tx1"/>
                </a:solidFill>
                <a:effectLst/>
                <a:latin typeface="+mn-lt"/>
                <a:ea typeface="+mn-ea"/>
                <a:cs typeface="+mn-cs"/>
              </a:rPr>
              <a:t>Greater use of London Care Record (LCR)</a:t>
            </a:r>
          </a:p>
          <a:p>
            <a:pPr lvl="0" fontAlgn="t"/>
            <a:r>
              <a:rPr lang="en-GB" sz="1200" b="0" i="0" kern="1200" dirty="0">
                <a:solidFill>
                  <a:schemeClr val="tx1"/>
                </a:solidFill>
                <a:effectLst/>
                <a:latin typeface="+mn-lt"/>
                <a:ea typeface="+mn-ea"/>
                <a:cs typeface="+mn-cs"/>
              </a:rPr>
              <a:t>Shared records across organisations</a:t>
            </a:r>
          </a:p>
          <a:p>
            <a:pPr lvl="0" fontAlgn="t"/>
            <a:r>
              <a:rPr lang="en-GB" sz="1200" b="0" i="0" kern="1200" dirty="0">
                <a:solidFill>
                  <a:schemeClr val="tx1"/>
                </a:solidFill>
                <a:effectLst/>
                <a:latin typeface="+mn-lt"/>
                <a:ea typeface="+mn-ea"/>
                <a:cs typeface="+mn-cs"/>
              </a:rPr>
              <a:t>Digital consultations and population health tools</a:t>
            </a:r>
          </a:p>
          <a:p>
            <a:pPr fontAlgn="t"/>
            <a:r>
              <a:rPr lang="en-GB" sz="1200" b="1" i="0" kern="1200" dirty="0">
                <a:solidFill>
                  <a:schemeClr val="tx1"/>
                </a:solidFill>
                <a:effectLst/>
                <a:latin typeface="+mn-lt"/>
                <a:ea typeface="+mn-ea"/>
                <a:cs typeface="+mn-cs"/>
              </a:rPr>
              <a:t>Community-Based Care</a:t>
            </a:r>
          </a:p>
          <a:p>
            <a:pPr lvl="0" fontAlgn="t"/>
            <a:r>
              <a:rPr lang="en-GB" sz="1200" b="0" i="0" kern="1200" dirty="0">
                <a:solidFill>
                  <a:schemeClr val="tx1"/>
                </a:solidFill>
                <a:effectLst/>
                <a:latin typeface="+mn-lt"/>
                <a:ea typeface="+mn-ea"/>
                <a:cs typeface="+mn-cs"/>
              </a:rPr>
              <a:t>More care delivered outside hospital settings</a:t>
            </a:r>
          </a:p>
          <a:p>
            <a:pPr lvl="0" fontAlgn="t"/>
            <a:r>
              <a:rPr lang="en-GB" sz="1200" b="0" i="0" kern="1200" dirty="0">
                <a:solidFill>
                  <a:schemeClr val="tx1"/>
                </a:solidFill>
                <a:effectLst/>
                <a:latin typeface="+mn-lt"/>
                <a:ea typeface="+mn-ea"/>
                <a:cs typeface="+mn-cs"/>
              </a:rPr>
              <a:t>Increased partnership with Community Pharmacy and Pharmacy First</a:t>
            </a:r>
          </a:p>
          <a:p>
            <a:pPr lvl="0" fontAlgn="t"/>
            <a:r>
              <a:rPr lang="en-GB" sz="1200" b="0" i="0" kern="1200" dirty="0">
                <a:solidFill>
                  <a:schemeClr val="tx1"/>
                </a:solidFill>
                <a:effectLst/>
                <a:latin typeface="+mn-lt"/>
                <a:ea typeface="+mn-ea"/>
                <a:cs typeface="+mn-cs"/>
              </a:rPr>
              <a:t>Enhanced long-term condition management in primary care</a:t>
            </a:r>
          </a:p>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4086263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31</a:t>
            </a:fld>
            <a:endParaRPr lang="cs-CZ"/>
          </a:p>
        </p:txBody>
      </p:sp>
    </p:spTree>
    <p:extLst>
      <p:ext uri="{BB962C8B-B14F-4D97-AF65-F5344CB8AC3E}">
        <p14:creationId xmlns:p14="http://schemas.microsoft.com/office/powerpoint/2010/main" val="2652071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39</a:t>
            </a:fld>
            <a:endParaRPr lang="cs-CZ"/>
          </a:p>
        </p:txBody>
      </p:sp>
    </p:spTree>
    <p:extLst>
      <p:ext uri="{BB962C8B-B14F-4D97-AF65-F5344CB8AC3E}">
        <p14:creationId xmlns:p14="http://schemas.microsoft.com/office/powerpoint/2010/main" val="3642523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A02B7-C688-499D-7C02-6B6A48AB18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83226-E777-C17D-1CE2-E3668FECD672}"/>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DA964BC1-D898-ECF1-7784-5C221331659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4970CCE-FD56-7C95-6883-9F1A0DB8781B}"/>
              </a:ext>
            </a:extLst>
          </p:cNvPr>
          <p:cNvSpPr>
            <a:spLocks noGrp="1"/>
          </p:cNvSpPr>
          <p:nvPr>
            <p:ph type="sldNum" sz="quarter" idx="5"/>
          </p:nvPr>
        </p:nvSpPr>
        <p:spPr/>
        <p:txBody>
          <a:bodyPr/>
          <a:lstStyle/>
          <a:p>
            <a:fld id="{871B2431-D351-4C6E-A3CF-9DFAC0E3E050}" type="slidenum">
              <a:rPr lang="cs-CZ" smtClean="0"/>
              <a:t>40</a:t>
            </a:fld>
            <a:endParaRPr lang="cs-CZ"/>
          </a:p>
        </p:txBody>
      </p:sp>
    </p:spTree>
    <p:extLst>
      <p:ext uri="{BB962C8B-B14F-4D97-AF65-F5344CB8AC3E}">
        <p14:creationId xmlns:p14="http://schemas.microsoft.com/office/powerpoint/2010/main" val="3114232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27637-DC73-4A17-3454-2C46F5279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E0FE09-BE9B-BA3E-19B6-CA94C5312DF3}"/>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1C8B3C2C-B9BA-59BA-E210-75CFF3331BA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5623D69-E3AE-B00A-17EF-8A2B5F80DD7B}"/>
              </a:ext>
            </a:extLst>
          </p:cNvPr>
          <p:cNvSpPr>
            <a:spLocks noGrp="1"/>
          </p:cNvSpPr>
          <p:nvPr>
            <p:ph type="sldNum" sz="quarter" idx="5"/>
          </p:nvPr>
        </p:nvSpPr>
        <p:spPr/>
        <p:txBody>
          <a:bodyPr/>
          <a:lstStyle/>
          <a:p>
            <a:fld id="{871B2431-D351-4C6E-A3CF-9DFAC0E3E050}" type="slidenum">
              <a:rPr lang="cs-CZ" smtClean="0"/>
              <a:t>41</a:t>
            </a:fld>
            <a:endParaRPr lang="cs-CZ"/>
          </a:p>
        </p:txBody>
      </p:sp>
    </p:spTree>
    <p:extLst>
      <p:ext uri="{BB962C8B-B14F-4D97-AF65-F5344CB8AC3E}">
        <p14:creationId xmlns:p14="http://schemas.microsoft.com/office/powerpoint/2010/main" val="904765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5DAD3-47C4-D8FB-E273-239CA52FEA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70D9EB-3875-43F8-47AA-042FE657CAE9}"/>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3114FA65-1464-0C5F-74E3-B95185F99E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B78A7DA-C6E6-A77B-122E-634981EBAB25}"/>
              </a:ext>
            </a:extLst>
          </p:cNvPr>
          <p:cNvSpPr>
            <a:spLocks noGrp="1"/>
          </p:cNvSpPr>
          <p:nvPr>
            <p:ph type="sldNum" sz="quarter" idx="5"/>
          </p:nvPr>
        </p:nvSpPr>
        <p:spPr/>
        <p:txBody>
          <a:bodyPr/>
          <a:lstStyle/>
          <a:p>
            <a:fld id="{871B2431-D351-4C6E-A3CF-9DFAC0E3E050}" type="slidenum">
              <a:rPr lang="cs-CZ" smtClean="0"/>
              <a:t>42</a:t>
            </a:fld>
            <a:endParaRPr lang="cs-CZ"/>
          </a:p>
        </p:txBody>
      </p:sp>
    </p:spTree>
    <p:extLst>
      <p:ext uri="{BB962C8B-B14F-4D97-AF65-F5344CB8AC3E}">
        <p14:creationId xmlns:p14="http://schemas.microsoft.com/office/powerpoint/2010/main" val="121014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ags" Target="../tags/tag1.xml"/><Relationship Id="rId5" Type="http://schemas.openxmlformats.org/officeDocument/2006/relationships/image" Target="../media/image2.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CS Content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94F00F9-FD56-EDDE-6984-E141C4954BB6}"/>
              </a:ext>
            </a:extLst>
          </p:cNvPr>
          <p:cNvSpPr>
            <a:spLocks noGrp="1"/>
          </p:cNvSpPr>
          <p:nvPr>
            <p:ph type="title" hasCustomPrompt="1"/>
          </p:nvPr>
        </p:nvSpPr>
        <p:spPr>
          <a:xfrm>
            <a:off x="3727175" y="845100"/>
            <a:ext cx="13793075" cy="994173"/>
          </a:xfrm>
          <a:prstGeom prst="rect">
            <a:avLst/>
          </a:prstGeom>
        </p:spPr>
        <p:txBody>
          <a:bodyPr vert="horz" anchor="ctr"/>
          <a:lstStyle>
            <a:lvl1pPr algn="l">
              <a:defRPr sz="4200" b="1">
                <a:solidFill>
                  <a:schemeClr val="tx1"/>
                </a:solidFill>
                <a:latin typeface="Arial" panose="020B0604020202020204" pitchFamily="34" charset="0"/>
                <a:cs typeface="Arial" panose="020B0604020202020204" pitchFamily="34" charset="0"/>
              </a:defRPr>
            </a:lvl1pPr>
          </a:lstStyle>
          <a:p>
            <a:r>
              <a:rPr lang="en-GB" dirty="0"/>
              <a:t>Click to add title</a:t>
            </a:r>
          </a:p>
        </p:txBody>
      </p:sp>
      <p:sp>
        <p:nvSpPr>
          <p:cNvPr id="12" name="Content Placeholder 2">
            <a:extLst>
              <a:ext uri="{FF2B5EF4-FFF2-40B4-BE49-F238E27FC236}">
                <a16:creationId xmlns:a16="http://schemas.microsoft.com/office/drawing/2014/main" id="{F57E79A0-96EF-E29E-8259-18045FE9DF0B}"/>
              </a:ext>
            </a:extLst>
          </p:cNvPr>
          <p:cNvSpPr>
            <a:spLocks noGrp="1"/>
          </p:cNvSpPr>
          <p:nvPr>
            <p:ph idx="1"/>
          </p:nvPr>
        </p:nvSpPr>
        <p:spPr>
          <a:xfrm>
            <a:off x="514883" y="2083594"/>
            <a:ext cx="17005367" cy="7358306"/>
          </a:xfrm>
          <a:prstGeom prst="rect">
            <a:avLst/>
          </a:prstGeom>
        </p:spPr>
        <p:txBody>
          <a:bodyPr/>
          <a:lstStyle>
            <a:lvl1pPr marL="0" indent="0">
              <a:buNone/>
              <a:defRPr sz="2700">
                <a:latin typeface="Arial" panose="020B0604020202020204" pitchFamily="34" charset="0"/>
                <a:cs typeface="Arial" panose="020B0604020202020204" pitchFamily="34" charset="0"/>
              </a:defRPr>
            </a:lvl1pPr>
            <a:lvl2pPr marL="685800" indent="0">
              <a:buNone/>
              <a:defRPr sz="2700">
                <a:latin typeface="Arial" panose="020B0604020202020204" pitchFamily="34" charset="0"/>
                <a:cs typeface="Arial" panose="020B0604020202020204" pitchFamily="34" charset="0"/>
              </a:defRPr>
            </a:lvl2pPr>
            <a:lvl3pPr>
              <a:defRPr sz="225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5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6">
            <a:extLst>
              <a:ext uri="{FF2B5EF4-FFF2-40B4-BE49-F238E27FC236}">
                <a16:creationId xmlns:a16="http://schemas.microsoft.com/office/drawing/2014/main" id="{A74D8D71-29FA-CB26-D0F8-A34D4BB1F1E5}"/>
              </a:ext>
            </a:extLst>
          </p:cNvPr>
          <p:cNvSpPr>
            <a:spLocks noGrp="1"/>
          </p:cNvSpPr>
          <p:nvPr>
            <p:ph type="sldNum" sz="quarter" idx="15"/>
          </p:nvPr>
        </p:nvSpPr>
        <p:spPr>
          <a:xfrm>
            <a:off x="15242382" y="9708358"/>
            <a:ext cx="2543175" cy="547688"/>
          </a:xfrm>
          <a:prstGeom prst="rect">
            <a:avLst/>
          </a:prstGeom>
        </p:spPr>
        <p:txBody>
          <a:bodyPr anchor="ctr"/>
          <a:lstStyle>
            <a:lvl1pPr algn="r" eaLnBrk="1" fontAlgn="auto" hangingPunct="1">
              <a:spcBef>
                <a:spcPts val="0"/>
              </a:spcBef>
              <a:spcAft>
                <a:spcPts val="0"/>
              </a:spcAft>
              <a:defRPr sz="1800" b="1" smtClean="0">
                <a:solidFill>
                  <a:srgbClr val="013C5B"/>
                </a:solidFill>
                <a:latin typeface="Arial" panose="020B0604020202020204" pitchFamily="34" charset="0"/>
                <a:cs typeface="Arial" panose="020B0604020202020204" pitchFamily="34" charset="0"/>
              </a:defRPr>
            </a:lvl1pPr>
          </a:lstStyle>
          <a:p>
            <a:pPr>
              <a:defRPr/>
            </a:pPr>
            <a:fld id="{9C23DAE3-29EA-6B48-8B9F-DAC09DE37D5A}" type="slidenum">
              <a:rPr lang="en-US"/>
              <a:pPr>
                <a:defRPr/>
              </a:pPr>
              <a:t>‹#›</a:t>
            </a:fld>
            <a:endParaRPr lang="en-US"/>
          </a:p>
        </p:txBody>
      </p:sp>
      <p:graphicFrame>
        <p:nvGraphicFramePr>
          <p:cNvPr id="4" name="Object 2">
            <a:extLst>
              <a:ext uri="{FF2B5EF4-FFF2-40B4-BE49-F238E27FC236}">
                <a16:creationId xmlns:a16="http://schemas.microsoft.com/office/drawing/2014/main" id="{7ED7ED4D-AF16-1E82-D9C6-C8D27C639ED5}"/>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945153139"/>
              </p:ext>
            </p:extLst>
          </p:nvPr>
        </p:nvGraphicFramePr>
        <p:xfrm>
          <a:off x="2383" y="2383"/>
          <a:ext cx="2381" cy="2381"/>
        </p:xfrm>
        <a:graphic>
          <a:graphicData uri="http://schemas.openxmlformats.org/presentationml/2006/ole">
            <mc:AlternateContent xmlns:mc="http://schemas.openxmlformats.org/markup-compatibility/2006">
              <mc:Choice xmlns:v="urn:schemas-microsoft-com:vml" Requires="v">
                <p:oleObj name="think-cell Slide" r:id="rId4" imgW="38100" imgH="38100" progId="TCLayout.ActiveDocument.1">
                  <p:embed/>
                </p:oleObj>
              </mc:Choice>
              <mc:Fallback>
                <p:oleObj name="think-cell Slide" r:id="rId4" imgW="38100" imgH="38100" progId="TCLayout.ActiveDocument.1">
                  <p:embed/>
                  <p:pic>
                    <p:nvPicPr>
                      <p:cNvPr id="4" name="Object 2">
                        <a:extLst>
                          <a:ext uri="{FF2B5EF4-FFF2-40B4-BE49-F238E27FC236}">
                            <a16:creationId xmlns:a16="http://schemas.microsoft.com/office/drawing/2014/main" id="{7ED7ED4D-AF16-1E82-D9C6-C8D27C639ED5}"/>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3" y="2383"/>
                        <a:ext cx="2381" cy="2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530785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s://www.kingsfund.org.uk/insight-and-analysis/long-reads/primary-care-networks-explained" TargetMode="External"/><Relationship Id="rId5" Type="http://schemas.openxmlformats.org/officeDocument/2006/relationships/hyperlink" Target="https://www.youtube.com/watch?v=6uGJFHn8ntI&amp;feature=youtu.be" TargetMode="External"/><Relationship Id="rId4" Type="http://schemas.openxmlformats.org/officeDocument/2006/relationships/hyperlink" Target="https://bit.ly/WhatIsAnICS" TargetMode="External"/><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hyperlink" Target="https://www.england.nhs.uk/publication/national-medicines-optimisation-opportunities-2023-24/"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jp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hyperlink" Target="https://www.england.nhs.uk/long-term-plan/"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5.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hyperlink" Target="https://www.england.nhs.uk/long-term-plan/" TargetMode="External"/><Relationship Id="rId4" Type="http://schemas.openxmlformats.org/officeDocument/2006/relationships/image" Target="../media/image6.png"/><Relationship Id="rId9"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hyperlink" Target="https://www.prescqipp.info/learning/webinars/clinical-masterclasses/" TargetMode="External"/><Relationship Id="rId13" Type="http://schemas.openxmlformats.org/officeDocument/2006/relationships/hyperlink" Target="https://app.eolasmedical.com/organisation/South%20East%20London%20Integrated%20Care%20Board/content-repository/3f1fac35-c9fe-4ff1-a554-ed356f14da21/917de1d3-570f-4f07-a25e-67f33576c5d4" TargetMode="External"/><Relationship Id="rId3" Type="http://schemas.openxmlformats.org/officeDocument/2006/relationships/image" Target="../media/image6.png"/><Relationship Id="rId7" Type="http://schemas.openxmlformats.org/officeDocument/2006/relationships/hyperlink" Target="https://www.selondonics.org/icb/healthcare-professionals/medicines/sel-imoc/" TargetMode="External"/><Relationship Id="rId12" Type="http://schemas.openxmlformats.org/officeDocument/2006/relationships/hyperlink" Target="https://support-ew.ardens.org.uk/support/solutions/articles/31000157545-how-to-locate-and-use-the-ardens-emis-searches-and-reports#:~:text=Searches%20and%20reports%20are%20found%20within%20the%20Population%20Reporting%20module.&amp;text=To%20access%20the%20Population%20Reporting,all%20of%20the%20search%20folders." TargetMode="External"/><Relationship Id="rId2" Type="http://schemas.openxmlformats.org/officeDocument/2006/relationships/image" Target="../media/image5.png"/><Relationship Id="rId16" Type="http://schemas.openxmlformats.org/officeDocument/2006/relationships/hyperlink" Target="https://sps.nhs.uk/" TargetMode="External"/><Relationship Id="rId1" Type="http://schemas.openxmlformats.org/officeDocument/2006/relationships/slideLayout" Target="../slideLayouts/slideLayout7.xml"/><Relationship Id="rId6" Type="http://schemas.openxmlformats.org/officeDocument/2006/relationships/hyperlink" Target="https://www.selondonics.org/icb/healthcare-professionals/cesel/" TargetMode="External"/><Relationship Id="rId11" Type="http://schemas.openxmlformats.org/officeDocument/2006/relationships/hyperlink" Target="https://www.emisnow.com/csm?id=kb_article&amp;sys_id=106a87a43b20ea50b2d0a8bf55e45a84&amp;spa=1" TargetMode="External"/><Relationship Id="rId5" Type="http://schemas.openxmlformats.org/officeDocument/2006/relationships/hyperlink" Target="https://www.selondonjointmedicinesformulary.nhs.uk/default.asp" TargetMode="External"/><Relationship Id="rId15" Type="http://schemas.openxmlformats.org/officeDocument/2006/relationships/hyperlink" Target="https://openprescribing.net/" TargetMode="External"/><Relationship Id="rId10" Type="http://schemas.openxmlformats.org/officeDocument/2006/relationships/hyperlink" Target="https://app.ardensmanager.com/login" TargetMode="External"/><Relationship Id="rId4" Type="http://schemas.openxmlformats.org/officeDocument/2006/relationships/hyperlink" Target="https://selondonics.sharepoint.com/sites/SELnet" TargetMode="External"/><Relationship Id="rId9" Type="http://schemas.openxmlformats.org/officeDocument/2006/relationships/hyperlink" Target="https://www.youtube.com/watch?v=ubfKeXjYuCo" TargetMode="External"/><Relationship Id="rId14" Type="http://schemas.openxmlformats.org/officeDocument/2006/relationships/hyperlink" Target="https://app.clinibee.com/publications/d53c53db-7a21-4462-88f1-a34fa1ef7d33"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1.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hyperlink" Target="https://selondonics.sharepoint.com/sites/SELne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www.selondonjointmedicinesformulary.nhs.uk/"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4.png"/><Relationship Id="rId4" Type="http://schemas.openxmlformats.org/officeDocument/2006/relationships/hyperlink" Target="https://www.selondonjointmedicinesformulary.nhs.uk/"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7.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s://www.selondonics.org/icb/healthcare-professionals/cese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hyperlink" Target="https://www.selondonics.org/icb/healthcare-professionals/medicines/sel-imoc/"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hyperlink" Target="https://www.prescqipp.info/learning/webinars/clinical-masterclasses/" TargetMode="External"/></Relationships>
</file>

<file path=ppt/slides/_rels/slide2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6.png"/><Relationship Id="rId7" Type="http://schemas.openxmlformats.org/officeDocument/2006/relationships/image" Target="../media/image53.png"/><Relationship Id="rId2" Type="http://schemas.openxmlformats.org/officeDocument/2006/relationships/image" Target="../media/image5.pn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52.png"/><Relationship Id="rId4" Type="http://schemas.openxmlformats.org/officeDocument/2006/relationships/hyperlink" Target="https://www.youtube.com/watch?v=ubfKeXjYuCo"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s://selondonics.sharepoint.com/sites/SELnet/SitePages/SEL-ICB-Ardens-Manager-Webinar(1).aspx?web=1" TargetMode="External"/><Relationship Id="rId5" Type="http://schemas.openxmlformats.org/officeDocument/2006/relationships/image" Target="../media/image54.png"/><Relationship Id="rId4" Type="http://schemas.openxmlformats.org/officeDocument/2006/relationships/hyperlink" Target="https://app.ardensmanager.com/login"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hyperlink" Target="https://www.emisnow.com/csm?id=kb_article&amp;sys_id=d9ec4e9783e2c7900384ed30ceaad38b&amp;spa=1"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hyperlink" Target="https://vimeo.com/ardens" TargetMode="External"/><Relationship Id="rId4" Type="http://schemas.openxmlformats.org/officeDocument/2006/relationships/hyperlink" Target="https://support-ew.ardens.org.uk/support/solutions/articles/31000157545-how-to-locate-and-use-the-ardens-emis-searches-and-reports#:~:text=Searches%20and%20reports%20are%20found%20within%20the%20Population%20Reporting%20module.&amp;text=To%20access%20the%20Population%20Reporting,all%20of%20the%20search%20folders."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mailto:support@eolasmedical.com" TargetMode="External"/><Relationship Id="rId3" Type="http://schemas.openxmlformats.org/officeDocument/2006/relationships/image" Target="../media/image5.png"/><Relationship Id="rId7" Type="http://schemas.openxmlformats.org/officeDocument/2006/relationships/image" Target="../media/image6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hyperlink" Target="https://app.eolasmedical.com/organisation/South%20East%20London%20Integrated%20Care%20Board/content-repository/3f1fac35-c9fe-4ff1-a554-ed356f14da21/917de1d3-570f-4f07-a25e-67f33576c5d4" TargetMode="External"/><Relationship Id="rId10" Type="http://schemas.openxmlformats.org/officeDocument/2006/relationships/hyperlink" Target="https://support.eolasmedical.com/" TargetMode="External"/><Relationship Id="rId4" Type="http://schemas.openxmlformats.org/officeDocument/2006/relationships/image" Target="../media/image6.png"/><Relationship Id="rId9" Type="http://schemas.openxmlformats.org/officeDocument/2006/relationships/hyperlink" Target="https://support.eolasmedical.com/eolas-medical-quick-reference-guide"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hyperlink" Target="https://app.clinibee.com/publications/d53c53db-7a21-4462-88f1-a34fa1ef7d33"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hyperlink" Target="https://openprescribing.net/"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hyperlink" Target="https://selwdh.co.uk/training/training-course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hyperlink" Target="https://sps.nhs.uk/"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mailto:oxl-tr.childrenstherapies@nhs.net" TargetMode="External"/><Relationship Id="rId13" Type="http://schemas.openxmlformats.org/officeDocument/2006/relationships/hyperlink" Target="mailto:gst-tr.selondonformulary@nhs.net" TargetMode="External"/><Relationship Id="rId18" Type="http://schemas.openxmlformats.org/officeDocument/2006/relationships/hyperlink" Target="mailto:England.Lon-dental@nhs.net" TargetMode="External"/><Relationship Id="rId3" Type="http://schemas.openxmlformats.org/officeDocument/2006/relationships/image" Target="../media/image6.png"/><Relationship Id="rId21" Type="http://schemas.openxmlformats.org/officeDocument/2006/relationships/hyperlink" Target="http://www.sps.nhs.uk/" TargetMode="External"/><Relationship Id="rId7" Type="http://schemas.openxmlformats.org/officeDocument/2006/relationships/hyperlink" Target="mailto:oxl-tr.dieteticreferrals@nhs.net" TargetMode="External"/><Relationship Id="rId12" Type="http://schemas.openxmlformats.org/officeDocument/2006/relationships/hyperlink" Target="mailto:sheatha.abumehdi@gstt.nhs.uk" TargetMode="External"/><Relationship Id="rId17" Type="http://schemas.openxmlformats.org/officeDocument/2006/relationships/hyperlink" Target="mailto:pharmacy_staff_medicines_information@slam.nhs.uk" TargetMode="External"/><Relationship Id="rId2" Type="http://schemas.openxmlformats.org/officeDocument/2006/relationships/image" Target="../media/image5.png"/><Relationship Id="rId16" Type="http://schemas.openxmlformats.org/officeDocument/2006/relationships/hyperlink" Target="mailto:oxl-tr.medicinesinfo@nhs.net" TargetMode="External"/><Relationship Id="rId20" Type="http://schemas.openxmlformats.org/officeDocument/2006/relationships/hyperlink" Target="mailto:England.lon-pharmacy@nhs.net" TargetMode="External"/><Relationship Id="rId1" Type="http://schemas.openxmlformats.org/officeDocument/2006/relationships/slideLayout" Target="../slideLayouts/slideLayout7.xml"/><Relationship Id="rId6" Type="http://schemas.openxmlformats.org/officeDocument/2006/relationships/hyperlink" Target="mailto:medicines@selondonics.nhs.uk" TargetMode="External"/><Relationship Id="rId11" Type="http://schemas.openxmlformats.org/officeDocument/2006/relationships/hyperlink" Target="mailto:Helen.Cooper@gstt.nhs.uk" TargetMode="External"/><Relationship Id="rId5" Type="http://schemas.openxmlformats.org/officeDocument/2006/relationships/hyperlink" Target="https://www.medicinescomplete.com/#/" TargetMode="External"/><Relationship Id="rId15" Type="http://schemas.openxmlformats.org/officeDocument/2006/relationships/hyperlink" Target="mailto:lg.formulary@nhs.net" TargetMode="External"/><Relationship Id="rId10" Type="http://schemas.openxmlformats.org/officeDocument/2006/relationships/hyperlink" Target="mailto:selicb.ldaprescribingteam@nhs.net" TargetMode="External"/><Relationship Id="rId19" Type="http://schemas.openxmlformats.org/officeDocument/2006/relationships/hyperlink" Target="mailto:England.lon-optom@nhs.net" TargetMode="External"/><Relationship Id="rId4" Type="http://schemas.openxmlformats.org/officeDocument/2006/relationships/hyperlink" Target="https://access.newtguidelines.com/" TargetMode="External"/><Relationship Id="rId9" Type="http://schemas.openxmlformats.org/officeDocument/2006/relationships/hyperlink" Target="https://oxleas.nhs.uk/site-media/cms-downloads/Childrens-Therapy-Services-Referral-Form-amended-September-2021.docx" TargetMode="External"/><Relationship Id="rId14" Type="http://schemas.openxmlformats.org/officeDocument/2006/relationships/hyperlink" Target="mailto:kch-tr.FormularyKCH@nhs.net"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record.learn-from-patient-safety-events.nhs.uk/" TargetMode="External"/><Relationship Id="rId3" Type="http://schemas.openxmlformats.org/officeDocument/2006/relationships/image" Target="../media/image6.png"/><Relationship Id="rId7" Type="http://schemas.openxmlformats.org/officeDocument/2006/relationships/hyperlink" Target="https://selciscs.gateway.prod-uk.datixcloudiq.co.uk/capture/?form_id=2&amp;module=INC" TargetMode="Externa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s://www.sps.nhs.uk/home/tools/medicines-supply-tool/" TargetMode="External"/><Relationship Id="rId11" Type="http://schemas.openxmlformats.org/officeDocument/2006/relationships/hyperlink" Target="https://forms.office.com/pages/responsepage.aspx?id=gJt6L2Uu1k6YUS9yfv-zoYGPYu-5xtVEsH4SQeaFPcVUNk5IWUVPTDVHNTlOOVZBSVlWTDJZRUE1My4u&amp;route=shorturl" TargetMode="External"/><Relationship Id="rId5" Type="http://schemas.openxmlformats.org/officeDocument/2006/relationships/hyperlink" Target="https://www.gov.uk/drug-safety-update" TargetMode="External"/><Relationship Id="rId10" Type="http://schemas.openxmlformats.org/officeDocument/2006/relationships/hyperlink" Target="https://app.powerbi.com/home?ctid=2f7a9b80-2e65-4ed6-9851-2f727effb3a1&amp;openReportSource=ReportInvitation&amp;experience=power-bi" TargetMode="External"/><Relationship Id="rId4" Type="http://schemas.openxmlformats.org/officeDocument/2006/relationships/hyperlink" Target="https://www.cas.mhra.gov.uk/Home.aspx" TargetMode="External"/><Relationship Id="rId9" Type="http://schemas.openxmlformats.org/officeDocument/2006/relationships/hyperlink" Target="https://yellowcard.mhra.gov.uk/" TargetMode="External"/></Relationships>
</file>

<file path=ppt/slides/_rels/slide38.xml.rels><?xml version="1.0" encoding="UTF-8" standalone="yes"?>
<Relationships xmlns="http://schemas.openxmlformats.org/package/2006/relationships"><Relationship Id="rId8" Type="http://schemas.openxmlformats.org/officeDocument/2006/relationships/hyperlink" Target="https://www.cdreporting.co.uk/nhs/resources/" TargetMode="External"/><Relationship Id="rId13" Type="http://schemas.openxmlformats.org/officeDocument/2006/relationships/hyperlink" Target="mailto:england.londoncdpins@nhs.net" TargetMode="External"/><Relationship Id="rId3" Type="http://schemas.openxmlformats.org/officeDocument/2006/relationships/image" Target="../media/image6.png"/><Relationship Id="rId7" Type="http://schemas.openxmlformats.org/officeDocument/2006/relationships/hyperlink" Target="https://www.cdreporting.co.uk/nhs/portal/archived/aw/" TargetMode="External"/><Relationship Id="rId12" Type="http://schemas.openxmlformats.org/officeDocument/2006/relationships/hyperlink" Target="mailto:england.londoncddestruction@nhs.net" TargetMode="External"/><Relationship Id="rId17" Type="http://schemas.openxmlformats.org/officeDocument/2006/relationships/hyperlink" Target="https://www.fpm.ac.uk/opioids-aware-sitemap" TargetMode="External"/><Relationship Id="rId2" Type="http://schemas.openxmlformats.org/officeDocument/2006/relationships/image" Target="../media/image5.png"/><Relationship Id="rId16" Type="http://schemas.openxmlformats.org/officeDocument/2006/relationships/hyperlink" Target="https://livewellwithpain.co.uk/" TargetMode="External"/><Relationship Id="rId1" Type="http://schemas.openxmlformats.org/officeDocument/2006/relationships/slideLayout" Target="../slideLayouts/slideLayout7.xml"/><Relationship Id="rId6" Type="http://schemas.openxmlformats.org/officeDocument/2006/relationships/hyperlink" Target="https://www.cdreporting.co.uk/nhs/portal/modules/events/concern/index" TargetMode="External"/><Relationship Id="rId11" Type="http://schemas.openxmlformats.org/officeDocument/2006/relationships/hyperlink" Target="mailto:england.londoncdaccountableoffice@nhs.net" TargetMode="External"/><Relationship Id="rId5" Type="http://schemas.openxmlformats.org/officeDocument/2006/relationships/hyperlink" Target="https://www.cdreporting.co.uk/nhs/portal/modules/events/incident_2/index" TargetMode="External"/><Relationship Id="rId15" Type="http://schemas.openxmlformats.org/officeDocument/2006/relationships/hyperlink" Target="https://support-ew.ardens.org.uk/support/solutions/articles/31000168807-controlled-drug-alert" TargetMode="External"/><Relationship Id="rId10" Type="http://schemas.openxmlformats.org/officeDocument/2006/relationships/hyperlink" Target="https://psnc.org.uk/dispensing-and-supply/prescription-processing/receiving-a-prescription/who-can-prescribe-what/" TargetMode="External"/><Relationship Id="rId4" Type="http://schemas.openxmlformats.org/officeDocument/2006/relationships/hyperlink" Target="http://www.cdreporting.co.uk/" TargetMode="External"/><Relationship Id="rId9" Type="http://schemas.openxmlformats.org/officeDocument/2006/relationships/hyperlink" Target="https://www.cqc.org.uk/guidance-providers/gps/gp-mythbusters/gp-mythbuster-28-management-controlled-drugs" TargetMode="External"/><Relationship Id="rId14" Type="http://schemas.openxmlformats.org/officeDocument/2006/relationships/hyperlink" Target="mailto:england.londoncdoccurrence@nhs.net"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selondonics.sharepoint.com/sites/SELnet/SitePages/Pharmacy-First.aspx" TargetMode="External"/><Relationship Id="rId5" Type="http://schemas.openxmlformats.org/officeDocument/2006/relationships/image" Target="../media/image69.png"/><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71.png"/><Relationship Id="rId7" Type="http://schemas.openxmlformats.org/officeDocument/2006/relationships/image" Target="../media/image7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6.png"/><Relationship Id="rId10" Type="http://schemas.openxmlformats.org/officeDocument/2006/relationships/image" Target="../media/image76.png"/><Relationship Id="rId4" Type="http://schemas.openxmlformats.org/officeDocument/2006/relationships/image" Target="../media/image5.png"/><Relationship Id="rId9" Type="http://schemas.openxmlformats.org/officeDocument/2006/relationships/image" Target="../media/image75.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78.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mailto:m.shek@nhs.net" TargetMode="External"/><Relationship Id="rId5" Type="http://schemas.openxmlformats.org/officeDocument/2006/relationships/hyperlink" Target="https://www.greenwich-health.com/training-resources" TargetMode="External"/><Relationship Id="rId4" Type="http://schemas.openxmlformats.org/officeDocument/2006/relationships/hyperlink" Target="https://www.greenwich-health.com/clinical-arrs-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10000" r="10000"/>
          <a:stretch>
            <a:fillRect/>
          </a:stretch>
        </p:blipFill>
        <p:spPr>
          <a:xfrm>
            <a:off x="0" y="0"/>
            <a:ext cx="18288000" cy="10287000"/>
          </a:xfrm>
          <a:prstGeom prst="rect">
            <a:avLst/>
          </a:prstGeom>
        </p:spPr>
      </p:pic>
      <p:sp>
        <p:nvSpPr>
          <p:cNvPr id="11" name="Arrow: Pentagon 10">
            <a:extLst>
              <a:ext uri="{FF2B5EF4-FFF2-40B4-BE49-F238E27FC236}">
                <a16:creationId xmlns:a16="http://schemas.microsoft.com/office/drawing/2014/main" id="{148E0479-E1E2-9CEF-C576-EB18429ACA9D}"/>
              </a:ext>
            </a:extLst>
          </p:cNvPr>
          <p:cNvSpPr/>
          <p:nvPr/>
        </p:nvSpPr>
        <p:spPr>
          <a:xfrm>
            <a:off x="-1" y="7455876"/>
            <a:ext cx="14129239" cy="2831123"/>
          </a:xfrm>
          <a:prstGeom prst="homePlate">
            <a:avLst/>
          </a:prstGeom>
          <a:solidFill>
            <a:srgbClr val="399E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8"/>
          <p:cNvGrpSpPr/>
          <p:nvPr/>
        </p:nvGrpSpPr>
        <p:grpSpPr>
          <a:xfrm>
            <a:off x="494128" y="7273877"/>
            <a:ext cx="14129239" cy="3300217"/>
            <a:chOff x="-712763" y="1971386"/>
            <a:chExt cx="18838987" cy="4400289"/>
          </a:xfrm>
        </p:grpSpPr>
        <p:sp>
          <p:nvSpPr>
            <p:cNvPr id="9" name="TextBox 9"/>
            <p:cNvSpPr txBox="1"/>
            <p:nvPr/>
          </p:nvSpPr>
          <p:spPr>
            <a:xfrm>
              <a:off x="-712763" y="1971386"/>
              <a:ext cx="18838987" cy="1784249"/>
            </a:xfrm>
            <a:prstGeom prst="rect">
              <a:avLst/>
            </a:prstGeom>
          </p:spPr>
          <p:txBody>
            <a:bodyPr wrap="square" lIns="0" tIns="0" rIns="0" bIns="0" rtlCol="0" anchor="t">
              <a:spAutoFit/>
            </a:bodyPr>
            <a:lstStyle/>
            <a:p>
              <a:pPr>
                <a:lnSpc>
                  <a:spcPts val="11999"/>
                </a:lnSpc>
              </a:pPr>
              <a:r>
                <a:rPr lang="en-US" sz="6000" spc="299" dirty="0">
                  <a:solidFill>
                    <a:srgbClr val="FFFFFF"/>
                  </a:solidFill>
                  <a:latin typeface="Raleway Black" pitchFamily="2" charset="0"/>
                </a:rPr>
                <a:t>ARRS Induction Presentation</a:t>
              </a:r>
            </a:p>
          </p:txBody>
        </p:sp>
        <p:sp>
          <p:nvSpPr>
            <p:cNvPr id="10" name="TextBox 10"/>
            <p:cNvSpPr txBox="1"/>
            <p:nvPr/>
          </p:nvSpPr>
          <p:spPr>
            <a:xfrm>
              <a:off x="-712763" y="3924510"/>
              <a:ext cx="12408569" cy="2447165"/>
            </a:xfrm>
            <a:prstGeom prst="rect">
              <a:avLst/>
            </a:prstGeom>
          </p:spPr>
          <p:txBody>
            <a:bodyPr lIns="0" tIns="0" rIns="0" bIns="0" rtlCol="0" anchor="t">
              <a:spAutoFit/>
            </a:bodyPr>
            <a:lstStyle/>
            <a:p>
              <a:pPr>
                <a:lnSpc>
                  <a:spcPts val="4900"/>
                </a:lnSpc>
              </a:pPr>
              <a:r>
                <a:rPr lang="en-US" sz="3500" spc="105" dirty="0">
                  <a:solidFill>
                    <a:srgbClr val="FFFFFF"/>
                  </a:solidFill>
                  <a:latin typeface="Raleway Black" pitchFamily="2" charset="0"/>
                </a:rPr>
                <a:t>Prepared by Mark Shek</a:t>
              </a:r>
              <a:br>
                <a:rPr lang="en-US" sz="3500" spc="105" dirty="0">
                  <a:solidFill>
                    <a:srgbClr val="FFFFFF"/>
                  </a:solidFill>
                  <a:latin typeface="Raleway Black" pitchFamily="2" charset="0"/>
                </a:rPr>
              </a:br>
              <a:r>
                <a:rPr lang="en-US" sz="3500" spc="105" dirty="0">
                  <a:solidFill>
                    <a:srgbClr val="FFFFFF"/>
                  </a:solidFill>
                  <a:latin typeface="Raleway Black" pitchFamily="2" charset="0"/>
                </a:rPr>
                <a:t>ARRS Lead, Greenwich Training Hub</a:t>
              </a:r>
            </a:p>
            <a:p>
              <a:pPr>
                <a:lnSpc>
                  <a:spcPts val="4900"/>
                </a:lnSpc>
              </a:pPr>
              <a:endParaRPr lang="en-US" sz="3500" spc="105" dirty="0">
                <a:solidFill>
                  <a:srgbClr val="FFFFFF"/>
                </a:solidFill>
                <a:latin typeface="Raleway Black" pitchFamily="2" charset="0"/>
              </a:endParaRPr>
            </a:p>
          </p:txBody>
        </p:sp>
      </p:grpSp>
      <p:pic>
        <p:nvPicPr>
          <p:cNvPr id="12" name="Picture 11" descr="A green square with white letters&#10;&#10;Description automatically generated">
            <a:extLst>
              <a:ext uri="{FF2B5EF4-FFF2-40B4-BE49-F238E27FC236}">
                <a16:creationId xmlns:a16="http://schemas.microsoft.com/office/drawing/2014/main" id="{C860D7BA-6D86-109F-3FFB-A34CA55E7038}"/>
              </a:ext>
            </a:extLst>
          </p:cNvPr>
          <p:cNvPicPr>
            <a:picLocks noChangeAspect="1"/>
          </p:cNvPicPr>
          <p:nvPr/>
        </p:nvPicPr>
        <p:blipFill>
          <a:blip r:embed="rId4">
            <a:extLst>
              <a:ext uri="{28A0092B-C50C-407E-A947-70E740481C1C}">
                <a14:useLocalDpi xmlns:a14="http://schemas.microsoft.com/office/drawing/2010/main" val="0"/>
              </a:ext>
            </a:extLst>
          </a:blip>
          <a:srcRect l="8134" t="32400" r="13295" b="32400"/>
          <a:stretch/>
        </p:blipFill>
        <p:spPr>
          <a:xfrm>
            <a:off x="15141346" y="0"/>
            <a:ext cx="3146654" cy="14097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F9802-EFA4-C1AC-D9A1-555AA2080B6B}"/>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A3B58CC4-7DA7-0315-D92D-0EDA085AD03E}"/>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6C055565-4650-563E-0D12-4C66D4E641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2" name="Rectangle 11">
            <a:extLst>
              <a:ext uri="{FF2B5EF4-FFF2-40B4-BE49-F238E27FC236}">
                <a16:creationId xmlns:a16="http://schemas.microsoft.com/office/drawing/2014/main" id="{74F0E234-5268-823E-C325-8814E57B0ED2}"/>
              </a:ext>
            </a:extLst>
          </p:cNvPr>
          <p:cNvSpPr/>
          <p:nvPr/>
        </p:nvSpPr>
        <p:spPr>
          <a:xfrm>
            <a:off x="4043910" y="5554477"/>
            <a:ext cx="8840422" cy="4124206"/>
          </a:xfrm>
          <a:prstGeom prst="rect">
            <a:avLst/>
          </a:prstGeom>
          <a:ln>
            <a:solidFill>
              <a:srgbClr val="399E06"/>
            </a:solidFill>
          </a:ln>
        </p:spPr>
        <p:txBody>
          <a:bodyPr wrap="square">
            <a:spAutoFit/>
          </a:bodyPr>
          <a:lstStyle/>
          <a:p>
            <a:pPr algn="ctr"/>
            <a:r>
              <a:rPr lang="en-GB" sz="2800" b="1" dirty="0">
                <a:solidFill>
                  <a:srgbClr val="399E06"/>
                </a:solidFill>
                <a:latin typeface="Raleway" pitchFamily="2" charset="0"/>
              </a:rPr>
              <a:t>Contents of this induction Pack:</a:t>
            </a:r>
            <a:endParaRPr lang="en-GB" sz="2800" dirty="0">
              <a:solidFill>
                <a:srgbClr val="399E06"/>
              </a:solidFill>
              <a:latin typeface="Raleway" pitchFamily="2" charset="0"/>
            </a:endParaRPr>
          </a:p>
          <a:p>
            <a:r>
              <a:rPr lang="en-US" sz="2600" dirty="0">
                <a:latin typeface="Raleway" pitchFamily="2" charset="0"/>
              </a:rPr>
              <a:t>✅ ICS AND ICB</a:t>
            </a:r>
            <a:br>
              <a:rPr lang="en-US" sz="2600" dirty="0">
                <a:latin typeface="Raleway" pitchFamily="2" charset="0"/>
              </a:rPr>
            </a:br>
            <a:r>
              <a:rPr lang="en-US" sz="2600" dirty="0">
                <a:latin typeface="Raleway" pitchFamily="2" charset="0"/>
              </a:rPr>
              <a:t>✅ Healthier Greenwich Partnership</a:t>
            </a:r>
            <a:br>
              <a:rPr lang="en-US" sz="2600" dirty="0">
                <a:latin typeface="Raleway" pitchFamily="2" charset="0"/>
              </a:rPr>
            </a:br>
            <a:r>
              <a:rPr lang="en-US" sz="2600" dirty="0">
                <a:latin typeface="Raleway" pitchFamily="2" charset="0"/>
              </a:rPr>
              <a:t>✅ Medicine Optimisation Team</a:t>
            </a:r>
            <a:br>
              <a:rPr lang="en-US" sz="2600" dirty="0">
                <a:latin typeface="Raleway" pitchFamily="2" charset="0"/>
              </a:rPr>
            </a:br>
            <a:r>
              <a:rPr lang="en-US" sz="2600" dirty="0">
                <a:latin typeface="Raleway" pitchFamily="2" charset="0"/>
              </a:rPr>
              <a:t>✅ Borough PCN and Practice Maps</a:t>
            </a:r>
            <a:br>
              <a:rPr lang="en-US" sz="2600" dirty="0">
                <a:latin typeface="Raleway" pitchFamily="2" charset="0"/>
              </a:rPr>
            </a:br>
            <a:r>
              <a:rPr lang="en-US" sz="2600" dirty="0">
                <a:latin typeface="Raleway" pitchFamily="2" charset="0"/>
              </a:rPr>
              <a:t>✅ The </a:t>
            </a:r>
            <a:r>
              <a:rPr lang="en-US" sz="2600" dirty="0" err="1">
                <a:latin typeface="Raleway" pitchFamily="2" charset="0"/>
              </a:rPr>
              <a:t>Neighbourhood</a:t>
            </a:r>
            <a:r>
              <a:rPr lang="en-US" sz="2600" dirty="0">
                <a:latin typeface="Raleway" pitchFamily="2" charset="0"/>
              </a:rPr>
              <a:t> Model</a:t>
            </a:r>
          </a:p>
          <a:p>
            <a:r>
              <a:rPr lang="en-US" sz="2600" dirty="0">
                <a:latin typeface="Raleway" pitchFamily="2" charset="0"/>
              </a:rPr>
              <a:t>✅ NHS 10 year plan</a:t>
            </a:r>
          </a:p>
          <a:p>
            <a:r>
              <a:rPr lang="en-US" sz="2600" dirty="0">
                <a:latin typeface="Raleway" pitchFamily="2" charset="0"/>
              </a:rPr>
              <a:t>✅ Resources for working in a GP Practice in Greenwich </a:t>
            </a:r>
            <a:br>
              <a:rPr lang="en-US" sz="2600" dirty="0">
                <a:latin typeface="Raleway" pitchFamily="2" charset="0"/>
              </a:rPr>
            </a:br>
            <a:r>
              <a:rPr lang="en-US" sz="2600" dirty="0">
                <a:latin typeface="Raleway" pitchFamily="2" charset="0"/>
              </a:rPr>
              <a:t>	(For Clinical Staff)</a:t>
            </a:r>
          </a:p>
          <a:p>
            <a:r>
              <a:rPr lang="en-US" sz="2600" dirty="0">
                <a:latin typeface="Raleway" pitchFamily="2" charset="0"/>
              </a:rPr>
              <a:t>✅ Community pharmacy services</a:t>
            </a:r>
          </a:p>
        </p:txBody>
      </p:sp>
      <p:sp>
        <p:nvSpPr>
          <p:cNvPr id="14" name="Rectangle 13">
            <a:extLst>
              <a:ext uri="{FF2B5EF4-FFF2-40B4-BE49-F238E27FC236}">
                <a16:creationId xmlns:a16="http://schemas.microsoft.com/office/drawing/2014/main" id="{DC1A7056-9D59-73DB-C006-38245DC2F259}"/>
              </a:ext>
            </a:extLst>
          </p:cNvPr>
          <p:cNvSpPr/>
          <p:nvPr/>
        </p:nvSpPr>
        <p:spPr>
          <a:xfrm>
            <a:off x="4809392" y="4758779"/>
            <a:ext cx="8669215" cy="769441"/>
          </a:xfrm>
          <a:prstGeom prst="rect">
            <a:avLst/>
          </a:prstGeom>
        </p:spPr>
        <p:txBody>
          <a:bodyPr wrap="square">
            <a:spAutoFit/>
          </a:bodyPr>
          <a:lstStyle/>
          <a:p>
            <a:r>
              <a:rPr lang="en-GB" sz="4400" b="1" dirty="0">
                <a:solidFill>
                  <a:srgbClr val="00B050"/>
                </a:solidFill>
                <a:latin typeface="Raleway" panose="020B0604020202020204" charset="0"/>
              </a:rPr>
              <a:t>WELCOME TO GREENWICH</a:t>
            </a:r>
          </a:p>
        </p:txBody>
      </p:sp>
      <p:sp>
        <p:nvSpPr>
          <p:cNvPr id="8" name="Rectangle 7">
            <a:extLst>
              <a:ext uri="{FF2B5EF4-FFF2-40B4-BE49-F238E27FC236}">
                <a16:creationId xmlns:a16="http://schemas.microsoft.com/office/drawing/2014/main" id="{CAB339CD-D69F-0ED1-5523-2A7FFB4DBB7B}"/>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6" name="Picture 5">
            <a:extLst>
              <a:ext uri="{FF2B5EF4-FFF2-40B4-BE49-F238E27FC236}">
                <a16:creationId xmlns:a16="http://schemas.microsoft.com/office/drawing/2014/main" id="{F6549017-A7E3-A320-9D43-62DB1330F196}"/>
              </a:ext>
            </a:extLst>
          </p:cNvPr>
          <p:cNvPicPr>
            <a:picLocks noChangeAspect="1"/>
          </p:cNvPicPr>
          <p:nvPr/>
        </p:nvPicPr>
        <p:blipFill>
          <a:blip r:embed="rId4"/>
          <a:stretch>
            <a:fillRect/>
          </a:stretch>
        </p:blipFill>
        <p:spPr>
          <a:xfrm>
            <a:off x="6007755" y="674915"/>
            <a:ext cx="5715000" cy="3714750"/>
          </a:xfrm>
          <a:prstGeom prst="rect">
            <a:avLst/>
          </a:prstGeom>
        </p:spPr>
      </p:pic>
    </p:spTree>
    <p:extLst>
      <p:ext uri="{BB962C8B-B14F-4D97-AF65-F5344CB8AC3E}">
        <p14:creationId xmlns:p14="http://schemas.microsoft.com/office/powerpoint/2010/main" val="3698035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F8624-1EEB-C76C-4117-9298B130EF5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C8092FD-00F2-8038-B338-38668AB1870C}"/>
              </a:ext>
            </a:extLst>
          </p:cNvPr>
          <p:cNvSpPr/>
          <p:nvPr/>
        </p:nvSpPr>
        <p:spPr>
          <a:xfrm>
            <a:off x="532749" y="1137012"/>
            <a:ext cx="8669215" cy="1569660"/>
          </a:xfrm>
          <a:prstGeom prst="rect">
            <a:avLst/>
          </a:prstGeom>
        </p:spPr>
        <p:txBody>
          <a:bodyPr wrap="square">
            <a:spAutoFit/>
          </a:bodyPr>
          <a:lstStyle/>
          <a:p>
            <a:r>
              <a:rPr lang="en-US" sz="2400" dirty="0"/>
              <a:t>An Integrated Care System (ICS) brings together NHS </a:t>
            </a:r>
            <a:r>
              <a:rPr lang="en-US" sz="2400" dirty="0" err="1"/>
              <a:t>organisations</a:t>
            </a:r>
            <a:r>
              <a:rPr lang="en-US" sz="2400" dirty="0"/>
              <a:t>, local authorities, community services, voluntary </a:t>
            </a:r>
            <a:r>
              <a:rPr lang="en-US" sz="2400" dirty="0" err="1"/>
              <a:t>organisations</a:t>
            </a:r>
            <a:r>
              <a:rPr lang="en-US" sz="2400" dirty="0"/>
              <a:t> and other partners to improve health outcomes for local people. The aim is to provide more joined-up, preventative and person-</a:t>
            </a:r>
            <a:r>
              <a:rPr lang="en-US" sz="2400" dirty="0" err="1"/>
              <a:t>centred</a:t>
            </a:r>
            <a:r>
              <a:rPr lang="en-US" sz="2400" dirty="0"/>
              <a:t> care.</a:t>
            </a:r>
            <a:endParaRPr lang="en-GB" sz="2000" dirty="0"/>
          </a:p>
        </p:txBody>
      </p:sp>
      <p:sp>
        <p:nvSpPr>
          <p:cNvPr id="4" name="Freeform 2">
            <a:extLst>
              <a:ext uri="{FF2B5EF4-FFF2-40B4-BE49-F238E27FC236}">
                <a16:creationId xmlns:a16="http://schemas.microsoft.com/office/drawing/2014/main" id="{F829B684-1D6C-944E-1260-55A192DF1ED2}"/>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C7323D3E-8CB8-EB27-1157-6D835DB35C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7" name="Content Placeholder 6">
            <a:extLst>
              <a:ext uri="{FF2B5EF4-FFF2-40B4-BE49-F238E27FC236}">
                <a16:creationId xmlns:a16="http://schemas.microsoft.com/office/drawing/2014/main" id="{4245D4EB-F97E-CA2F-033A-D72409A9F3C2}"/>
              </a:ext>
            </a:extLst>
          </p:cNvPr>
          <p:cNvSpPr txBox="1">
            <a:spLocks/>
          </p:cNvSpPr>
          <p:nvPr/>
        </p:nvSpPr>
        <p:spPr>
          <a:xfrm>
            <a:off x="458890" y="9152556"/>
            <a:ext cx="13817549" cy="90127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sz="1600" b="1" dirty="0">
                <a:solidFill>
                  <a:srgbClr val="203864"/>
                </a:solidFill>
                <a:highlight>
                  <a:srgbClr val="FFFFFF"/>
                </a:highlight>
              </a:rPr>
              <a:t>What is an Integrated Care System and what does it mean for you? </a:t>
            </a:r>
            <a:r>
              <a:rPr lang="en-US" sz="1600" dirty="0">
                <a:hlinkClick r:id="rId4"/>
              </a:rPr>
              <a:t>https://bit.ly/WhatIsAnICS</a:t>
            </a:r>
            <a:r>
              <a:rPr lang="en-US" sz="1600" dirty="0"/>
              <a:t> </a:t>
            </a:r>
          </a:p>
          <a:p>
            <a:pPr>
              <a:spcBef>
                <a:spcPts val="0"/>
              </a:spcBef>
            </a:pPr>
            <a:r>
              <a:rPr lang="en-US" sz="1600" b="1" dirty="0">
                <a:solidFill>
                  <a:srgbClr val="203864"/>
                </a:solidFill>
                <a:highlight>
                  <a:srgbClr val="FFFFFF"/>
                </a:highlight>
              </a:rPr>
              <a:t>Explaining our South East London Integrated Care System (ICS) and our partnerships </a:t>
            </a:r>
            <a:r>
              <a:rPr lang="en-GB" sz="1600" dirty="0">
                <a:hlinkClick r:id="rId5"/>
              </a:rPr>
              <a:t>https://www.youtube.com/watch?v=6uGJFHn8ntI&amp;feature=youtu.be</a:t>
            </a:r>
            <a:r>
              <a:rPr lang="en-GB" sz="1600" dirty="0"/>
              <a:t> </a:t>
            </a:r>
          </a:p>
          <a:p>
            <a:pPr>
              <a:spcBef>
                <a:spcPts val="0"/>
              </a:spcBef>
            </a:pPr>
            <a:r>
              <a:rPr lang="en-US" sz="1600" b="1" dirty="0">
                <a:solidFill>
                  <a:srgbClr val="203864"/>
                </a:solidFill>
                <a:highlight>
                  <a:srgbClr val="FFFFFF"/>
                </a:highlight>
              </a:rPr>
              <a:t>The King’s Fund – Primary Care Networks Explained  </a:t>
            </a:r>
            <a:r>
              <a:rPr lang="en-US" sz="1600" dirty="0">
                <a:solidFill>
                  <a:srgbClr val="203864"/>
                </a:solidFill>
                <a:highlight>
                  <a:srgbClr val="FFFFFF"/>
                </a:highlight>
                <a:hlinkClick r:id="rId6"/>
              </a:rPr>
              <a:t>https://www.kingsfund.org.uk/insight-and-analysis/long-reads/primary-care-networks-explained</a:t>
            </a:r>
            <a:r>
              <a:rPr lang="en-US" sz="1600" dirty="0">
                <a:solidFill>
                  <a:srgbClr val="203864"/>
                </a:solidFill>
                <a:highlight>
                  <a:srgbClr val="FFFFFF"/>
                </a:highlight>
              </a:rPr>
              <a:t> </a:t>
            </a:r>
          </a:p>
        </p:txBody>
      </p:sp>
      <p:sp>
        <p:nvSpPr>
          <p:cNvPr id="10" name="Rectangle 9">
            <a:extLst>
              <a:ext uri="{FF2B5EF4-FFF2-40B4-BE49-F238E27FC236}">
                <a16:creationId xmlns:a16="http://schemas.microsoft.com/office/drawing/2014/main" id="{9E63600D-D133-6871-8C19-7E4E2090B294}"/>
              </a:ext>
            </a:extLst>
          </p:cNvPr>
          <p:cNvSpPr/>
          <p:nvPr/>
        </p:nvSpPr>
        <p:spPr>
          <a:xfrm>
            <a:off x="708982" y="2816501"/>
            <a:ext cx="8669215" cy="1323439"/>
          </a:xfrm>
          <a:prstGeom prst="rect">
            <a:avLst/>
          </a:prstGeom>
        </p:spPr>
        <p:txBody>
          <a:bodyPr wrap="square">
            <a:spAutoFit/>
          </a:bodyPr>
          <a:lstStyle/>
          <a:p>
            <a:r>
              <a:rPr lang="en-US" sz="2000" b="1" dirty="0">
                <a:solidFill>
                  <a:srgbClr val="00B050"/>
                </a:solidFill>
                <a:latin typeface="Raleway" panose="020B0604020202020204" charset="0"/>
              </a:rPr>
              <a:t>Think of the ICS as the partnership that joins all health and care </a:t>
            </a:r>
            <a:r>
              <a:rPr lang="en-US" sz="2000" b="1" dirty="0" err="1">
                <a:solidFill>
                  <a:srgbClr val="00B050"/>
                </a:solidFill>
                <a:latin typeface="Raleway" panose="020B0604020202020204" charset="0"/>
              </a:rPr>
              <a:t>organisations</a:t>
            </a:r>
            <a:r>
              <a:rPr lang="en-US" sz="2000" b="1" dirty="0">
                <a:solidFill>
                  <a:srgbClr val="00B050"/>
                </a:solidFill>
                <a:latin typeface="Raleway" panose="020B0604020202020204" charset="0"/>
              </a:rPr>
              <a:t> together across South East London. Rather than </a:t>
            </a:r>
            <a:r>
              <a:rPr lang="en-US" sz="2000" b="1" dirty="0" err="1">
                <a:solidFill>
                  <a:srgbClr val="00B050"/>
                </a:solidFill>
                <a:latin typeface="Raleway" panose="020B0604020202020204" charset="0"/>
              </a:rPr>
              <a:t>organisations</a:t>
            </a:r>
            <a:r>
              <a:rPr lang="en-US" sz="2000" b="1" dirty="0">
                <a:solidFill>
                  <a:srgbClr val="00B050"/>
                </a:solidFill>
                <a:latin typeface="Raleway" panose="020B0604020202020204" charset="0"/>
              </a:rPr>
              <a:t> working independently, they work collectively to improve outcomes for residents.</a:t>
            </a:r>
            <a:endParaRPr lang="en-GB" sz="2000" dirty="0">
              <a:latin typeface="Raleway" panose="020B0604020202020204" charset="0"/>
            </a:endParaRPr>
          </a:p>
        </p:txBody>
      </p:sp>
      <p:sp>
        <p:nvSpPr>
          <p:cNvPr id="12" name="Rectangle 11">
            <a:extLst>
              <a:ext uri="{FF2B5EF4-FFF2-40B4-BE49-F238E27FC236}">
                <a16:creationId xmlns:a16="http://schemas.microsoft.com/office/drawing/2014/main" id="{95F299D3-7E3F-B4C2-928F-B843ABBA5284}"/>
              </a:ext>
            </a:extLst>
          </p:cNvPr>
          <p:cNvSpPr/>
          <p:nvPr/>
        </p:nvSpPr>
        <p:spPr>
          <a:xfrm>
            <a:off x="999660" y="6538287"/>
            <a:ext cx="8669215" cy="2308324"/>
          </a:xfrm>
          <a:prstGeom prst="rect">
            <a:avLst/>
          </a:prstGeom>
        </p:spPr>
        <p:txBody>
          <a:bodyPr wrap="square">
            <a:spAutoFit/>
          </a:bodyPr>
          <a:lstStyle/>
          <a:p>
            <a:r>
              <a:rPr lang="en-GB" sz="2400" b="1" dirty="0">
                <a:solidFill>
                  <a:srgbClr val="00B050"/>
                </a:solidFill>
                <a:latin typeface="Raleway" panose="020B0604020202020204" charset="0"/>
              </a:rPr>
              <a:t>Core Objectives: </a:t>
            </a:r>
            <a:endParaRPr lang="en-GB" sz="2000" dirty="0">
              <a:latin typeface="Raleway" panose="020B0604020202020204" charset="0"/>
            </a:endParaRPr>
          </a:p>
          <a:p>
            <a:r>
              <a:rPr lang="en-US" sz="2400" dirty="0"/>
              <a:t>✅ Improve population health</a:t>
            </a:r>
            <a:br>
              <a:rPr lang="en-US" sz="2400" dirty="0"/>
            </a:br>
            <a:r>
              <a:rPr lang="en-US" sz="2400" dirty="0"/>
              <a:t>✅ Reduce health inequalities</a:t>
            </a:r>
            <a:br>
              <a:rPr lang="en-US" sz="2400" dirty="0"/>
            </a:br>
            <a:r>
              <a:rPr lang="en-US" sz="2400" dirty="0"/>
              <a:t>✅ Improve quality and access to services</a:t>
            </a:r>
            <a:br>
              <a:rPr lang="en-US" sz="2400" dirty="0"/>
            </a:br>
            <a:r>
              <a:rPr lang="en-US" sz="2400" dirty="0"/>
              <a:t>✅ Support </a:t>
            </a:r>
            <a:r>
              <a:rPr lang="en-US" sz="2400" dirty="0" err="1"/>
              <a:t>neighbourhood</a:t>
            </a:r>
            <a:r>
              <a:rPr lang="en-US" sz="2400" dirty="0"/>
              <a:t>-based care</a:t>
            </a:r>
            <a:br>
              <a:rPr lang="en-US" sz="2400" dirty="0"/>
            </a:br>
            <a:r>
              <a:rPr lang="en-US" sz="2400" dirty="0"/>
              <a:t>✅ Use NHS resources effectively and sustainably</a:t>
            </a:r>
            <a:endParaRPr lang="en-GB" sz="2000" dirty="0"/>
          </a:p>
        </p:txBody>
      </p:sp>
      <p:sp>
        <p:nvSpPr>
          <p:cNvPr id="14" name="Rectangle 13">
            <a:extLst>
              <a:ext uri="{FF2B5EF4-FFF2-40B4-BE49-F238E27FC236}">
                <a16:creationId xmlns:a16="http://schemas.microsoft.com/office/drawing/2014/main" id="{3B27F8E9-3FA2-3999-EFEC-8E8E1F369D28}"/>
              </a:ext>
            </a:extLst>
          </p:cNvPr>
          <p:cNvSpPr/>
          <p:nvPr/>
        </p:nvSpPr>
        <p:spPr>
          <a:xfrm>
            <a:off x="685799" y="340671"/>
            <a:ext cx="8669215" cy="769441"/>
          </a:xfrm>
          <a:prstGeom prst="rect">
            <a:avLst/>
          </a:prstGeom>
        </p:spPr>
        <p:txBody>
          <a:bodyPr wrap="square">
            <a:spAutoFit/>
          </a:bodyPr>
          <a:lstStyle/>
          <a:p>
            <a:r>
              <a:rPr lang="en-GB" sz="4400" b="1" dirty="0">
                <a:solidFill>
                  <a:srgbClr val="00B050"/>
                </a:solidFill>
                <a:latin typeface="Raleway" panose="020B0604020202020204" charset="0"/>
              </a:rPr>
              <a:t>Integrated Care System</a:t>
            </a:r>
          </a:p>
        </p:txBody>
      </p:sp>
      <p:sp>
        <p:nvSpPr>
          <p:cNvPr id="16" name="Rectangle 15">
            <a:extLst>
              <a:ext uri="{FF2B5EF4-FFF2-40B4-BE49-F238E27FC236}">
                <a16:creationId xmlns:a16="http://schemas.microsoft.com/office/drawing/2014/main" id="{663FD584-8953-B3D8-B9F6-620DCC8EAF6D}"/>
              </a:ext>
            </a:extLst>
          </p:cNvPr>
          <p:cNvSpPr/>
          <p:nvPr/>
        </p:nvSpPr>
        <p:spPr>
          <a:xfrm>
            <a:off x="728001" y="4358670"/>
            <a:ext cx="8439887" cy="1938992"/>
          </a:xfrm>
          <a:prstGeom prst="rect">
            <a:avLst/>
          </a:prstGeom>
        </p:spPr>
        <p:txBody>
          <a:bodyPr wrap="square">
            <a:spAutoFit/>
          </a:bodyPr>
          <a:lstStyle/>
          <a:p>
            <a:r>
              <a:rPr lang="en-US" sz="2400" dirty="0"/>
              <a:t>NHS South East London ICB is the statutory NHS </a:t>
            </a:r>
            <a:r>
              <a:rPr lang="en-US" sz="2400" dirty="0" err="1"/>
              <a:t>organisation</a:t>
            </a:r>
            <a:r>
              <a:rPr lang="en-US" sz="2400" dirty="0"/>
              <a:t> responsible for planning and funding services across Bexley, Bromley, Greenwich, Lambeth, Lewisham and Southwark. </a:t>
            </a:r>
            <a:br>
              <a:rPr lang="en-US" sz="2400" dirty="0"/>
            </a:br>
            <a:r>
              <a:rPr lang="en-US" sz="2400" dirty="0"/>
              <a:t>Delivery is increasingly organized through system (SEL-wide), place (borough level) and </a:t>
            </a:r>
            <a:r>
              <a:rPr lang="en-US" sz="2400" dirty="0" err="1"/>
              <a:t>neighbourhood</a:t>
            </a:r>
            <a:r>
              <a:rPr lang="en-US" sz="2400" dirty="0"/>
              <a:t> (local population groups)</a:t>
            </a:r>
            <a:endParaRPr lang="en-GB" sz="2000" dirty="0"/>
          </a:p>
        </p:txBody>
      </p:sp>
      <p:sp>
        <p:nvSpPr>
          <p:cNvPr id="8" name="Rectangle 7">
            <a:extLst>
              <a:ext uri="{FF2B5EF4-FFF2-40B4-BE49-F238E27FC236}">
                <a16:creationId xmlns:a16="http://schemas.microsoft.com/office/drawing/2014/main" id="{20A2FD33-D491-6D55-4C19-93D5373A6223}"/>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9" name="Picture 8">
            <a:extLst>
              <a:ext uri="{FF2B5EF4-FFF2-40B4-BE49-F238E27FC236}">
                <a16:creationId xmlns:a16="http://schemas.microsoft.com/office/drawing/2014/main" id="{E1C31D26-D2FF-041E-786C-02B3132B1491}"/>
              </a:ext>
            </a:extLst>
          </p:cNvPr>
          <p:cNvPicPr>
            <a:picLocks noChangeAspect="1"/>
          </p:cNvPicPr>
          <p:nvPr/>
        </p:nvPicPr>
        <p:blipFill>
          <a:blip r:embed="rId7"/>
          <a:stretch>
            <a:fillRect/>
          </a:stretch>
        </p:blipFill>
        <p:spPr>
          <a:xfrm>
            <a:off x="9378197" y="4987292"/>
            <a:ext cx="3811514" cy="4310883"/>
          </a:xfrm>
          <a:prstGeom prst="rect">
            <a:avLst/>
          </a:prstGeom>
        </p:spPr>
      </p:pic>
      <p:pic>
        <p:nvPicPr>
          <p:cNvPr id="13" name="Picture 12">
            <a:extLst>
              <a:ext uri="{FF2B5EF4-FFF2-40B4-BE49-F238E27FC236}">
                <a16:creationId xmlns:a16="http://schemas.microsoft.com/office/drawing/2014/main" id="{3F36C3FC-F28A-67C1-C655-65EE404401B7}"/>
              </a:ext>
            </a:extLst>
          </p:cNvPr>
          <p:cNvPicPr>
            <a:picLocks noChangeAspect="1"/>
          </p:cNvPicPr>
          <p:nvPr/>
        </p:nvPicPr>
        <p:blipFill>
          <a:blip r:embed="rId8"/>
          <a:stretch>
            <a:fillRect/>
          </a:stretch>
        </p:blipFill>
        <p:spPr>
          <a:xfrm>
            <a:off x="9236041" y="233168"/>
            <a:ext cx="7858718" cy="4448179"/>
          </a:xfrm>
          <a:prstGeom prst="rect">
            <a:avLst/>
          </a:prstGeom>
        </p:spPr>
      </p:pic>
      <p:pic>
        <p:nvPicPr>
          <p:cNvPr id="17" name="Picture 16">
            <a:extLst>
              <a:ext uri="{FF2B5EF4-FFF2-40B4-BE49-F238E27FC236}">
                <a16:creationId xmlns:a16="http://schemas.microsoft.com/office/drawing/2014/main" id="{D7B614B4-42BD-DC1B-42C4-77B5DE5F8057}"/>
              </a:ext>
            </a:extLst>
          </p:cNvPr>
          <p:cNvPicPr>
            <a:picLocks noChangeAspect="1"/>
          </p:cNvPicPr>
          <p:nvPr/>
        </p:nvPicPr>
        <p:blipFill>
          <a:blip r:embed="rId9"/>
          <a:stretch>
            <a:fillRect/>
          </a:stretch>
        </p:blipFill>
        <p:spPr>
          <a:xfrm>
            <a:off x="13289946" y="5990154"/>
            <a:ext cx="3685840" cy="2621727"/>
          </a:xfrm>
          <a:prstGeom prst="rect">
            <a:avLst/>
          </a:prstGeom>
        </p:spPr>
      </p:pic>
      <p:cxnSp>
        <p:nvCxnSpPr>
          <p:cNvPr id="19" name="Straight Arrow Connector 18">
            <a:extLst>
              <a:ext uri="{FF2B5EF4-FFF2-40B4-BE49-F238E27FC236}">
                <a16:creationId xmlns:a16="http://schemas.microsoft.com/office/drawing/2014/main" id="{5FE1F546-062C-8A40-E3BB-4BBF799B41E5}"/>
              </a:ext>
            </a:extLst>
          </p:cNvPr>
          <p:cNvCxnSpPr/>
          <p:nvPr/>
        </p:nvCxnSpPr>
        <p:spPr>
          <a:xfrm flipH="1">
            <a:off x="15712207" y="1675119"/>
            <a:ext cx="351692" cy="429064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84865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BD4D-17C4-39D0-5571-76D054C2B1C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876AC37-74B3-2CF4-3F13-29473E5682C0}"/>
              </a:ext>
            </a:extLst>
          </p:cNvPr>
          <p:cNvSpPr/>
          <p:nvPr/>
        </p:nvSpPr>
        <p:spPr>
          <a:xfrm>
            <a:off x="685799" y="1110112"/>
            <a:ext cx="7172675" cy="3046988"/>
          </a:xfrm>
          <a:prstGeom prst="rect">
            <a:avLst/>
          </a:prstGeom>
        </p:spPr>
        <p:txBody>
          <a:bodyPr wrap="square">
            <a:spAutoFit/>
          </a:bodyPr>
          <a:lstStyle/>
          <a:p>
            <a:r>
              <a:rPr lang="en-US" sz="2400" dirty="0"/>
              <a:t>SEL ICB is the statutory NHS </a:t>
            </a:r>
            <a:r>
              <a:rPr lang="en-US" sz="2400" dirty="0" err="1"/>
              <a:t>organisation</a:t>
            </a:r>
            <a:r>
              <a:rPr lang="en-US" sz="2400" dirty="0"/>
              <a:t> within the ICS for South East London. It is responsible for:</a:t>
            </a:r>
          </a:p>
          <a:p>
            <a:pPr marL="342900" indent="-342900">
              <a:buFont typeface="Arial" panose="020B0604020202020204" pitchFamily="34" charset="0"/>
              <a:buChar char="•"/>
            </a:pPr>
            <a:r>
              <a:rPr lang="en-US" sz="2400" dirty="0"/>
              <a:t>Planning NHS services</a:t>
            </a:r>
          </a:p>
          <a:p>
            <a:pPr marL="342900" indent="-342900">
              <a:buFont typeface="Arial" panose="020B0604020202020204" pitchFamily="34" charset="0"/>
              <a:buChar char="•"/>
            </a:pPr>
            <a:r>
              <a:rPr lang="en-US" sz="2400" dirty="0"/>
              <a:t>Allocating NHS funding</a:t>
            </a:r>
          </a:p>
          <a:p>
            <a:pPr marL="342900" indent="-342900">
              <a:buFont typeface="Arial" panose="020B0604020202020204" pitchFamily="34" charset="0"/>
              <a:buChar char="•"/>
            </a:pPr>
            <a:r>
              <a:rPr lang="en-US" sz="2400" dirty="0"/>
              <a:t>Commissioning healthcare services</a:t>
            </a:r>
          </a:p>
          <a:p>
            <a:pPr marL="342900" indent="-342900">
              <a:buFont typeface="Arial" panose="020B0604020202020204" pitchFamily="34" charset="0"/>
              <a:buChar char="•"/>
            </a:pPr>
            <a:r>
              <a:rPr lang="en-US" sz="2400" dirty="0"/>
              <a:t>Developing strategic priorities</a:t>
            </a:r>
          </a:p>
          <a:p>
            <a:pPr marL="342900" indent="-342900">
              <a:buFont typeface="Arial" panose="020B0604020202020204" pitchFamily="34" charset="0"/>
              <a:buChar char="•"/>
            </a:pPr>
            <a:r>
              <a:rPr lang="en-US" sz="2400" dirty="0"/>
              <a:t>Ensuring delivery of the integrated care partnership strategy across SEL</a:t>
            </a:r>
            <a:endParaRPr lang="en-GB" sz="2000" dirty="0"/>
          </a:p>
        </p:txBody>
      </p:sp>
      <p:sp>
        <p:nvSpPr>
          <p:cNvPr id="4" name="Freeform 2">
            <a:extLst>
              <a:ext uri="{FF2B5EF4-FFF2-40B4-BE49-F238E27FC236}">
                <a16:creationId xmlns:a16="http://schemas.microsoft.com/office/drawing/2014/main" id="{DE9DDE72-CA27-5F37-0A39-B0BB650D86EE}"/>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111D85AB-918A-25FE-94CD-9221F6AAF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2" name="Rectangle 11">
            <a:extLst>
              <a:ext uri="{FF2B5EF4-FFF2-40B4-BE49-F238E27FC236}">
                <a16:creationId xmlns:a16="http://schemas.microsoft.com/office/drawing/2014/main" id="{68DD7604-A996-17DA-E2A3-0CF339FD6FCE}"/>
              </a:ext>
            </a:extLst>
          </p:cNvPr>
          <p:cNvSpPr/>
          <p:nvPr/>
        </p:nvSpPr>
        <p:spPr>
          <a:xfrm>
            <a:off x="6203852" y="7670899"/>
            <a:ext cx="10771934" cy="2616101"/>
          </a:xfrm>
          <a:prstGeom prst="rect">
            <a:avLst/>
          </a:prstGeom>
        </p:spPr>
        <p:txBody>
          <a:bodyPr wrap="square">
            <a:spAutoFit/>
          </a:bodyPr>
          <a:lstStyle/>
          <a:p>
            <a:r>
              <a:rPr lang="en-GB" sz="2400" b="1" dirty="0">
                <a:solidFill>
                  <a:srgbClr val="00B050"/>
                </a:solidFill>
                <a:latin typeface="Raleway" panose="020B0604020202020204" charset="0"/>
              </a:rPr>
              <a:t>What can it mean for ARRS: </a:t>
            </a:r>
            <a:endParaRPr lang="en-GB" sz="2000" dirty="0">
              <a:latin typeface="Raleway" panose="020B0604020202020204" charset="0"/>
            </a:endParaRPr>
          </a:p>
          <a:p>
            <a:r>
              <a:rPr lang="en-US" sz="2400" dirty="0"/>
              <a:t>✅ Your employer will be either GPA or Greenwich Health</a:t>
            </a:r>
            <a:br>
              <a:rPr lang="en-US" sz="2400" dirty="0"/>
            </a:br>
            <a:r>
              <a:rPr lang="en-US" sz="2400" dirty="0"/>
              <a:t>✅ Your priorities are influenced by the PCN, Place and ICB</a:t>
            </a:r>
            <a:br>
              <a:rPr lang="en-US" sz="2400" dirty="0"/>
            </a:br>
            <a:r>
              <a:rPr lang="en-US" sz="2400" dirty="0"/>
              <a:t>✅ </a:t>
            </a:r>
            <a:r>
              <a:rPr lang="en-US" sz="2400" dirty="0" err="1"/>
              <a:t>Programmes</a:t>
            </a:r>
            <a:r>
              <a:rPr lang="en-US" sz="2400" dirty="0"/>
              <a:t> are coordinated through the ICB and local partnerships. </a:t>
            </a:r>
            <a:br>
              <a:rPr lang="en-US" sz="2400" dirty="0"/>
            </a:br>
            <a:r>
              <a:rPr lang="en-US" sz="2400" dirty="0"/>
              <a:t>       E.g. Medicine </a:t>
            </a:r>
            <a:r>
              <a:rPr lang="en-US" sz="2400" dirty="0" err="1"/>
              <a:t>optimisation</a:t>
            </a:r>
            <a:r>
              <a:rPr lang="en-US" sz="2400" dirty="0"/>
              <a:t>, Vital 5, CORE20PLUS, </a:t>
            </a:r>
            <a:r>
              <a:rPr lang="en-US" sz="2400" dirty="0" err="1"/>
              <a:t>Neighbourhood</a:t>
            </a:r>
            <a:r>
              <a:rPr lang="en-US" sz="2400" dirty="0"/>
              <a:t> Health Services,      </a:t>
            </a:r>
          </a:p>
          <a:p>
            <a:r>
              <a:rPr lang="en-US" sz="2400" dirty="0"/>
              <a:t>               Pharmacy First, Pharmacy First Plus, </a:t>
            </a:r>
            <a:r>
              <a:rPr lang="en-US" sz="2400" dirty="0" err="1"/>
              <a:t>etc</a:t>
            </a:r>
            <a:br>
              <a:rPr lang="en-US" sz="2400" dirty="0"/>
            </a:br>
            <a:endParaRPr lang="en-GB" sz="2000" dirty="0"/>
          </a:p>
        </p:txBody>
      </p:sp>
      <p:sp>
        <p:nvSpPr>
          <p:cNvPr id="14" name="Rectangle 13">
            <a:extLst>
              <a:ext uri="{FF2B5EF4-FFF2-40B4-BE49-F238E27FC236}">
                <a16:creationId xmlns:a16="http://schemas.microsoft.com/office/drawing/2014/main" id="{BE57DD9E-545F-D225-6E59-84524572AA54}"/>
              </a:ext>
            </a:extLst>
          </p:cNvPr>
          <p:cNvSpPr/>
          <p:nvPr/>
        </p:nvSpPr>
        <p:spPr>
          <a:xfrm>
            <a:off x="685799" y="340671"/>
            <a:ext cx="14324429" cy="769441"/>
          </a:xfrm>
          <a:prstGeom prst="rect">
            <a:avLst/>
          </a:prstGeom>
        </p:spPr>
        <p:txBody>
          <a:bodyPr wrap="square">
            <a:spAutoFit/>
          </a:bodyPr>
          <a:lstStyle/>
          <a:p>
            <a:r>
              <a:rPr lang="en-GB" sz="4400" b="1" dirty="0">
                <a:solidFill>
                  <a:srgbClr val="00B050"/>
                </a:solidFill>
                <a:latin typeface="Raleway" panose="020B0604020202020204" charset="0"/>
              </a:rPr>
              <a:t>South East London Integrated Care Board (SEL ICB)</a:t>
            </a:r>
          </a:p>
        </p:txBody>
      </p:sp>
      <p:sp>
        <p:nvSpPr>
          <p:cNvPr id="8" name="Rectangle 7">
            <a:extLst>
              <a:ext uri="{FF2B5EF4-FFF2-40B4-BE49-F238E27FC236}">
                <a16:creationId xmlns:a16="http://schemas.microsoft.com/office/drawing/2014/main" id="{44FA6CDB-B83E-45FF-6230-4EE8C781793A}"/>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15" name="Picture 14">
            <a:extLst>
              <a:ext uri="{FF2B5EF4-FFF2-40B4-BE49-F238E27FC236}">
                <a16:creationId xmlns:a16="http://schemas.microsoft.com/office/drawing/2014/main" id="{3640F89D-EDD1-31F9-DAE4-A69E9E47B8D2}"/>
              </a:ext>
            </a:extLst>
          </p:cNvPr>
          <p:cNvPicPr>
            <a:picLocks noChangeAspect="1"/>
          </p:cNvPicPr>
          <p:nvPr/>
        </p:nvPicPr>
        <p:blipFill>
          <a:blip r:embed="rId4"/>
          <a:stretch>
            <a:fillRect/>
          </a:stretch>
        </p:blipFill>
        <p:spPr>
          <a:xfrm>
            <a:off x="945521" y="4267022"/>
            <a:ext cx="4793941" cy="5621263"/>
          </a:xfrm>
          <a:prstGeom prst="rect">
            <a:avLst/>
          </a:prstGeom>
        </p:spPr>
      </p:pic>
      <p:pic>
        <p:nvPicPr>
          <p:cNvPr id="18" name="Picture 17">
            <a:extLst>
              <a:ext uri="{FF2B5EF4-FFF2-40B4-BE49-F238E27FC236}">
                <a16:creationId xmlns:a16="http://schemas.microsoft.com/office/drawing/2014/main" id="{D865AD6D-0DA3-0EFA-A00E-27E8A990EB11}"/>
              </a:ext>
            </a:extLst>
          </p:cNvPr>
          <p:cNvPicPr>
            <a:picLocks noChangeAspect="1"/>
          </p:cNvPicPr>
          <p:nvPr/>
        </p:nvPicPr>
        <p:blipFill>
          <a:blip r:embed="rId5"/>
          <a:stretch>
            <a:fillRect/>
          </a:stretch>
        </p:blipFill>
        <p:spPr>
          <a:xfrm>
            <a:off x="7764484" y="1252025"/>
            <a:ext cx="9289044" cy="6192697"/>
          </a:xfrm>
          <a:prstGeom prst="rect">
            <a:avLst/>
          </a:prstGeom>
          <a:ln>
            <a:solidFill>
              <a:schemeClr val="tx2">
                <a:lumMod val="60000"/>
                <a:lumOff val="40000"/>
              </a:schemeClr>
            </a:solidFill>
          </a:ln>
        </p:spPr>
      </p:pic>
    </p:spTree>
    <p:extLst>
      <p:ext uri="{BB962C8B-B14F-4D97-AF65-F5344CB8AC3E}">
        <p14:creationId xmlns:p14="http://schemas.microsoft.com/office/powerpoint/2010/main" val="587618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E8187-DE21-FD19-2D47-8AE5DF6A6A7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A0E2C5-7BB3-C442-8272-86C6BE64B7EB}"/>
              </a:ext>
            </a:extLst>
          </p:cNvPr>
          <p:cNvSpPr/>
          <p:nvPr/>
        </p:nvSpPr>
        <p:spPr>
          <a:xfrm>
            <a:off x="733933" y="1195428"/>
            <a:ext cx="15457981" cy="1200329"/>
          </a:xfrm>
          <a:prstGeom prst="rect">
            <a:avLst/>
          </a:prstGeom>
        </p:spPr>
        <p:txBody>
          <a:bodyPr wrap="square">
            <a:spAutoFit/>
          </a:bodyPr>
          <a:lstStyle/>
          <a:p>
            <a:r>
              <a:rPr lang="en-US" sz="2400" dirty="0"/>
              <a:t>Healthier Greenwich Partnership (HGP) is the place-based partnership for Greenwich, bringing together NHS </a:t>
            </a:r>
            <a:r>
              <a:rPr lang="en-US" sz="2400" dirty="0" err="1"/>
              <a:t>organisations</a:t>
            </a:r>
            <a:r>
              <a:rPr lang="en-US" sz="2400" dirty="0"/>
              <a:t>, the Royal Borough of Greenwich, community services, and voluntary sector partners to improve health and care outcomes for local residents. It formally reports to the Greenwich Health &amp; Wellbeing Board.</a:t>
            </a:r>
            <a:endParaRPr lang="en-GB" sz="2000" dirty="0"/>
          </a:p>
        </p:txBody>
      </p:sp>
      <p:sp>
        <p:nvSpPr>
          <p:cNvPr id="4" name="Freeform 2">
            <a:extLst>
              <a:ext uri="{FF2B5EF4-FFF2-40B4-BE49-F238E27FC236}">
                <a16:creationId xmlns:a16="http://schemas.microsoft.com/office/drawing/2014/main" id="{582A1378-8AD9-9AB0-FA8F-29390F6D4F37}"/>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944EDE3B-09F3-B9F2-46BD-4F021FBB2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2" name="Rectangle 11">
            <a:extLst>
              <a:ext uri="{FF2B5EF4-FFF2-40B4-BE49-F238E27FC236}">
                <a16:creationId xmlns:a16="http://schemas.microsoft.com/office/drawing/2014/main" id="{92295CF2-2FE6-94FF-E7D0-F35EA364B196}"/>
              </a:ext>
            </a:extLst>
          </p:cNvPr>
          <p:cNvSpPr/>
          <p:nvPr/>
        </p:nvSpPr>
        <p:spPr>
          <a:xfrm>
            <a:off x="9051829" y="2528982"/>
            <a:ext cx="7276515" cy="4093428"/>
          </a:xfrm>
          <a:prstGeom prst="rect">
            <a:avLst/>
          </a:prstGeom>
        </p:spPr>
        <p:txBody>
          <a:bodyPr wrap="square">
            <a:spAutoFit/>
          </a:bodyPr>
          <a:lstStyle/>
          <a:p>
            <a:r>
              <a:rPr lang="en-GB" sz="2400" b="1" dirty="0">
                <a:solidFill>
                  <a:srgbClr val="00B050"/>
                </a:solidFill>
                <a:latin typeface="Raleway" panose="020B0604020202020204" charset="0"/>
              </a:rPr>
              <a:t>What can it mean for ARRS: </a:t>
            </a:r>
            <a:endParaRPr lang="en-GB" sz="2000" dirty="0">
              <a:latin typeface="Raleway" panose="020B0604020202020204" charset="0"/>
            </a:endParaRPr>
          </a:p>
          <a:p>
            <a:r>
              <a:rPr lang="en-US" sz="2400" dirty="0"/>
              <a:t>✅ Working as part of a system, not just a practice</a:t>
            </a:r>
          </a:p>
          <a:p>
            <a:r>
              <a:rPr lang="en-US" sz="2400" dirty="0"/>
              <a:t>✅ Access to Integrated </a:t>
            </a:r>
            <a:r>
              <a:rPr lang="en-US" sz="2400" dirty="0" err="1"/>
              <a:t>Neighbourhood</a:t>
            </a:r>
            <a:r>
              <a:rPr lang="en-US" sz="2400" dirty="0"/>
              <a:t> Teams (INTs)</a:t>
            </a:r>
          </a:p>
          <a:p>
            <a:r>
              <a:rPr lang="en-US" sz="2400" dirty="0"/>
              <a:t>✅ Closer collaboration with community, mental health  </a:t>
            </a:r>
          </a:p>
          <a:p>
            <a:r>
              <a:rPr lang="en-US" sz="2400" dirty="0"/>
              <a:t>       and social care teams</a:t>
            </a:r>
          </a:p>
          <a:p>
            <a:r>
              <a:rPr lang="en-US" sz="2400" dirty="0"/>
              <a:t>✅ Shared focus on prevention, health inequalities and </a:t>
            </a:r>
          </a:p>
          <a:p>
            <a:r>
              <a:rPr lang="en-US" sz="2400" dirty="0"/>
              <a:t>       population health</a:t>
            </a:r>
          </a:p>
          <a:p>
            <a:r>
              <a:rPr lang="en-US" sz="2400" dirty="0"/>
              <a:t>✅ Support for initiatives such as: Frailty Pathways,        </a:t>
            </a:r>
          </a:p>
          <a:p>
            <a:r>
              <a:rPr lang="en-US" sz="2400" dirty="0"/>
              <a:t>       Pharmacy First, Social Prescribing, Vital 5, Long-term </a:t>
            </a:r>
          </a:p>
          <a:p>
            <a:r>
              <a:rPr lang="en-US" sz="2400" dirty="0"/>
              <a:t>       condition management</a:t>
            </a:r>
            <a:br>
              <a:rPr lang="en-US" sz="2400" dirty="0"/>
            </a:br>
            <a:endParaRPr lang="en-GB" sz="2000" dirty="0"/>
          </a:p>
        </p:txBody>
      </p:sp>
      <p:sp>
        <p:nvSpPr>
          <p:cNvPr id="14" name="Rectangle 13">
            <a:extLst>
              <a:ext uri="{FF2B5EF4-FFF2-40B4-BE49-F238E27FC236}">
                <a16:creationId xmlns:a16="http://schemas.microsoft.com/office/drawing/2014/main" id="{4FB9EED7-70BF-C3DB-F301-432D577F0405}"/>
              </a:ext>
            </a:extLst>
          </p:cNvPr>
          <p:cNvSpPr/>
          <p:nvPr/>
        </p:nvSpPr>
        <p:spPr>
          <a:xfrm>
            <a:off x="685799" y="340671"/>
            <a:ext cx="14324429" cy="769441"/>
          </a:xfrm>
          <a:prstGeom prst="rect">
            <a:avLst/>
          </a:prstGeom>
        </p:spPr>
        <p:txBody>
          <a:bodyPr wrap="square">
            <a:spAutoFit/>
          </a:bodyPr>
          <a:lstStyle/>
          <a:p>
            <a:r>
              <a:rPr lang="en-GB" sz="4400" b="1" dirty="0">
                <a:solidFill>
                  <a:srgbClr val="00B050"/>
                </a:solidFill>
                <a:latin typeface="Raleway" panose="020B0604020202020204" charset="0"/>
              </a:rPr>
              <a:t>Healthier Greenwich Partnership (HGP)</a:t>
            </a:r>
          </a:p>
        </p:txBody>
      </p:sp>
      <p:sp>
        <p:nvSpPr>
          <p:cNvPr id="8" name="Rectangle 7">
            <a:extLst>
              <a:ext uri="{FF2B5EF4-FFF2-40B4-BE49-F238E27FC236}">
                <a16:creationId xmlns:a16="http://schemas.microsoft.com/office/drawing/2014/main" id="{087EBC43-E926-2406-8E72-DAF4D7E17CD5}"/>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6" name="Picture 5">
            <a:extLst>
              <a:ext uri="{FF2B5EF4-FFF2-40B4-BE49-F238E27FC236}">
                <a16:creationId xmlns:a16="http://schemas.microsoft.com/office/drawing/2014/main" id="{701C5CEB-F07F-A86B-536C-EB9F429A40A3}"/>
              </a:ext>
            </a:extLst>
          </p:cNvPr>
          <p:cNvPicPr>
            <a:picLocks noChangeAspect="1"/>
          </p:cNvPicPr>
          <p:nvPr/>
        </p:nvPicPr>
        <p:blipFill>
          <a:blip r:embed="rId4"/>
          <a:stretch>
            <a:fillRect/>
          </a:stretch>
        </p:blipFill>
        <p:spPr>
          <a:xfrm>
            <a:off x="829108" y="5432223"/>
            <a:ext cx="7535191" cy="4342887"/>
          </a:xfrm>
          <a:prstGeom prst="rect">
            <a:avLst/>
          </a:prstGeom>
          <a:ln>
            <a:solidFill>
              <a:schemeClr val="tx2">
                <a:lumMod val="60000"/>
                <a:lumOff val="40000"/>
              </a:schemeClr>
            </a:solidFill>
          </a:ln>
        </p:spPr>
      </p:pic>
      <p:pic>
        <p:nvPicPr>
          <p:cNvPr id="9" name="Picture 8">
            <a:extLst>
              <a:ext uri="{FF2B5EF4-FFF2-40B4-BE49-F238E27FC236}">
                <a16:creationId xmlns:a16="http://schemas.microsoft.com/office/drawing/2014/main" id="{1DBCDA15-03A7-F0F8-CCCE-4427EE999D2D}"/>
              </a:ext>
            </a:extLst>
          </p:cNvPr>
          <p:cNvPicPr>
            <a:picLocks noChangeAspect="1"/>
          </p:cNvPicPr>
          <p:nvPr/>
        </p:nvPicPr>
        <p:blipFill>
          <a:blip r:embed="rId5"/>
          <a:stretch>
            <a:fillRect/>
          </a:stretch>
        </p:blipFill>
        <p:spPr>
          <a:xfrm>
            <a:off x="8873855" y="8601560"/>
            <a:ext cx="8274411" cy="1415475"/>
          </a:xfrm>
          <a:prstGeom prst="rect">
            <a:avLst/>
          </a:prstGeom>
        </p:spPr>
      </p:pic>
      <p:pic>
        <p:nvPicPr>
          <p:cNvPr id="11" name="Picture 10">
            <a:extLst>
              <a:ext uri="{FF2B5EF4-FFF2-40B4-BE49-F238E27FC236}">
                <a16:creationId xmlns:a16="http://schemas.microsoft.com/office/drawing/2014/main" id="{3C077F58-AA8A-A3F4-A255-B97D465FFB38}"/>
              </a:ext>
            </a:extLst>
          </p:cNvPr>
          <p:cNvPicPr>
            <a:picLocks noChangeAspect="1"/>
          </p:cNvPicPr>
          <p:nvPr/>
        </p:nvPicPr>
        <p:blipFill>
          <a:blip r:embed="rId6"/>
          <a:stretch>
            <a:fillRect/>
          </a:stretch>
        </p:blipFill>
        <p:spPr>
          <a:xfrm>
            <a:off x="8772194" y="6595454"/>
            <a:ext cx="8065706" cy="2016427"/>
          </a:xfrm>
          <a:prstGeom prst="rect">
            <a:avLst/>
          </a:prstGeom>
        </p:spPr>
      </p:pic>
      <p:pic>
        <p:nvPicPr>
          <p:cNvPr id="19" name="Picture 18">
            <a:extLst>
              <a:ext uri="{FF2B5EF4-FFF2-40B4-BE49-F238E27FC236}">
                <a16:creationId xmlns:a16="http://schemas.microsoft.com/office/drawing/2014/main" id="{FACE4D98-86F4-BFAC-A1AA-230711385BE7}"/>
              </a:ext>
            </a:extLst>
          </p:cNvPr>
          <p:cNvPicPr>
            <a:picLocks noChangeAspect="1"/>
          </p:cNvPicPr>
          <p:nvPr/>
        </p:nvPicPr>
        <p:blipFill>
          <a:blip r:embed="rId7"/>
          <a:stretch>
            <a:fillRect/>
          </a:stretch>
        </p:blipFill>
        <p:spPr>
          <a:xfrm>
            <a:off x="3461966" y="2737050"/>
            <a:ext cx="2269473" cy="2269473"/>
          </a:xfrm>
          <a:prstGeom prst="rect">
            <a:avLst/>
          </a:prstGeom>
          <a:ln>
            <a:solidFill>
              <a:srgbClr val="92D050"/>
            </a:solidFill>
          </a:ln>
        </p:spPr>
      </p:pic>
    </p:spTree>
    <p:extLst>
      <p:ext uri="{BB962C8B-B14F-4D97-AF65-F5344CB8AC3E}">
        <p14:creationId xmlns:p14="http://schemas.microsoft.com/office/powerpoint/2010/main" val="4173370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0ACE1-FAC4-410E-DC69-B6BF63826A9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E936CC5-F5F6-5015-E755-F768C890E4E8}"/>
              </a:ext>
            </a:extLst>
          </p:cNvPr>
          <p:cNvSpPr/>
          <p:nvPr/>
        </p:nvSpPr>
        <p:spPr>
          <a:xfrm>
            <a:off x="685799" y="1415209"/>
            <a:ext cx="16152101" cy="2512676"/>
          </a:xfrm>
          <a:prstGeom prst="rect">
            <a:avLst/>
          </a:prstGeom>
        </p:spPr>
        <p:txBody>
          <a:bodyPr wrap="square">
            <a:spAutoFit/>
          </a:bodyPr>
          <a:lstStyle/>
          <a:p>
            <a:r>
              <a:rPr lang="en-US" sz="2400" dirty="0"/>
              <a:t>Medicines </a:t>
            </a:r>
            <a:r>
              <a:rPr lang="en-US" sz="2400" dirty="0" err="1"/>
              <a:t>optimisation</a:t>
            </a:r>
            <a:r>
              <a:rPr lang="en-US" sz="2400" dirty="0"/>
              <a:t> plays a critical role in every one of the four core purposes set out for ICSs:</a:t>
            </a:r>
          </a:p>
          <a:p>
            <a:pPr marL="342900" indent="-342900">
              <a:lnSpc>
                <a:spcPct val="120000"/>
              </a:lnSpc>
              <a:spcBef>
                <a:spcPts val="600"/>
              </a:spcBef>
              <a:buFont typeface="Arial" panose="020B0604020202020204" pitchFamily="34" charset="0"/>
              <a:buChar char="•"/>
            </a:pPr>
            <a:r>
              <a:rPr lang="en-US" sz="2400" b="1" dirty="0"/>
              <a:t>Improve population health and healthcare</a:t>
            </a:r>
          </a:p>
          <a:p>
            <a:pPr marL="342900" indent="-342900">
              <a:lnSpc>
                <a:spcPct val="120000"/>
              </a:lnSpc>
              <a:spcBef>
                <a:spcPts val="600"/>
              </a:spcBef>
              <a:buFont typeface="Arial" panose="020B0604020202020204" pitchFamily="34" charset="0"/>
              <a:buChar char="•"/>
            </a:pPr>
            <a:r>
              <a:rPr lang="en-US" sz="2400" b="1" dirty="0"/>
              <a:t>Tackle unequal outcomes and access</a:t>
            </a:r>
          </a:p>
          <a:p>
            <a:pPr marL="342900" indent="-342900">
              <a:lnSpc>
                <a:spcPct val="120000"/>
              </a:lnSpc>
              <a:spcBef>
                <a:spcPts val="600"/>
              </a:spcBef>
              <a:buFont typeface="Arial" panose="020B0604020202020204" pitchFamily="34" charset="0"/>
              <a:buChar char="•"/>
            </a:pPr>
            <a:r>
              <a:rPr lang="en-US" sz="2400" b="1" dirty="0"/>
              <a:t>Enhance productivity and value for money</a:t>
            </a:r>
          </a:p>
          <a:p>
            <a:pPr marL="342900" indent="-342900">
              <a:lnSpc>
                <a:spcPct val="120000"/>
              </a:lnSpc>
              <a:spcBef>
                <a:spcPts val="600"/>
              </a:spcBef>
              <a:buFont typeface="Arial" panose="020B0604020202020204" pitchFamily="34" charset="0"/>
              <a:buChar char="•"/>
            </a:pPr>
            <a:r>
              <a:rPr lang="en-US" sz="2400" b="1" dirty="0"/>
              <a:t>Help the NHS to support broader social and economic development</a:t>
            </a:r>
            <a:endParaRPr lang="en-GB" sz="2000" b="1" dirty="0"/>
          </a:p>
        </p:txBody>
      </p:sp>
      <p:sp>
        <p:nvSpPr>
          <p:cNvPr id="4" name="Freeform 2">
            <a:extLst>
              <a:ext uri="{FF2B5EF4-FFF2-40B4-BE49-F238E27FC236}">
                <a16:creationId xmlns:a16="http://schemas.microsoft.com/office/drawing/2014/main" id="{A8BC9CF1-1A7F-DE3F-1D13-9A0B58E5282E}"/>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3"/>
            <a:stretch>
              <a:fillRect l="-168900"/>
            </a:stretch>
          </a:blipFill>
        </p:spPr>
        <p:txBody>
          <a:bodyPr/>
          <a:lstStyle/>
          <a:p>
            <a:endParaRPr lang="en-GB"/>
          </a:p>
        </p:txBody>
      </p:sp>
      <p:pic>
        <p:nvPicPr>
          <p:cNvPr id="3" name="Picture 2">
            <a:extLst>
              <a:ext uri="{FF2B5EF4-FFF2-40B4-BE49-F238E27FC236}">
                <a16:creationId xmlns:a16="http://schemas.microsoft.com/office/drawing/2014/main" id="{01F0044D-3541-F2AE-0BD9-01FB9A2BD0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C1930E34-7DD1-E858-6CB8-330AE47E9183}"/>
              </a:ext>
            </a:extLst>
          </p:cNvPr>
          <p:cNvSpPr/>
          <p:nvPr/>
        </p:nvSpPr>
        <p:spPr>
          <a:xfrm>
            <a:off x="552157" y="550842"/>
            <a:ext cx="14324429" cy="769441"/>
          </a:xfrm>
          <a:prstGeom prst="rect">
            <a:avLst/>
          </a:prstGeom>
        </p:spPr>
        <p:txBody>
          <a:bodyPr wrap="square">
            <a:spAutoFit/>
          </a:bodyPr>
          <a:lstStyle/>
          <a:p>
            <a:r>
              <a:rPr lang="en-GB" sz="4400" b="1" dirty="0">
                <a:solidFill>
                  <a:srgbClr val="00B050"/>
                </a:solidFill>
                <a:latin typeface="Raleway" panose="020B0604020202020204" charset="0"/>
              </a:rPr>
              <a:t>Medicine Optimisation Team</a:t>
            </a:r>
          </a:p>
        </p:txBody>
      </p:sp>
      <p:sp>
        <p:nvSpPr>
          <p:cNvPr id="8" name="Rectangle 7">
            <a:extLst>
              <a:ext uri="{FF2B5EF4-FFF2-40B4-BE49-F238E27FC236}">
                <a16:creationId xmlns:a16="http://schemas.microsoft.com/office/drawing/2014/main" id="{214FD92C-E3D9-BD1F-B200-C72A6348BA02}"/>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13" name="TextBox 12">
            <a:extLst>
              <a:ext uri="{FF2B5EF4-FFF2-40B4-BE49-F238E27FC236}">
                <a16:creationId xmlns:a16="http://schemas.microsoft.com/office/drawing/2014/main" id="{9AD6E9D7-EDA5-DE92-B729-186064C93AAC}"/>
              </a:ext>
            </a:extLst>
          </p:cNvPr>
          <p:cNvSpPr txBox="1"/>
          <p:nvPr/>
        </p:nvSpPr>
        <p:spPr>
          <a:xfrm>
            <a:off x="10301069" y="9685256"/>
            <a:ext cx="9151034" cy="369332"/>
          </a:xfrm>
          <a:prstGeom prst="rect">
            <a:avLst/>
          </a:prstGeom>
          <a:noFill/>
        </p:spPr>
        <p:txBody>
          <a:bodyPr wrap="square">
            <a:spAutoFit/>
          </a:bodyPr>
          <a:lstStyle/>
          <a:p>
            <a:r>
              <a:rPr lang="en-GB" dirty="0">
                <a:hlinkClick r:id="rId5"/>
              </a:rPr>
              <a:t>NHS England » National medicines optimisation opportunities 2024/25</a:t>
            </a:r>
            <a:endParaRPr lang="en-GB" dirty="0"/>
          </a:p>
        </p:txBody>
      </p:sp>
      <p:pic>
        <p:nvPicPr>
          <p:cNvPr id="17" name="Picture 16">
            <a:extLst>
              <a:ext uri="{FF2B5EF4-FFF2-40B4-BE49-F238E27FC236}">
                <a16:creationId xmlns:a16="http://schemas.microsoft.com/office/drawing/2014/main" id="{CC5E3C9A-4239-1ADD-0B45-6926B7038692}"/>
              </a:ext>
            </a:extLst>
          </p:cNvPr>
          <p:cNvPicPr>
            <a:picLocks noChangeAspect="1"/>
          </p:cNvPicPr>
          <p:nvPr/>
        </p:nvPicPr>
        <p:blipFill>
          <a:blip r:embed="rId6"/>
          <a:stretch>
            <a:fillRect/>
          </a:stretch>
        </p:blipFill>
        <p:spPr>
          <a:xfrm>
            <a:off x="1920244" y="4408490"/>
            <a:ext cx="13310304" cy="4948844"/>
          </a:xfrm>
          <a:prstGeom prst="rect">
            <a:avLst/>
          </a:prstGeom>
          <a:ln>
            <a:solidFill>
              <a:srgbClr val="399E06"/>
            </a:solidFill>
          </a:ln>
        </p:spPr>
      </p:pic>
    </p:spTree>
    <p:extLst>
      <p:ext uri="{BB962C8B-B14F-4D97-AF65-F5344CB8AC3E}">
        <p14:creationId xmlns:p14="http://schemas.microsoft.com/office/powerpoint/2010/main" val="15222421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2D303-0BB6-8A3E-B099-EF2E5660716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68BB25C2-AB05-2001-C667-CD1DD397B12F}"/>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673BDB3C-1783-2727-B80B-1E37B416A4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867D2C4A-1AB4-4683-3D0B-B9FF8476A77B}"/>
              </a:ext>
            </a:extLst>
          </p:cNvPr>
          <p:cNvSpPr/>
          <p:nvPr/>
        </p:nvSpPr>
        <p:spPr>
          <a:xfrm>
            <a:off x="685799" y="340671"/>
            <a:ext cx="14324429" cy="769441"/>
          </a:xfrm>
          <a:prstGeom prst="rect">
            <a:avLst/>
          </a:prstGeom>
        </p:spPr>
        <p:txBody>
          <a:bodyPr wrap="square">
            <a:spAutoFit/>
          </a:bodyPr>
          <a:lstStyle/>
          <a:p>
            <a:r>
              <a:rPr lang="en-US" sz="4400" b="1" dirty="0">
                <a:solidFill>
                  <a:srgbClr val="00B050"/>
                </a:solidFill>
                <a:latin typeface="Raleway" panose="020B0604020202020204" charset="0"/>
              </a:rPr>
              <a:t>S</a:t>
            </a:r>
            <a:r>
              <a:rPr lang="en-GB" sz="4400" b="1" dirty="0">
                <a:solidFill>
                  <a:srgbClr val="00B050"/>
                </a:solidFill>
                <a:latin typeface="Raleway" panose="020B0604020202020204" charset="0"/>
              </a:rPr>
              <a:t>ix Boroughs in SEL (Local Care Partnerships)</a:t>
            </a:r>
          </a:p>
        </p:txBody>
      </p:sp>
      <p:sp>
        <p:nvSpPr>
          <p:cNvPr id="8" name="Rectangle 7">
            <a:extLst>
              <a:ext uri="{FF2B5EF4-FFF2-40B4-BE49-F238E27FC236}">
                <a16:creationId xmlns:a16="http://schemas.microsoft.com/office/drawing/2014/main" id="{8149ACC3-E156-DE79-6484-0E347DF11FA1}"/>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6" name="Picture 5">
            <a:extLst>
              <a:ext uri="{FF2B5EF4-FFF2-40B4-BE49-F238E27FC236}">
                <a16:creationId xmlns:a16="http://schemas.microsoft.com/office/drawing/2014/main" id="{61B0413D-6A0F-878E-04CE-B02E89ABFDC6}"/>
              </a:ext>
            </a:extLst>
          </p:cNvPr>
          <p:cNvPicPr>
            <a:picLocks noChangeAspect="1"/>
          </p:cNvPicPr>
          <p:nvPr/>
        </p:nvPicPr>
        <p:blipFill>
          <a:blip r:embed="rId4"/>
          <a:stretch>
            <a:fillRect/>
          </a:stretch>
        </p:blipFill>
        <p:spPr>
          <a:xfrm>
            <a:off x="995515" y="1301841"/>
            <a:ext cx="8361679" cy="3841659"/>
          </a:xfrm>
          <a:prstGeom prst="rect">
            <a:avLst/>
          </a:prstGeom>
        </p:spPr>
      </p:pic>
      <p:pic>
        <p:nvPicPr>
          <p:cNvPr id="9" name="Picture 8">
            <a:extLst>
              <a:ext uri="{FF2B5EF4-FFF2-40B4-BE49-F238E27FC236}">
                <a16:creationId xmlns:a16="http://schemas.microsoft.com/office/drawing/2014/main" id="{B4C2196C-F062-8669-BF08-17A2529BACB3}"/>
              </a:ext>
            </a:extLst>
          </p:cNvPr>
          <p:cNvPicPr>
            <a:picLocks noChangeAspect="1"/>
          </p:cNvPicPr>
          <p:nvPr/>
        </p:nvPicPr>
        <p:blipFill rotWithShape="1">
          <a:blip r:embed="rId5"/>
          <a:srcRect t="16726"/>
          <a:stretch/>
        </p:blipFill>
        <p:spPr>
          <a:xfrm>
            <a:off x="180247" y="5053896"/>
            <a:ext cx="11312013" cy="4892433"/>
          </a:xfrm>
          <a:prstGeom prst="rect">
            <a:avLst/>
          </a:prstGeom>
        </p:spPr>
      </p:pic>
      <p:pic>
        <p:nvPicPr>
          <p:cNvPr id="11" name="Picture 10">
            <a:extLst>
              <a:ext uri="{FF2B5EF4-FFF2-40B4-BE49-F238E27FC236}">
                <a16:creationId xmlns:a16="http://schemas.microsoft.com/office/drawing/2014/main" id="{9AC5CC3C-B657-D883-529D-602B27D00A9B}"/>
              </a:ext>
            </a:extLst>
          </p:cNvPr>
          <p:cNvPicPr>
            <a:picLocks noChangeAspect="1"/>
          </p:cNvPicPr>
          <p:nvPr/>
        </p:nvPicPr>
        <p:blipFill>
          <a:blip r:embed="rId6"/>
          <a:stretch>
            <a:fillRect/>
          </a:stretch>
        </p:blipFill>
        <p:spPr>
          <a:xfrm>
            <a:off x="11380075" y="4924416"/>
            <a:ext cx="5707896" cy="5021913"/>
          </a:xfrm>
          <a:prstGeom prst="rect">
            <a:avLst/>
          </a:prstGeom>
        </p:spPr>
      </p:pic>
      <p:sp>
        <p:nvSpPr>
          <p:cNvPr id="13" name="Arrow: Curved Down 12">
            <a:extLst>
              <a:ext uri="{FF2B5EF4-FFF2-40B4-BE49-F238E27FC236}">
                <a16:creationId xmlns:a16="http://schemas.microsoft.com/office/drawing/2014/main" id="{077D5E55-CE70-12BE-A8E4-B4C123480163}"/>
              </a:ext>
            </a:extLst>
          </p:cNvPr>
          <p:cNvSpPr/>
          <p:nvPr/>
        </p:nvSpPr>
        <p:spPr>
          <a:xfrm rot="689625">
            <a:off x="11101919" y="3372280"/>
            <a:ext cx="4012166" cy="2285430"/>
          </a:xfrm>
          <a:prstGeom prst="curvedDownArrow">
            <a:avLst>
              <a:gd name="adj1" fmla="val 13444"/>
              <a:gd name="adj2" fmla="val 50000"/>
              <a:gd name="adj3" fmla="val 25000"/>
            </a:avLst>
          </a:prstGeom>
          <a:solidFill>
            <a:srgbClr val="399E06"/>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1589229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3FB05-9D1B-4CB4-4718-C689E92DFC6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9B9817A-D3B5-B082-CE46-95DA0B1D6407}"/>
              </a:ext>
            </a:extLst>
          </p:cNvPr>
          <p:cNvSpPr/>
          <p:nvPr/>
        </p:nvSpPr>
        <p:spPr>
          <a:xfrm>
            <a:off x="705839" y="7103669"/>
            <a:ext cx="15598849" cy="2539157"/>
          </a:xfrm>
          <a:prstGeom prst="rect">
            <a:avLst/>
          </a:prstGeom>
        </p:spPr>
        <p:txBody>
          <a:bodyPr wrap="square">
            <a:spAutoFit/>
          </a:bodyPr>
          <a:lstStyle/>
          <a:p>
            <a:pPr marL="342900" indent="-342900">
              <a:lnSpc>
                <a:spcPct val="100000"/>
              </a:lnSpc>
              <a:spcBef>
                <a:spcPts val="0"/>
              </a:spcBef>
              <a:spcAft>
                <a:spcPts val="600"/>
              </a:spcAft>
              <a:buFont typeface="Arial" panose="020B0604020202020204" pitchFamily="34" charset="0"/>
              <a:buChar char="•"/>
            </a:pPr>
            <a:r>
              <a:rPr lang="en-US" sz="2400" dirty="0">
                <a:solidFill>
                  <a:srgbClr val="242424"/>
                </a:solidFill>
                <a:highlight>
                  <a:srgbClr val="FFFFFF"/>
                </a:highlight>
              </a:rPr>
              <a:t>A Primary Care Network PCN is a group of GP practices working closely together, aligned to other health and social care staff and </a:t>
            </a:r>
            <a:r>
              <a:rPr lang="en-US" sz="2400" dirty="0" err="1">
                <a:solidFill>
                  <a:srgbClr val="242424"/>
                </a:solidFill>
                <a:highlight>
                  <a:srgbClr val="FFFFFF"/>
                </a:highlight>
              </a:rPr>
              <a:t>organisations</a:t>
            </a:r>
            <a:r>
              <a:rPr lang="en-US" sz="2400" dirty="0">
                <a:solidFill>
                  <a:srgbClr val="242424"/>
                </a:solidFill>
                <a:highlight>
                  <a:srgbClr val="FFFFFF"/>
                </a:highlight>
              </a:rPr>
              <a:t>, providing integrated services to their local population.  </a:t>
            </a:r>
          </a:p>
          <a:p>
            <a:pPr marL="342900" indent="-342900">
              <a:lnSpc>
                <a:spcPct val="100000"/>
              </a:lnSpc>
              <a:spcBef>
                <a:spcPts val="0"/>
              </a:spcBef>
              <a:spcAft>
                <a:spcPts val="600"/>
              </a:spcAft>
              <a:buFont typeface="Arial" panose="020B0604020202020204" pitchFamily="34" charset="0"/>
              <a:buChar char="•"/>
            </a:pPr>
            <a:r>
              <a:rPr lang="en-US" sz="2400" dirty="0">
                <a:solidFill>
                  <a:srgbClr val="242424"/>
                </a:solidFill>
                <a:highlight>
                  <a:srgbClr val="FFFFFF"/>
                </a:highlight>
              </a:rPr>
              <a:t>A PCN covers a patient population, of 30,000 – 50,000 patients, although by approval of the commissioner, this may be lower in rural and remote areas, and higher where it is appropriate. </a:t>
            </a:r>
          </a:p>
          <a:p>
            <a:pPr marL="342900" indent="-342900">
              <a:lnSpc>
                <a:spcPct val="100000"/>
              </a:lnSpc>
              <a:spcBef>
                <a:spcPts val="0"/>
              </a:spcBef>
              <a:spcAft>
                <a:spcPts val="600"/>
              </a:spcAft>
              <a:buFont typeface="Arial" panose="020B0604020202020204" pitchFamily="34" charset="0"/>
              <a:buChar char="•"/>
            </a:pPr>
            <a:r>
              <a:rPr lang="en-US" sz="2400" dirty="0">
                <a:solidFill>
                  <a:srgbClr val="202A30"/>
                </a:solidFill>
                <a:highlight>
                  <a:srgbClr val="FFFFFF"/>
                </a:highlight>
              </a:rPr>
              <a:t>A group of PCNs in a defined geographical area sits within a corresponding ICS.</a:t>
            </a:r>
          </a:p>
          <a:p>
            <a:pPr marL="342900" indent="-342900">
              <a:lnSpc>
                <a:spcPct val="100000"/>
              </a:lnSpc>
              <a:spcBef>
                <a:spcPts val="0"/>
              </a:spcBef>
              <a:spcAft>
                <a:spcPts val="600"/>
              </a:spcAft>
              <a:buFont typeface="Arial" panose="020B0604020202020204" pitchFamily="34" charset="0"/>
              <a:buChar char="•"/>
            </a:pPr>
            <a:r>
              <a:rPr lang="en-US" sz="2400" dirty="0">
                <a:solidFill>
                  <a:srgbClr val="242424"/>
                </a:solidFill>
                <a:highlight>
                  <a:srgbClr val="FFFFFF"/>
                </a:highlight>
              </a:rPr>
              <a:t>Each primary care network is aligned to</a:t>
            </a:r>
            <a:r>
              <a:rPr lang="en-GB" sz="2400" dirty="0">
                <a:solidFill>
                  <a:srgbClr val="242424"/>
                </a:solidFill>
                <a:highlight>
                  <a:srgbClr val="FFFFFF"/>
                </a:highlight>
              </a:rPr>
              <a:t> a local care partnership.</a:t>
            </a:r>
            <a:endParaRPr lang="en-US" sz="2400" dirty="0">
              <a:solidFill>
                <a:srgbClr val="242424"/>
              </a:solidFill>
              <a:highlight>
                <a:srgbClr val="FFFFFF"/>
              </a:highlight>
            </a:endParaRPr>
          </a:p>
        </p:txBody>
      </p:sp>
      <p:sp>
        <p:nvSpPr>
          <p:cNvPr id="4" name="Freeform 2">
            <a:extLst>
              <a:ext uri="{FF2B5EF4-FFF2-40B4-BE49-F238E27FC236}">
                <a16:creationId xmlns:a16="http://schemas.microsoft.com/office/drawing/2014/main" id="{E74868FC-5F88-E19D-5DBC-7544854EE132}"/>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0DE1F1E5-DF08-8035-B07C-1AEB9AB28F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7DD05462-7571-07D9-4295-34D7B28E7EF2}"/>
              </a:ext>
            </a:extLst>
          </p:cNvPr>
          <p:cNvSpPr/>
          <p:nvPr/>
        </p:nvSpPr>
        <p:spPr>
          <a:xfrm>
            <a:off x="705839" y="545672"/>
            <a:ext cx="14324429" cy="769441"/>
          </a:xfrm>
          <a:prstGeom prst="rect">
            <a:avLst/>
          </a:prstGeom>
        </p:spPr>
        <p:txBody>
          <a:bodyPr wrap="square">
            <a:spAutoFit/>
          </a:bodyPr>
          <a:lstStyle/>
          <a:p>
            <a:r>
              <a:rPr lang="en-GB" sz="4400" b="1" dirty="0">
                <a:solidFill>
                  <a:srgbClr val="00B050"/>
                </a:solidFill>
                <a:latin typeface="Raleway" panose="020B0604020202020204" charset="0"/>
              </a:rPr>
              <a:t>Primary Care Network</a:t>
            </a:r>
          </a:p>
        </p:txBody>
      </p:sp>
      <p:sp>
        <p:nvSpPr>
          <p:cNvPr id="8" name="Rectangle 7">
            <a:extLst>
              <a:ext uri="{FF2B5EF4-FFF2-40B4-BE49-F238E27FC236}">
                <a16:creationId xmlns:a16="http://schemas.microsoft.com/office/drawing/2014/main" id="{9213D6CE-608B-9836-49D7-2789C6F61459}"/>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11" name="Picture 10">
            <a:extLst>
              <a:ext uri="{FF2B5EF4-FFF2-40B4-BE49-F238E27FC236}">
                <a16:creationId xmlns:a16="http://schemas.microsoft.com/office/drawing/2014/main" id="{602A0706-D2B9-29CC-32DA-3DE489DFCCB7}"/>
              </a:ext>
            </a:extLst>
          </p:cNvPr>
          <p:cNvPicPr>
            <a:picLocks noChangeAspect="1"/>
          </p:cNvPicPr>
          <p:nvPr/>
        </p:nvPicPr>
        <p:blipFill>
          <a:blip r:embed="rId4"/>
          <a:stretch>
            <a:fillRect/>
          </a:stretch>
        </p:blipFill>
        <p:spPr>
          <a:xfrm>
            <a:off x="2577107" y="1703185"/>
            <a:ext cx="6266595" cy="4996513"/>
          </a:xfrm>
          <a:prstGeom prst="rect">
            <a:avLst/>
          </a:prstGeom>
        </p:spPr>
      </p:pic>
      <p:pic>
        <p:nvPicPr>
          <p:cNvPr id="6" name="Picture 5">
            <a:extLst>
              <a:ext uri="{FF2B5EF4-FFF2-40B4-BE49-F238E27FC236}">
                <a16:creationId xmlns:a16="http://schemas.microsoft.com/office/drawing/2014/main" id="{A43DA0ED-17E5-7573-0BEF-2BAC473F1E32}"/>
              </a:ext>
            </a:extLst>
          </p:cNvPr>
          <p:cNvPicPr>
            <a:picLocks noChangeAspect="1"/>
          </p:cNvPicPr>
          <p:nvPr/>
        </p:nvPicPr>
        <p:blipFill>
          <a:blip r:embed="rId5"/>
          <a:stretch>
            <a:fillRect/>
          </a:stretch>
        </p:blipFill>
        <p:spPr>
          <a:xfrm>
            <a:off x="10517339" y="537757"/>
            <a:ext cx="4512929" cy="6014632"/>
          </a:xfrm>
          <a:prstGeom prst="rect">
            <a:avLst/>
          </a:prstGeom>
        </p:spPr>
      </p:pic>
    </p:spTree>
    <p:extLst>
      <p:ext uri="{BB962C8B-B14F-4D97-AF65-F5344CB8AC3E}">
        <p14:creationId xmlns:p14="http://schemas.microsoft.com/office/powerpoint/2010/main" val="3097482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FF36C-583F-E3DC-53EF-061129EC579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2357FE6C-007A-62C7-1EB7-D7339CBCDA14}"/>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3C74D6FE-A0FE-F645-9D28-8F0695D556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62C38C69-7360-AF09-F15C-23029F44725C}"/>
              </a:ext>
            </a:extLst>
          </p:cNvPr>
          <p:cNvSpPr/>
          <p:nvPr/>
        </p:nvSpPr>
        <p:spPr>
          <a:xfrm rot="16200000">
            <a:off x="-1674819" y="4955284"/>
            <a:ext cx="5784455" cy="769441"/>
          </a:xfrm>
          <a:prstGeom prst="rect">
            <a:avLst/>
          </a:prstGeom>
        </p:spPr>
        <p:txBody>
          <a:bodyPr wrap="square">
            <a:spAutoFit/>
          </a:bodyPr>
          <a:lstStyle/>
          <a:p>
            <a:r>
              <a:rPr lang="en-US" sz="4400" b="1" dirty="0">
                <a:solidFill>
                  <a:srgbClr val="00B050"/>
                </a:solidFill>
                <a:latin typeface="Raleway" panose="020B0604020202020204" charset="0"/>
              </a:rPr>
              <a:t>G</a:t>
            </a:r>
            <a:r>
              <a:rPr lang="en-GB" sz="4400" b="1" dirty="0" err="1">
                <a:solidFill>
                  <a:srgbClr val="00B050"/>
                </a:solidFill>
                <a:latin typeface="Raleway" panose="020B0604020202020204" charset="0"/>
              </a:rPr>
              <a:t>reenwich</a:t>
            </a:r>
            <a:r>
              <a:rPr lang="en-GB" sz="4400" b="1" dirty="0">
                <a:solidFill>
                  <a:srgbClr val="00B050"/>
                </a:solidFill>
                <a:latin typeface="Raleway" panose="020B0604020202020204" charset="0"/>
              </a:rPr>
              <a:t> PCN Map</a:t>
            </a:r>
          </a:p>
        </p:txBody>
      </p:sp>
      <p:sp>
        <p:nvSpPr>
          <p:cNvPr id="8" name="Rectangle 7">
            <a:extLst>
              <a:ext uri="{FF2B5EF4-FFF2-40B4-BE49-F238E27FC236}">
                <a16:creationId xmlns:a16="http://schemas.microsoft.com/office/drawing/2014/main" id="{B47455E6-FA83-147C-D103-6DA4C50D4DEF}"/>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6" name="Picture 5">
            <a:extLst>
              <a:ext uri="{FF2B5EF4-FFF2-40B4-BE49-F238E27FC236}">
                <a16:creationId xmlns:a16="http://schemas.microsoft.com/office/drawing/2014/main" id="{501B73D3-A1F8-4DDD-FCA6-8623E6BFBF1F}"/>
              </a:ext>
            </a:extLst>
          </p:cNvPr>
          <p:cNvPicPr>
            <a:picLocks noChangeAspect="1"/>
          </p:cNvPicPr>
          <p:nvPr/>
        </p:nvPicPr>
        <p:blipFill>
          <a:blip r:embed="rId4"/>
          <a:stretch>
            <a:fillRect/>
          </a:stretch>
        </p:blipFill>
        <p:spPr>
          <a:xfrm>
            <a:off x="1914683" y="105871"/>
            <a:ext cx="14488246" cy="9920891"/>
          </a:xfrm>
          <a:prstGeom prst="rect">
            <a:avLst/>
          </a:prstGeom>
        </p:spPr>
      </p:pic>
    </p:spTree>
    <p:extLst>
      <p:ext uri="{BB962C8B-B14F-4D97-AF65-F5344CB8AC3E}">
        <p14:creationId xmlns:p14="http://schemas.microsoft.com/office/powerpoint/2010/main" val="1049381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D7114-547F-DC99-FF04-2A03750DDAE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F38D9F4-2C40-9085-E21F-010E8319088C}"/>
              </a:ext>
            </a:extLst>
          </p:cNvPr>
          <p:cNvSpPr/>
          <p:nvPr/>
        </p:nvSpPr>
        <p:spPr>
          <a:xfrm>
            <a:off x="685798" y="1008592"/>
            <a:ext cx="8944898" cy="2477601"/>
          </a:xfrm>
          <a:prstGeom prst="rect">
            <a:avLst/>
          </a:prstGeom>
        </p:spPr>
        <p:txBody>
          <a:bodyPr wrap="square">
            <a:spAutoFit/>
          </a:bodyPr>
          <a:lstStyle/>
          <a:p>
            <a:r>
              <a:rPr lang="en-US" sz="3000" b="1" dirty="0">
                <a:solidFill>
                  <a:srgbClr val="399E06"/>
                </a:solidFill>
              </a:rPr>
              <a:t>What is a </a:t>
            </a:r>
            <a:r>
              <a:rPr lang="en-US" sz="3000" b="1" dirty="0" err="1">
                <a:solidFill>
                  <a:srgbClr val="399E06"/>
                </a:solidFill>
              </a:rPr>
              <a:t>Neighbourhood</a:t>
            </a:r>
            <a:r>
              <a:rPr lang="en-US" sz="3000" b="1" dirty="0">
                <a:solidFill>
                  <a:srgbClr val="399E06"/>
                </a:solidFill>
              </a:rPr>
              <a:t>?</a:t>
            </a:r>
          </a:p>
          <a:p>
            <a:pPr>
              <a:spcBef>
                <a:spcPts val="600"/>
              </a:spcBef>
            </a:pPr>
            <a:r>
              <a:rPr lang="en-US" sz="2400" dirty="0"/>
              <a:t>A </a:t>
            </a:r>
            <a:r>
              <a:rPr lang="en-US" sz="2400" dirty="0" err="1"/>
              <a:t>neighbourhood</a:t>
            </a:r>
            <a:r>
              <a:rPr lang="en-US" sz="2400" dirty="0"/>
              <a:t> is a group of local services working together to support a defined population. </a:t>
            </a:r>
            <a:r>
              <a:rPr lang="en-US" sz="2400" dirty="0" err="1"/>
              <a:t>Neighbourhoods</a:t>
            </a:r>
            <a:r>
              <a:rPr lang="en-US" sz="2400" dirty="0"/>
              <a:t> bring together primary care, community services, mental health, social care, community pharmacy and voluntary sector partners to deliver coordinated, person-</a:t>
            </a:r>
            <a:r>
              <a:rPr lang="en-US" sz="2400" dirty="0" err="1"/>
              <a:t>centred</a:t>
            </a:r>
            <a:r>
              <a:rPr lang="en-US" sz="2400" dirty="0"/>
              <a:t> care.</a:t>
            </a:r>
            <a:endParaRPr lang="en-GB" sz="2000" dirty="0"/>
          </a:p>
        </p:txBody>
      </p:sp>
      <p:sp>
        <p:nvSpPr>
          <p:cNvPr id="4" name="Freeform 2">
            <a:extLst>
              <a:ext uri="{FF2B5EF4-FFF2-40B4-BE49-F238E27FC236}">
                <a16:creationId xmlns:a16="http://schemas.microsoft.com/office/drawing/2014/main" id="{50269F13-ECB3-16EA-0CA7-E7067DEBEBCF}"/>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EE72CBC7-2D6B-80D1-9C08-F7CC9125F6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2" name="Rectangle 11">
            <a:extLst>
              <a:ext uri="{FF2B5EF4-FFF2-40B4-BE49-F238E27FC236}">
                <a16:creationId xmlns:a16="http://schemas.microsoft.com/office/drawing/2014/main" id="{310FDF43-98B9-6CCB-C263-003A51E0DFCB}"/>
              </a:ext>
            </a:extLst>
          </p:cNvPr>
          <p:cNvSpPr/>
          <p:nvPr/>
        </p:nvSpPr>
        <p:spPr>
          <a:xfrm>
            <a:off x="2006856" y="3644066"/>
            <a:ext cx="6302781" cy="3677930"/>
          </a:xfrm>
          <a:prstGeom prst="rect">
            <a:avLst/>
          </a:prstGeom>
          <a:solidFill>
            <a:srgbClr val="399E06"/>
          </a:solidFill>
        </p:spPr>
        <p:txBody>
          <a:bodyPr wrap="square">
            <a:spAutoFit/>
          </a:bodyPr>
          <a:lstStyle/>
          <a:p>
            <a:pPr>
              <a:lnSpc>
                <a:spcPct val="150000"/>
              </a:lnSpc>
              <a:spcBef>
                <a:spcPts val="600"/>
              </a:spcBef>
              <a:spcAft>
                <a:spcPts val="600"/>
              </a:spcAft>
            </a:pPr>
            <a:r>
              <a:rPr lang="en-GB" sz="2400" b="1" dirty="0">
                <a:solidFill>
                  <a:schemeClr val="bg1"/>
                </a:solidFill>
                <a:latin typeface="Raleway" panose="020B0604020202020204" charset="0"/>
              </a:rPr>
              <a:t>Who works within a : </a:t>
            </a:r>
            <a:endParaRPr lang="en-GB" sz="2000" b="1" dirty="0">
              <a:solidFill>
                <a:schemeClr val="bg1"/>
              </a:solidFill>
              <a:latin typeface="Raleway" panose="020B0604020202020204" charset="0"/>
            </a:endParaRPr>
          </a:p>
          <a:p>
            <a:r>
              <a:rPr lang="en-US" sz="2400" b="1" dirty="0">
                <a:solidFill>
                  <a:schemeClr val="bg1"/>
                </a:solidFill>
              </a:rPr>
              <a:t>🏥 GP Practices &amp; PCNs (and ARRS)</a:t>
            </a:r>
            <a:br>
              <a:rPr lang="en-US" sz="2400" b="1" dirty="0">
                <a:solidFill>
                  <a:schemeClr val="bg1"/>
                </a:solidFill>
              </a:rPr>
            </a:br>
            <a:r>
              <a:rPr lang="en-US" sz="2400" b="1" dirty="0">
                <a:solidFill>
                  <a:schemeClr val="bg1"/>
                </a:solidFill>
              </a:rPr>
              <a:t>💊 Clinical Pharmacists &amp; Pharmacy Technicians</a:t>
            </a:r>
            <a:br>
              <a:rPr lang="en-US" sz="2400" b="1" dirty="0">
                <a:solidFill>
                  <a:schemeClr val="bg1"/>
                </a:solidFill>
              </a:rPr>
            </a:br>
            <a:r>
              <a:rPr lang="en-US" sz="2400" b="1" dirty="0">
                <a:solidFill>
                  <a:schemeClr val="bg1"/>
                </a:solidFill>
              </a:rPr>
              <a:t>🧠 Mental Health Teams</a:t>
            </a:r>
            <a:br>
              <a:rPr lang="en-US" sz="2400" b="1" dirty="0">
                <a:solidFill>
                  <a:schemeClr val="bg1"/>
                </a:solidFill>
              </a:rPr>
            </a:br>
            <a:r>
              <a:rPr lang="en-US" sz="2400" b="1" dirty="0">
                <a:solidFill>
                  <a:schemeClr val="bg1"/>
                </a:solidFill>
              </a:rPr>
              <a:t>🏠 Community Nursing</a:t>
            </a:r>
            <a:br>
              <a:rPr lang="en-US" sz="2400" b="1" dirty="0">
                <a:solidFill>
                  <a:schemeClr val="bg1"/>
                </a:solidFill>
              </a:rPr>
            </a:br>
            <a:r>
              <a:rPr lang="en-US" sz="2400" b="1" dirty="0">
                <a:solidFill>
                  <a:schemeClr val="bg1"/>
                </a:solidFill>
              </a:rPr>
              <a:t>👥 Social Care Teams</a:t>
            </a:r>
            <a:br>
              <a:rPr lang="en-US" sz="2400" b="1" dirty="0">
                <a:solidFill>
                  <a:schemeClr val="bg1"/>
                </a:solidFill>
              </a:rPr>
            </a:br>
            <a:r>
              <a:rPr lang="en-US" sz="2400" b="1" dirty="0">
                <a:solidFill>
                  <a:schemeClr val="bg1"/>
                </a:solidFill>
              </a:rPr>
              <a:t>🤝 Voluntary &amp; Community Sector</a:t>
            </a:r>
            <a:br>
              <a:rPr lang="en-US" sz="2400" b="1" dirty="0">
                <a:solidFill>
                  <a:schemeClr val="bg1"/>
                </a:solidFill>
              </a:rPr>
            </a:br>
            <a:r>
              <a:rPr lang="en-US" sz="2400" b="1" dirty="0">
                <a:solidFill>
                  <a:schemeClr val="bg1"/>
                </a:solidFill>
              </a:rPr>
              <a:t>🏪 Community Pharmacy</a:t>
            </a:r>
            <a:br>
              <a:rPr lang="en-US" sz="2400" b="1" dirty="0">
                <a:solidFill>
                  <a:schemeClr val="bg1"/>
                </a:solidFill>
              </a:rPr>
            </a:br>
            <a:r>
              <a:rPr lang="en-US" sz="2400" b="1" dirty="0">
                <a:solidFill>
                  <a:schemeClr val="bg1"/>
                </a:solidFill>
              </a:rPr>
              <a:t>🚑 Specialist Services</a:t>
            </a:r>
            <a:endParaRPr lang="en-GB" sz="2000" b="1" dirty="0">
              <a:solidFill>
                <a:schemeClr val="bg1"/>
              </a:solidFill>
            </a:endParaRPr>
          </a:p>
        </p:txBody>
      </p:sp>
      <p:sp>
        <p:nvSpPr>
          <p:cNvPr id="14" name="Rectangle 13">
            <a:extLst>
              <a:ext uri="{FF2B5EF4-FFF2-40B4-BE49-F238E27FC236}">
                <a16:creationId xmlns:a16="http://schemas.microsoft.com/office/drawing/2014/main" id="{C9CCA016-8C9E-1F21-BBEB-A31D311328AC}"/>
              </a:ext>
            </a:extLst>
          </p:cNvPr>
          <p:cNvSpPr/>
          <p:nvPr/>
        </p:nvSpPr>
        <p:spPr>
          <a:xfrm>
            <a:off x="508818" y="239151"/>
            <a:ext cx="14324429" cy="769441"/>
          </a:xfrm>
          <a:prstGeom prst="rect">
            <a:avLst/>
          </a:prstGeom>
        </p:spPr>
        <p:txBody>
          <a:bodyPr wrap="square">
            <a:spAutoFit/>
          </a:bodyPr>
          <a:lstStyle/>
          <a:p>
            <a:r>
              <a:rPr lang="en-GB" sz="4400" b="1" dirty="0">
                <a:solidFill>
                  <a:srgbClr val="00B050"/>
                </a:solidFill>
                <a:latin typeface="Raleway" panose="020B0604020202020204" charset="0"/>
              </a:rPr>
              <a:t>The Neighbourhood Model</a:t>
            </a:r>
          </a:p>
        </p:txBody>
      </p:sp>
      <p:sp>
        <p:nvSpPr>
          <p:cNvPr id="8" name="Rectangle 7">
            <a:extLst>
              <a:ext uri="{FF2B5EF4-FFF2-40B4-BE49-F238E27FC236}">
                <a16:creationId xmlns:a16="http://schemas.microsoft.com/office/drawing/2014/main" id="{3E45A635-3B47-DF68-F30C-4B83787AC96E}"/>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7" name="Rectangle 6">
            <a:extLst>
              <a:ext uri="{FF2B5EF4-FFF2-40B4-BE49-F238E27FC236}">
                <a16:creationId xmlns:a16="http://schemas.microsoft.com/office/drawing/2014/main" id="{1383C83C-A6F5-2E36-65A1-DA7EA2F6A64A}"/>
              </a:ext>
            </a:extLst>
          </p:cNvPr>
          <p:cNvSpPr/>
          <p:nvPr/>
        </p:nvSpPr>
        <p:spPr>
          <a:xfrm>
            <a:off x="1533992" y="7477028"/>
            <a:ext cx="7658102" cy="2616101"/>
          </a:xfrm>
          <a:prstGeom prst="rect">
            <a:avLst/>
          </a:prstGeom>
        </p:spPr>
        <p:txBody>
          <a:bodyPr wrap="square">
            <a:spAutoFit/>
          </a:bodyPr>
          <a:lstStyle/>
          <a:p>
            <a:r>
              <a:rPr lang="en-GB" sz="2400" b="1" dirty="0">
                <a:solidFill>
                  <a:srgbClr val="00B050"/>
                </a:solidFill>
                <a:latin typeface="Raleway" panose="020B0604020202020204" charset="0"/>
              </a:rPr>
              <a:t>What can it mean for ARRS: </a:t>
            </a:r>
            <a:endParaRPr lang="en-GB" sz="2000" dirty="0">
              <a:latin typeface="Raleway" panose="020B0604020202020204" charset="0"/>
            </a:endParaRPr>
          </a:p>
          <a:p>
            <a:r>
              <a:rPr lang="en-US" sz="2400" dirty="0"/>
              <a:t>✅ Working as part of a wider MDT</a:t>
            </a:r>
          </a:p>
          <a:p>
            <a:r>
              <a:rPr lang="en-US" sz="2400" dirty="0"/>
              <a:t>✅ Support proactive population health management</a:t>
            </a:r>
          </a:p>
          <a:p>
            <a:r>
              <a:rPr lang="en-US" sz="2400" dirty="0"/>
              <a:t>✅ Participate in MDRs and </a:t>
            </a:r>
            <a:r>
              <a:rPr lang="en-US" sz="2400" dirty="0" err="1"/>
              <a:t>neighbourhood</a:t>
            </a:r>
            <a:r>
              <a:rPr lang="en-US" sz="2400" dirty="0"/>
              <a:t> case discussion</a:t>
            </a:r>
          </a:p>
          <a:p>
            <a:r>
              <a:rPr lang="en-US" sz="2400" dirty="0"/>
              <a:t>✅ Help deliver care closer to home</a:t>
            </a:r>
          </a:p>
          <a:p>
            <a:r>
              <a:rPr lang="en-US" sz="2400" dirty="0"/>
              <a:t>✅ Reduce fragmentation between </a:t>
            </a:r>
            <a:r>
              <a:rPr lang="en-US" sz="2400" dirty="0" err="1"/>
              <a:t>organsiation</a:t>
            </a:r>
            <a:br>
              <a:rPr lang="en-US" sz="2400" dirty="0"/>
            </a:br>
            <a:endParaRPr lang="en-GB" sz="2000" dirty="0"/>
          </a:p>
        </p:txBody>
      </p:sp>
      <p:pic>
        <p:nvPicPr>
          <p:cNvPr id="10" name="Picture 9" descr="Greenwich, London - 40 Things To Do Guide + Photos - CK Travels">
            <a:extLst>
              <a:ext uri="{FF2B5EF4-FFF2-40B4-BE49-F238E27FC236}">
                <a16:creationId xmlns:a16="http://schemas.microsoft.com/office/drawing/2014/main" id="{ECC153A1-E9BB-D2B9-15FD-4B38DFAA518B}"/>
              </a:ext>
            </a:extLst>
          </p:cNvPr>
          <p:cNvPicPr>
            <a:picLocks noChangeAspect="1"/>
          </p:cNvPicPr>
          <p:nvPr/>
        </p:nvPicPr>
        <p:blipFill>
          <a:blip r:embed="rId4"/>
          <a:stretch>
            <a:fillRect/>
          </a:stretch>
        </p:blipFill>
        <p:spPr>
          <a:xfrm>
            <a:off x="10074551" y="465874"/>
            <a:ext cx="6832292" cy="4553723"/>
          </a:xfrm>
          <a:prstGeom prst="rect">
            <a:avLst/>
          </a:prstGeom>
          <a:ln>
            <a:solidFill>
              <a:srgbClr val="399E06"/>
            </a:solidFill>
          </a:ln>
        </p:spPr>
      </p:pic>
      <p:pic>
        <p:nvPicPr>
          <p:cNvPr id="13" name="Picture 12">
            <a:extLst>
              <a:ext uri="{FF2B5EF4-FFF2-40B4-BE49-F238E27FC236}">
                <a16:creationId xmlns:a16="http://schemas.microsoft.com/office/drawing/2014/main" id="{95AC0F91-6BC1-D222-BB35-CE09DC2A29A4}"/>
              </a:ext>
            </a:extLst>
          </p:cNvPr>
          <p:cNvPicPr>
            <a:picLocks noChangeAspect="1"/>
          </p:cNvPicPr>
          <p:nvPr/>
        </p:nvPicPr>
        <p:blipFill>
          <a:blip r:embed="rId5"/>
          <a:stretch>
            <a:fillRect/>
          </a:stretch>
        </p:blipFill>
        <p:spPr>
          <a:xfrm>
            <a:off x="10074551" y="5019597"/>
            <a:ext cx="6832292" cy="5124219"/>
          </a:xfrm>
          <a:prstGeom prst="rect">
            <a:avLst/>
          </a:prstGeom>
          <a:ln>
            <a:solidFill>
              <a:srgbClr val="399E06"/>
            </a:solidFill>
          </a:ln>
        </p:spPr>
      </p:pic>
    </p:spTree>
    <p:extLst>
      <p:ext uri="{BB962C8B-B14F-4D97-AF65-F5344CB8AC3E}">
        <p14:creationId xmlns:p14="http://schemas.microsoft.com/office/powerpoint/2010/main" val="2924222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6F728-711D-3D0E-6E3F-FCEB5CB65A00}"/>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8C4CF173-C71B-F340-FDC9-41461BCA1839}"/>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C6A4C464-728D-DFCF-EC7E-96BB03ED66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AD2BF30C-5105-C071-4E55-45C3811C1880}"/>
              </a:ext>
            </a:extLst>
          </p:cNvPr>
          <p:cNvSpPr/>
          <p:nvPr/>
        </p:nvSpPr>
        <p:spPr>
          <a:xfrm>
            <a:off x="11046202" y="239151"/>
            <a:ext cx="4951828" cy="2123658"/>
          </a:xfrm>
          <a:prstGeom prst="rect">
            <a:avLst/>
          </a:prstGeom>
        </p:spPr>
        <p:txBody>
          <a:bodyPr wrap="square">
            <a:spAutoFit/>
          </a:bodyPr>
          <a:lstStyle/>
          <a:p>
            <a:r>
              <a:rPr lang="en-GB" sz="4400" b="1" dirty="0">
                <a:solidFill>
                  <a:srgbClr val="00B050"/>
                </a:solidFill>
                <a:latin typeface="Raleway" panose="020B0604020202020204" charset="0"/>
              </a:rPr>
              <a:t>Greenwich’s Neighbourhood Geographies</a:t>
            </a:r>
          </a:p>
        </p:txBody>
      </p:sp>
      <p:sp>
        <p:nvSpPr>
          <p:cNvPr id="8" name="Rectangle 7">
            <a:extLst>
              <a:ext uri="{FF2B5EF4-FFF2-40B4-BE49-F238E27FC236}">
                <a16:creationId xmlns:a16="http://schemas.microsoft.com/office/drawing/2014/main" id="{D5CE23DF-DE86-5893-3973-9D16803A0719}"/>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6" name="TextBox 5">
            <a:extLst>
              <a:ext uri="{FF2B5EF4-FFF2-40B4-BE49-F238E27FC236}">
                <a16:creationId xmlns:a16="http://schemas.microsoft.com/office/drawing/2014/main" id="{D46A947D-861E-BBAC-B8B6-7042570A25F0}"/>
              </a:ext>
            </a:extLst>
          </p:cNvPr>
          <p:cNvSpPr txBox="1"/>
          <p:nvPr/>
        </p:nvSpPr>
        <p:spPr>
          <a:xfrm>
            <a:off x="11078608" y="2678376"/>
            <a:ext cx="5811109" cy="7017306"/>
          </a:xfrm>
          <a:prstGeom prst="rect">
            <a:avLst/>
          </a:prstGeom>
          <a:noFill/>
        </p:spPr>
        <p:txBody>
          <a:bodyPr wrap="square" rtlCol="0">
            <a:spAutoFit/>
          </a:bodyPr>
          <a:lstStyle/>
          <a:p>
            <a:pPr algn="l"/>
            <a:r>
              <a:rPr lang="en-GB" sz="3000" dirty="0">
                <a:latin typeface="+mn-lt"/>
              </a:rPr>
              <a:t>Healthier Greenwich Partnership Board agreed adoption of </a:t>
            </a:r>
            <a:r>
              <a:rPr lang="en-GB" sz="3000" b="1" dirty="0">
                <a:latin typeface="+mn-lt"/>
              </a:rPr>
              <a:t>four geographical Neighbourhood footprints</a:t>
            </a:r>
            <a:r>
              <a:rPr lang="en-GB" sz="3000" dirty="0">
                <a:latin typeface="+mn-lt"/>
              </a:rPr>
              <a:t> in spring 2025.</a:t>
            </a:r>
          </a:p>
          <a:p>
            <a:pPr algn="l"/>
            <a:endParaRPr lang="en-GB" sz="3000" dirty="0">
              <a:latin typeface="+mn-lt"/>
            </a:endParaRPr>
          </a:p>
          <a:p>
            <a:pPr algn="l"/>
            <a:r>
              <a:rPr lang="en-GB" sz="3000" dirty="0">
                <a:latin typeface="+mn-lt"/>
              </a:rPr>
              <a:t>This enabled an optimal balance of:</a:t>
            </a:r>
          </a:p>
          <a:p>
            <a:pPr algn="l"/>
            <a:endParaRPr lang="en-GB" sz="3000" dirty="0">
              <a:latin typeface="+mn-lt"/>
            </a:endParaRPr>
          </a:p>
          <a:p>
            <a:pPr marL="285750" indent="-285750">
              <a:buFont typeface="Wingdings" panose="05000000000000000000" pitchFamily="2" charset="2"/>
              <a:buChar char="ü"/>
            </a:pPr>
            <a:r>
              <a:rPr lang="en-GB" sz="3000" dirty="0">
                <a:latin typeface="+mn-lt"/>
              </a:rPr>
              <a:t>Population size and growth</a:t>
            </a:r>
          </a:p>
          <a:p>
            <a:pPr marL="285750" indent="-285750">
              <a:buFont typeface="Wingdings" panose="05000000000000000000" pitchFamily="2" charset="2"/>
              <a:buChar char="ü"/>
            </a:pPr>
            <a:r>
              <a:rPr lang="en-GB" sz="3000" dirty="0">
                <a:latin typeface="+mn-lt"/>
              </a:rPr>
              <a:t>Deprivation and need</a:t>
            </a:r>
          </a:p>
          <a:p>
            <a:pPr marL="285750" indent="-285750">
              <a:buFont typeface="Wingdings" panose="05000000000000000000" pitchFamily="2" charset="2"/>
              <a:buChar char="ü"/>
            </a:pPr>
            <a:r>
              <a:rPr lang="en-GB" sz="3000" dirty="0">
                <a:latin typeface="+mn-lt"/>
              </a:rPr>
              <a:t>Natural communities that residents identify with</a:t>
            </a:r>
          </a:p>
          <a:p>
            <a:pPr marL="285750" indent="-285750">
              <a:buFont typeface="Wingdings" panose="05000000000000000000" pitchFamily="2" charset="2"/>
              <a:buChar char="ü"/>
            </a:pPr>
            <a:r>
              <a:rPr lang="en-GB" sz="3000" dirty="0">
                <a:latin typeface="+mn-lt"/>
              </a:rPr>
              <a:t>Feasibility for primary, community, secondary, social and voluntary services to organise around these footprints</a:t>
            </a:r>
          </a:p>
        </p:txBody>
      </p:sp>
      <p:pic>
        <p:nvPicPr>
          <p:cNvPr id="9" name="Picture 8">
            <a:extLst>
              <a:ext uri="{FF2B5EF4-FFF2-40B4-BE49-F238E27FC236}">
                <a16:creationId xmlns:a16="http://schemas.microsoft.com/office/drawing/2014/main" id="{130E90B0-69C8-E5A9-5517-D29FFAA14387}"/>
              </a:ext>
            </a:extLst>
          </p:cNvPr>
          <p:cNvPicPr>
            <a:picLocks noChangeAspect="1"/>
          </p:cNvPicPr>
          <p:nvPr/>
        </p:nvPicPr>
        <p:blipFill>
          <a:blip r:embed="rId4"/>
          <a:stretch>
            <a:fillRect/>
          </a:stretch>
        </p:blipFill>
        <p:spPr>
          <a:xfrm>
            <a:off x="-1" y="-1"/>
            <a:ext cx="10733649" cy="10275039"/>
          </a:xfrm>
          <a:prstGeom prst="rect">
            <a:avLst/>
          </a:prstGeom>
        </p:spPr>
      </p:pic>
    </p:spTree>
    <p:extLst>
      <p:ext uri="{BB962C8B-B14F-4D97-AF65-F5344CB8AC3E}">
        <p14:creationId xmlns:p14="http://schemas.microsoft.com/office/powerpoint/2010/main" val="2490738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FB70A5C2-9AF5-3293-5DBA-75B389D80902}"/>
              </a:ext>
            </a:extLst>
          </p:cNvPr>
          <p:cNvSpPr/>
          <p:nvPr/>
        </p:nvSpPr>
        <p:spPr>
          <a:xfrm>
            <a:off x="12201043" y="678912"/>
            <a:ext cx="4402973" cy="2136783"/>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solidFill>
                <a:schemeClr val="tx1"/>
              </a:solidFill>
            </a:endParaRPr>
          </a:p>
        </p:txBody>
      </p:sp>
      <p:sp>
        <p:nvSpPr>
          <p:cNvPr id="13" name="Rectangle: Rounded Corners 12">
            <a:extLst>
              <a:ext uri="{FF2B5EF4-FFF2-40B4-BE49-F238E27FC236}">
                <a16:creationId xmlns:a16="http://schemas.microsoft.com/office/drawing/2014/main" id="{DA36C315-5A88-E154-7D0A-B34E852CD716}"/>
              </a:ext>
            </a:extLst>
          </p:cNvPr>
          <p:cNvSpPr/>
          <p:nvPr/>
        </p:nvSpPr>
        <p:spPr>
          <a:xfrm>
            <a:off x="476998" y="1838582"/>
            <a:ext cx="3996365" cy="4790819"/>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4" name="Slide Number Placeholder 3">
            <a:extLst>
              <a:ext uri="{FF2B5EF4-FFF2-40B4-BE49-F238E27FC236}">
                <a16:creationId xmlns:a16="http://schemas.microsoft.com/office/drawing/2014/main" id="{76C83BF2-386A-3D23-3DF8-8AC3224D0BB1}"/>
              </a:ext>
            </a:extLst>
          </p:cNvPr>
          <p:cNvSpPr>
            <a:spLocks noGrp="1"/>
          </p:cNvSpPr>
          <p:nvPr>
            <p:ph type="sldNum" sz="quarter" idx="15"/>
          </p:nvPr>
        </p:nvSpPr>
        <p:spPr/>
        <p:txBody>
          <a:bodyPr/>
          <a:lstStyle/>
          <a:p>
            <a:pPr>
              <a:defRPr/>
            </a:pPr>
            <a:fld id="{9C23DAE3-29EA-6B48-8B9F-DAC09DE37D5A}" type="slidenum">
              <a:rPr lang="en-US" smtClean="0"/>
              <a:pPr>
                <a:defRPr/>
              </a:pPr>
              <a:t>12</a:t>
            </a:fld>
            <a:endParaRPr lang="en-US" dirty="0"/>
          </a:p>
        </p:txBody>
      </p:sp>
      <p:sp>
        <p:nvSpPr>
          <p:cNvPr id="8" name="Content Placeholder 2">
            <a:extLst>
              <a:ext uri="{FF2B5EF4-FFF2-40B4-BE49-F238E27FC236}">
                <a16:creationId xmlns:a16="http://schemas.microsoft.com/office/drawing/2014/main" id="{496DB3A1-7503-ECB8-3B49-31E22B0243C1}"/>
              </a:ext>
            </a:extLst>
          </p:cNvPr>
          <p:cNvSpPr txBox="1">
            <a:spLocks/>
          </p:cNvSpPr>
          <p:nvPr/>
        </p:nvSpPr>
        <p:spPr>
          <a:xfrm>
            <a:off x="671243" y="1981958"/>
            <a:ext cx="3871650" cy="4647443"/>
          </a:xfrm>
          <a:prstGeom prst="rect">
            <a:avLst/>
          </a:prstGeom>
          <a:noFill/>
          <a:ln w="3175">
            <a:noFill/>
            <a:prstDash val="sysDash"/>
          </a:ln>
          <a:effectLst/>
        </p:spPr>
        <p:txBody>
          <a:bodyPr/>
          <a:lstStyle>
            <a:lvl1pPr marL="0" indent="0" algn="l" rtl="0" eaLnBrk="1" fontAlgn="base" hangingPunct="1">
              <a:lnSpc>
                <a:spcPct val="90000"/>
              </a:lnSpc>
              <a:spcBef>
                <a:spcPts val="10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GB" sz="2400" b="1" dirty="0">
                <a:solidFill>
                  <a:srgbClr val="00B050"/>
                </a:solidFill>
              </a:rPr>
              <a:t>West</a:t>
            </a:r>
          </a:p>
          <a:p>
            <a:pPr>
              <a:lnSpc>
                <a:spcPct val="100000"/>
              </a:lnSpc>
              <a:spcBef>
                <a:spcPts val="900"/>
              </a:spcBef>
              <a:buClr>
                <a:srgbClr val="FC8886"/>
              </a:buClr>
            </a:pPr>
            <a:r>
              <a:rPr lang="en-GB" sz="1950" b="1" dirty="0"/>
              <a:t>Blackheath Standard Surgery</a:t>
            </a:r>
          </a:p>
          <a:p>
            <a:pPr>
              <a:lnSpc>
                <a:spcPct val="100000"/>
              </a:lnSpc>
              <a:spcBef>
                <a:spcPts val="900"/>
              </a:spcBef>
            </a:pPr>
            <a:r>
              <a:rPr lang="en-GB" sz="1950" b="1" dirty="0"/>
              <a:t>Burney Street Practice</a:t>
            </a:r>
          </a:p>
          <a:p>
            <a:pPr marL="257175" indent="-257175">
              <a:lnSpc>
                <a:spcPct val="100000"/>
              </a:lnSpc>
              <a:spcBef>
                <a:spcPts val="0"/>
              </a:spcBef>
              <a:buFont typeface="Courier New" panose="02070309020205020404" pitchFamily="49" charset="0"/>
              <a:buChar char="o"/>
            </a:pPr>
            <a:r>
              <a:rPr lang="en-GB" sz="1950" b="1" dirty="0"/>
              <a:t>Wallace Centre Branch</a:t>
            </a:r>
          </a:p>
          <a:p>
            <a:pPr>
              <a:lnSpc>
                <a:spcPct val="100000"/>
              </a:lnSpc>
              <a:spcBef>
                <a:spcPts val="900"/>
              </a:spcBef>
            </a:pPr>
            <a:r>
              <a:rPr lang="en-GB" sz="1950" b="1" dirty="0"/>
              <a:t>Greenwich Peninsula Practice</a:t>
            </a:r>
          </a:p>
          <a:p>
            <a:pPr>
              <a:lnSpc>
                <a:spcPct val="100000"/>
              </a:lnSpc>
              <a:spcBef>
                <a:spcPts val="900"/>
              </a:spcBef>
            </a:pPr>
            <a:r>
              <a:rPr lang="en-GB" sz="1950" b="1" dirty="0"/>
              <a:t>Manor Brook Medical Centre</a:t>
            </a:r>
          </a:p>
          <a:p>
            <a:pPr>
              <a:lnSpc>
                <a:spcPct val="100000"/>
              </a:lnSpc>
              <a:spcBef>
                <a:spcPts val="900"/>
              </a:spcBef>
            </a:pPr>
            <a:r>
              <a:rPr lang="en-GB" sz="1950" b="1" dirty="0"/>
              <a:t>Plumbridge Medical Centre</a:t>
            </a:r>
          </a:p>
          <a:p>
            <a:pPr>
              <a:lnSpc>
                <a:spcPct val="100000"/>
              </a:lnSpc>
              <a:spcBef>
                <a:spcPts val="900"/>
              </a:spcBef>
            </a:pPr>
            <a:r>
              <a:rPr lang="en-GB" sz="1950" b="1" dirty="0"/>
              <a:t>South Street Medical Centre</a:t>
            </a:r>
          </a:p>
          <a:p>
            <a:pPr>
              <a:lnSpc>
                <a:spcPct val="100000"/>
              </a:lnSpc>
              <a:spcBef>
                <a:spcPts val="900"/>
              </a:spcBef>
            </a:pPr>
            <a:r>
              <a:rPr lang="en-GB" sz="1950" b="1" dirty="0"/>
              <a:t>Fairfield Centre</a:t>
            </a:r>
          </a:p>
          <a:p>
            <a:pPr>
              <a:lnSpc>
                <a:spcPct val="100000"/>
              </a:lnSpc>
              <a:spcBef>
                <a:spcPts val="900"/>
              </a:spcBef>
            </a:pPr>
            <a:r>
              <a:rPr lang="en-GB" sz="1950" b="1" dirty="0"/>
              <a:t>Vanbrugh Group Practice</a:t>
            </a:r>
          </a:p>
          <a:p>
            <a:pPr>
              <a:lnSpc>
                <a:spcPct val="100000"/>
              </a:lnSpc>
              <a:spcBef>
                <a:spcPts val="900"/>
              </a:spcBef>
            </a:pPr>
            <a:r>
              <a:rPr lang="en-GB" sz="1950" b="1" dirty="0"/>
              <a:t>Woodlands Surgery</a:t>
            </a:r>
          </a:p>
          <a:p>
            <a:endParaRPr lang="en-GB" sz="1500" dirty="0"/>
          </a:p>
        </p:txBody>
      </p:sp>
      <p:sp>
        <p:nvSpPr>
          <p:cNvPr id="9" name="Content Placeholder 2">
            <a:extLst>
              <a:ext uri="{FF2B5EF4-FFF2-40B4-BE49-F238E27FC236}">
                <a16:creationId xmlns:a16="http://schemas.microsoft.com/office/drawing/2014/main" id="{8F25A312-2422-095C-49B7-A9B5A67F7E1A}"/>
              </a:ext>
            </a:extLst>
          </p:cNvPr>
          <p:cNvSpPr txBox="1">
            <a:spLocks/>
          </p:cNvSpPr>
          <p:nvPr/>
        </p:nvSpPr>
        <p:spPr>
          <a:xfrm>
            <a:off x="12343184" y="777777"/>
            <a:ext cx="3809013" cy="2106942"/>
          </a:xfrm>
          <a:prstGeom prst="rect">
            <a:avLst/>
          </a:prstGeom>
          <a:ln w="28575">
            <a:noFill/>
          </a:ln>
        </p:spPr>
        <p:txBody>
          <a:bodyPr/>
          <a:lstStyle>
            <a:lvl1pPr marL="0" indent="0" algn="l" rtl="0" eaLnBrk="1" fontAlgn="base" hangingPunct="1">
              <a:lnSpc>
                <a:spcPct val="90000"/>
              </a:lnSpc>
              <a:spcBef>
                <a:spcPts val="10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00B050"/>
                </a:solidFill>
              </a:rPr>
              <a:t>East</a:t>
            </a:r>
            <a:r>
              <a:rPr lang="en-US" sz="1650" dirty="0">
                <a:solidFill>
                  <a:srgbClr val="00B050"/>
                </a:solidFill>
              </a:rPr>
              <a:t> </a:t>
            </a:r>
          </a:p>
          <a:p>
            <a:pPr>
              <a:spcBef>
                <a:spcPts val="900"/>
              </a:spcBef>
            </a:pPr>
            <a:r>
              <a:rPr lang="en-US" sz="1950" b="1" dirty="0"/>
              <a:t>Abbey Wood Surgery</a:t>
            </a:r>
          </a:p>
          <a:p>
            <a:pPr>
              <a:spcBef>
                <a:spcPts val="900"/>
              </a:spcBef>
            </a:pPr>
            <a:r>
              <a:rPr lang="en-US" sz="1950" b="1" dirty="0"/>
              <a:t>Gallions Reach Health Centre</a:t>
            </a:r>
          </a:p>
          <a:p>
            <a:pPr marL="428625" indent="-428625">
              <a:spcBef>
                <a:spcPts val="0"/>
              </a:spcBef>
              <a:buFont typeface="Courier New" panose="02070309020205020404" pitchFamily="49" charset="0"/>
              <a:buChar char="o"/>
            </a:pPr>
            <a:r>
              <a:rPr lang="en-US" sz="1950" b="1" dirty="0" err="1"/>
              <a:t>Heronsgate</a:t>
            </a:r>
            <a:r>
              <a:rPr lang="en-US" sz="1950" b="1" dirty="0"/>
              <a:t> Branch</a:t>
            </a:r>
          </a:p>
          <a:p>
            <a:pPr>
              <a:spcBef>
                <a:spcPts val="900"/>
              </a:spcBef>
            </a:pPr>
            <a:r>
              <a:rPr lang="en-US" sz="1950" b="1" dirty="0"/>
              <a:t>Thamesmead Health Centre</a:t>
            </a:r>
          </a:p>
          <a:p>
            <a:pPr marL="428625" indent="-428625">
              <a:buFont typeface="Arial" panose="020B0604020202020204" pitchFamily="34" charset="0"/>
              <a:buChar char="•"/>
            </a:pPr>
            <a:endParaRPr lang="en-US" sz="1500" dirty="0"/>
          </a:p>
        </p:txBody>
      </p:sp>
      <p:sp>
        <p:nvSpPr>
          <p:cNvPr id="14" name="Rectangle: Rounded Corners 13">
            <a:extLst>
              <a:ext uri="{FF2B5EF4-FFF2-40B4-BE49-F238E27FC236}">
                <a16:creationId xmlns:a16="http://schemas.microsoft.com/office/drawing/2014/main" id="{2F69C65B-9896-C7EA-6272-7D07D6343FE6}"/>
              </a:ext>
            </a:extLst>
          </p:cNvPr>
          <p:cNvSpPr/>
          <p:nvPr/>
        </p:nvSpPr>
        <p:spPr>
          <a:xfrm>
            <a:off x="2828429" y="6856411"/>
            <a:ext cx="8454986" cy="3184016"/>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10" name="Content Placeholder 2">
            <a:extLst>
              <a:ext uri="{FF2B5EF4-FFF2-40B4-BE49-F238E27FC236}">
                <a16:creationId xmlns:a16="http://schemas.microsoft.com/office/drawing/2014/main" id="{FB977C93-F594-B4CE-528B-16AA9DD9E340}"/>
              </a:ext>
            </a:extLst>
          </p:cNvPr>
          <p:cNvSpPr txBox="1">
            <a:spLocks/>
          </p:cNvSpPr>
          <p:nvPr/>
        </p:nvSpPr>
        <p:spPr>
          <a:xfrm>
            <a:off x="3082631" y="7490039"/>
            <a:ext cx="3843560" cy="2356032"/>
          </a:xfrm>
          <a:prstGeom prst="rect">
            <a:avLst/>
          </a:prstGeom>
          <a:ln w="28575">
            <a:noFill/>
          </a:ln>
        </p:spPr>
        <p:txBody>
          <a:bodyPr numCol="1"/>
          <a:lstStyle>
            <a:lvl1pPr marL="0" indent="0" algn="l" rtl="0" eaLnBrk="1" fontAlgn="base" hangingPunct="1">
              <a:lnSpc>
                <a:spcPct val="90000"/>
              </a:lnSpc>
              <a:spcBef>
                <a:spcPts val="10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900"/>
              </a:spcBef>
            </a:pPr>
            <a:r>
              <a:rPr lang="en-GB" sz="1950" b="1" dirty="0"/>
              <a:t>All Saints Medical Centre</a:t>
            </a:r>
          </a:p>
          <a:p>
            <a:pPr>
              <a:spcBef>
                <a:spcPts val="900"/>
              </a:spcBef>
            </a:pPr>
            <a:r>
              <a:rPr lang="en-GB" sz="1950" b="1" dirty="0"/>
              <a:t>Elmstead Medical Clinic</a:t>
            </a:r>
          </a:p>
          <a:p>
            <a:pPr marL="257175" indent="-257175">
              <a:spcBef>
                <a:spcPts val="0"/>
              </a:spcBef>
              <a:buFont typeface="Courier New" panose="02070309020205020404" pitchFamily="49" charset="0"/>
              <a:buChar char="o"/>
            </a:pPr>
            <a:r>
              <a:rPr lang="en-GB" sz="1950" b="1" dirty="0"/>
              <a:t>White Horse Hill Branch</a:t>
            </a:r>
          </a:p>
          <a:p>
            <a:pPr>
              <a:spcBef>
                <a:spcPts val="900"/>
              </a:spcBef>
            </a:pPr>
            <a:r>
              <a:rPr lang="en-GB" sz="1950" b="1" dirty="0"/>
              <a:t>Eltham Medical Practice</a:t>
            </a:r>
          </a:p>
          <a:p>
            <a:pPr marL="257175" indent="-257175">
              <a:spcBef>
                <a:spcPts val="0"/>
              </a:spcBef>
              <a:buFont typeface="Courier New" panose="02070309020205020404" pitchFamily="49" charset="0"/>
              <a:buChar char="o"/>
            </a:pPr>
            <a:r>
              <a:rPr lang="en-GB" sz="1950" b="1" dirty="0"/>
              <a:t>Well Hall Road Branch</a:t>
            </a:r>
          </a:p>
          <a:p>
            <a:pPr marL="257175" indent="-257175">
              <a:spcBef>
                <a:spcPts val="0"/>
              </a:spcBef>
              <a:buFont typeface="Courier New" panose="02070309020205020404" pitchFamily="49" charset="0"/>
              <a:buChar char="o"/>
            </a:pPr>
            <a:r>
              <a:rPr lang="en-GB" sz="1950" b="1" dirty="0"/>
              <a:t>Westmount Road Branch</a:t>
            </a:r>
          </a:p>
        </p:txBody>
      </p:sp>
      <p:sp>
        <p:nvSpPr>
          <p:cNvPr id="11" name="TextBox 10">
            <a:extLst>
              <a:ext uri="{FF2B5EF4-FFF2-40B4-BE49-F238E27FC236}">
                <a16:creationId xmlns:a16="http://schemas.microsoft.com/office/drawing/2014/main" id="{82BC0FAE-5B77-38A7-25BA-231FADCA8CFC}"/>
              </a:ext>
            </a:extLst>
          </p:cNvPr>
          <p:cNvSpPr txBox="1"/>
          <p:nvPr/>
        </p:nvSpPr>
        <p:spPr>
          <a:xfrm>
            <a:off x="8460858" y="4457701"/>
            <a:ext cx="1371600" cy="507831"/>
          </a:xfrm>
          <a:prstGeom prst="rect">
            <a:avLst/>
          </a:prstGeom>
          <a:noFill/>
        </p:spPr>
        <p:txBody>
          <a:bodyPr wrap="square" rtlCol="0">
            <a:spAutoFit/>
          </a:bodyPr>
          <a:lstStyle/>
          <a:p>
            <a:pPr algn="l"/>
            <a:endParaRPr lang="en-GB" sz="2700" dirty="0">
              <a:solidFill>
                <a:srgbClr val="023D5B"/>
              </a:solidFill>
            </a:endParaRPr>
          </a:p>
        </p:txBody>
      </p:sp>
      <p:sp>
        <p:nvSpPr>
          <p:cNvPr id="12" name="TextBox 11">
            <a:extLst>
              <a:ext uri="{FF2B5EF4-FFF2-40B4-BE49-F238E27FC236}">
                <a16:creationId xmlns:a16="http://schemas.microsoft.com/office/drawing/2014/main" id="{EC46C168-F19C-0946-F55A-6AA27684315F}"/>
              </a:ext>
            </a:extLst>
          </p:cNvPr>
          <p:cNvSpPr txBox="1"/>
          <p:nvPr/>
        </p:nvSpPr>
        <p:spPr>
          <a:xfrm>
            <a:off x="476998" y="2656202"/>
            <a:ext cx="184731" cy="507831"/>
          </a:xfrm>
          <a:prstGeom prst="rect">
            <a:avLst/>
          </a:prstGeom>
          <a:noFill/>
        </p:spPr>
        <p:txBody>
          <a:bodyPr wrap="none" rtlCol="0">
            <a:spAutoFit/>
          </a:bodyPr>
          <a:lstStyle/>
          <a:p>
            <a:pPr algn="l"/>
            <a:endParaRPr lang="en-GB" sz="2700" dirty="0">
              <a:solidFill>
                <a:srgbClr val="023D5B"/>
              </a:solidFill>
            </a:endParaRPr>
          </a:p>
        </p:txBody>
      </p:sp>
      <p:sp>
        <p:nvSpPr>
          <p:cNvPr id="15" name="Content Placeholder 2">
            <a:extLst>
              <a:ext uri="{FF2B5EF4-FFF2-40B4-BE49-F238E27FC236}">
                <a16:creationId xmlns:a16="http://schemas.microsoft.com/office/drawing/2014/main" id="{B5B01350-26D7-2B9B-3DC0-6997ED04FDDA}"/>
              </a:ext>
            </a:extLst>
          </p:cNvPr>
          <p:cNvSpPr txBox="1">
            <a:spLocks/>
          </p:cNvSpPr>
          <p:nvPr/>
        </p:nvSpPr>
        <p:spPr>
          <a:xfrm>
            <a:off x="6781815" y="7503773"/>
            <a:ext cx="4416609" cy="2957172"/>
          </a:xfrm>
          <a:prstGeom prst="rect">
            <a:avLst/>
          </a:prstGeom>
          <a:ln w="28575">
            <a:noFill/>
          </a:ln>
        </p:spPr>
        <p:txBody>
          <a:bodyPr numCol="1"/>
          <a:lstStyle>
            <a:lvl1pPr marL="0" indent="0" algn="l" rtl="0" eaLnBrk="1" fontAlgn="base" hangingPunct="1">
              <a:lnSpc>
                <a:spcPct val="90000"/>
              </a:lnSpc>
              <a:spcBef>
                <a:spcPts val="10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900"/>
              </a:spcBef>
            </a:pPr>
            <a:r>
              <a:rPr lang="en-GB" sz="1950" b="1" dirty="0"/>
              <a:t>Everest Health Partnership</a:t>
            </a:r>
          </a:p>
          <a:p>
            <a:pPr marL="257175" indent="-257175">
              <a:spcBef>
                <a:spcPts val="0"/>
              </a:spcBef>
              <a:buFont typeface="Courier New" panose="02070309020205020404" pitchFamily="49" charset="0"/>
              <a:buChar char="o"/>
            </a:pPr>
            <a:r>
              <a:rPr lang="en-GB" sz="1950" b="1" dirty="0"/>
              <a:t>Kidbrooke Medical Centre</a:t>
            </a:r>
          </a:p>
          <a:p>
            <a:pPr marL="257175" indent="-257175">
              <a:spcBef>
                <a:spcPts val="0"/>
              </a:spcBef>
              <a:buFont typeface="Courier New" panose="02070309020205020404" pitchFamily="49" charset="0"/>
              <a:buChar char="o"/>
            </a:pPr>
            <a:r>
              <a:rPr lang="en-GB" sz="1950" b="1" dirty="0"/>
              <a:t>Coldharbour Branch</a:t>
            </a:r>
          </a:p>
          <a:p>
            <a:pPr>
              <a:spcBef>
                <a:spcPts val="900"/>
              </a:spcBef>
            </a:pPr>
            <a:r>
              <a:rPr lang="en-GB" sz="1950" b="1" dirty="0"/>
              <a:t>New Eltham And </a:t>
            </a:r>
            <a:r>
              <a:rPr lang="en-GB" sz="1950" b="1" dirty="0" err="1"/>
              <a:t>Blackfen</a:t>
            </a:r>
            <a:r>
              <a:rPr lang="en-GB" sz="1950" b="1" dirty="0"/>
              <a:t> Medical Centre</a:t>
            </a:r>
          </a:p>
          <a:p>
            <a:pPr>
              <a:spcBef>
                <a:spcPts val="900"/>
              </a:spcBef>
            </a:pPr>
            <a:r>
              <a:rPr lang="en-GB" sz="1950" b="1" dirty="0"/>
              <a:t>Valentine Health Partnership - </a:t>
            </a:r>
            <a:r>
              <a:rPr lang="en-GB" sz="1950" b="1" dirty="0" err="1"/>
              <a:t>Holborne</a:t>
            </a:r>
            <a:r>
              <a:rPr lang="en-GB" sz="1950" b="1" dirty="0"/>
              <a:t> Rd Branch</a:t>
            </a:r>
          </a:p>
          <a:p>
            <a:endParaRPr lang="en-GB" sz="2700" dirty="0"/>
          </a:p>
        </p:txBody>
      </p:sp>
      <p:sp>
        <p:nvSpPr>
          <p:cNvPr id="17" name="TextBox 16">
            <a:extLst>
              <a:ext uri="{FF2B5EF4-FFF2-40B4-BE49-F238E27FC236}">
                <a16:creationId xmlns:a16="http://schemas.microsoft.com/office/drawing/2014/main" id="{A715C762-2AAC-D215-C91F-229E106DF87C}"/>
              </a:ext>
            </a:extLst>
          </p:cNvPr>
          <p:cNvSpPr txBox="1"/>
          <p:nvPr/>
        </p:nvSpPr>
        <p:spPr>
          <a:xfrm>
            <a:off x="6137959" y="6953792"/>
            <a:ext cx="1026243" cy="507831"/>
          </a:xfrm>
          <a:prstGeom prst="rect">
            <a:avLst/>
          </a:prstGeom>
          <a:noFill/>
        </p:spPr>
        <p:txBody>
          <a:bodyPr wrap="none" rtlCol="0">
            <a:spAutoFit/>
          </a:bodyPr>
          <a:lstStyle/>
          <a:p>
            <a:r>
              <a:rPr lang="en-GB" sz="2700" b="1" dirty="0">
                <a:solidFill>
                  <a:srgbClr val="00B050"/>
                </a:solidFill>
              </a:rPr>
              <a:t>South</a:t>
            </a:r>
            <a:endParaRPr lang="en-GB" sz="2700" dirty="0">
              <a:solidFill>
                <a:srgbClr val="00B050"/>
              </a:solidFill>
            </a:endParaRPr>
          </a:p>
        </p:txBody>
      </p:sp>
      <p:sp>
        <p:nvSpPr>
          <p:cNvPr id="18" name="Rectangle: Rounded Corners 17">
            <a:extLst>
              <a:ext uri="{FF2B5EF4-FFF2-40B4-BE49-F238E27FC236}">
                <a16:creationId xmlns:a16="http://schemas.microsoft.com/office/drawing/2014/main" id="{02992FB8-78D8-0B97-9711-ED58D47FF59B}"/>
              </a:ext>
            </a:extLst>
          </p:cNvPr>
          <p:cNvSpPr/>
          <p:nvPr/>
        </p:nvSpPr>
        <p:spPr>
          <a:xfrm>
            <a:off x="12073826" y="3215498"/>
            <a:ext cx="4530189" cy="6953693"/>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700">
              <a:solidFill>
                <a:schemeClr val="tx1"/>
              </a:solidFill>
            </a:endParaRPr>
          </a:p>
        </p:txBody>
      </p:sp>
      <p:sp>
        <p:nvSpPr>
          <p:cNvPr id="19" name="Content Placeholder 2">
            <a:extLst>
              <a:ext uri="{FF2B5EF4-FFF2-40B4-BE49-F238E27FC236}">
                <a16:creationId xmlns:a16="http://schemas.microsoft.com/office/drawing/2014/main" id="{F211A04F-1087-E8A6-54BB-A50B0AA03E59}"/>
              </a:ext>
            </a:extLst>
          </p:cNvPr>
          <p:cNvSpPr txBox="1">
            <a:spLocks/>
          </p:cNvSpPr>
          <p:nvPr/>
        </p:nvSpPr>
        <p:spPr>
          <a:xfrm>
            <a:off x="12346757" y="3322256"/>
            <a:ext cx="4300392" cy="6722441"/>
          </a:xfrm>
          <a:prstGeom prst="rect">
            <a:avLst/>
          </a:prstGeom>
          <a:ln w="28575">
            <a:noFill/>
          </a:ln>
        </p:spPr>
        <p:txBody>
          <a:bodyPr/>
          <a:lstStyle>
            <a:lvl1pPr marL="0" indent="0" algn="l" rtl="0" eaLnBrk="1" fontAlgn="base" hangingPunct="1">
              <a:lnSpc>
                <a:spcPct val="90000"/>
              </a:lnSpc>
              <a:spcBef>
                <a:spcPts val="10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rtl="0" eaLnBrk="1" fontAlgn="base" hangingPunct="1">
              <a:lnSpc>
                <a:spcPct val="90000"/>
              </a:lnSpc>
              <a:spcBef>
                <a:spcPts val="500"/>
              </a:spcBef>
              <a:spcAft>
                <a:spcPct val="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dirty="0">
                <a:solidFill>
                  <a:srgbClr val="00B050"/>
                </a:solidFill>
              </a:rPr>
              <a:t>Central</a:t>
            </a:r>
          </a:p>
          <a:p>
            <a:pPr>
              <a:spcBef>
                <a:spcPts val="900"/>
              </a:spcBef>
            </a:pPr>
            <a:r>
              <a:rPr lang="en-US" sz="1950" b="1" dirty="0" err="1"/>
              <a:t>Abbeyslade</a:t>
            </a:r>
            <a:r>
              <a:rPr lang="en-US" sz="1950" b="1" dirty="0"/>
              <a:t> Surgery</a:t>
            </a:r>
          </a:p>
          <a:p>
            <a:pPr>
              <a:spcBef>
                <a:spcPts val="900"/>
              </a:spcBef>
            </a:pPr>
            <a:r>
              <a:rPr lang="en-US" sz="1950" b="1" dirty="0"/>
              <a:t>Bannockburn Surgery</a:t>
            </a:r>
          </a:p>
          <a:p>
            <a:pPr>
              <a:spcBef>
                <a:spcPts val="900"/>
              </a:spcBef>
            </a:pPr>
            <a:r>
              <a:rPr lang="en-US" sz="1950" b="1" dirty="0"/>
              <a:t>Conway Medical Centre</a:t>
            </a:r>
          </a:p>
          <a:p>
            <a:pPr>
              <a:spcBef>
                <a:spcPts val="900"/>
              </a:spcBef>
            </a:pPr>
            <a:r>
              <a:rPr lang="en-US" sz="1950" b="1" dirty="0"/>
              <a:t>Glyndon Medical Centre</a:t>
            </a:r>
          </a:p>
          <a:p>
            <a:pPr marL="428625" indent="-428625">
              <a:spcBef>
                <a:spcPts val="0"/>
              </a:spcBef>
              <a:buFont typeface="Courier New" panose="02070309020205020404" pitchFamily="49" charset="0"/>
              <a:buChar char="o"/>
            </a:pPr>
            <a:r>
              <a:rPr lang="en-US" sz="1950" b="1" dirty="0"/>
              <a:t>Samuel Street Branch</a:t>
            </a:r>
          </a:p>
          <a:p>
            <a:pPr>
              <a:spcBef>
                <a:spcPts val="900"/>
              </a:spcBef>
            </a:pPr>
            <a:r>
              <a:rPr lang="en-US" sz="1950" b="1" dirty="0" err="1"/>
              <a:t>Plumstead</a:t>
            </a:r>
            <a:r>
              <a:rPr lang="en-US" sz="1950" b="1" dirty="0"/>
              <a:t> and Wickham Lane Surgery</a:t>
            </a:r>
          </a:p>
          <a:p>
            <a:pPr marL="428625" indent="-428625">
              <a:spcBef>
                <a:spcPts val="0"/>
              </a:spcBef>
              <a:buFont typeface="Courier New" panose="02070309020205020404" pitchFamily="49" charset="0"/>
              <a:buChar char="o"/>
            </a:pPr>
            <a:r>
              <a:rPr lang="en-US" sz="1950" b="1" dirty="0"/>
              <a:t>Wickham Lane Branch</a:t>
            </a:r>
          </a:p>
          <a:p>
            <a:pPr>
              <a:spcBef>
                <a:spcPts val="900"/>
              </a:spcBef>
            </a:pPr>
            <a:r>
              <a:rPr lang="en-US" sz="1950" b="1" dirty="0" err="1"/>
              <a:t>Plumstead</a:t>
            </a:r>
            <a:r>
              <a:rPr lang="en-US" sz="1950" b="1" dirty="0"/>
              <a:t> Health Centre</a:t>
            </a:r>
          </a:p>
          <a:p>
            <a:pPr marL="428625" indent="-428625">
              <a:spcBef>
                <a:spcPts val="0"/>
              </a:spcBef>
              <a:buFont typeface="Courier New" panose="02070309020205020404" pitchFamily="49" charset="0"/>
              <a:buChar char="o"/>
            </a:pPr>
            <a:r>
              <a:rPr lang="en-US" sz="1950" b="1" dirty="0"/>
              <a:t>Garland Road Branch</a:t>
            </a:r>
          </a:p>
          <a:p>
            <a:pPr>
              <a:spcBef>
                <a:spcPts val="900"/>
              </a:spcBef>
            </a:pPr>
            <a:r>
              <a:rPr lang="en-US" sz="1950" b="1" dirty="0"/>
              <a:t>Royal Arsenal Medical Centre</a:t>
            </a:r>
            <a:endParaRPr lang="en-GB" sz="1950" b="1" dirty="0"/>
          </a:p>
          <a:p>
            <a:pPr>
              <a:spcBef>
                <a:spcPts val="900"/>
              </a:spcBef>
            </a:pPr>
            <a:r>
              <a:rPr lang="en-GB" sz="1950" b="1" dirty="0"/>
              <a:t>St Marks Medical Centre</a:t>
            </a:r>
          </a:p>
          <a:p>
            <a:pPr marL="428625" indent="-428625">
              <a:spcBef>
                <a:spcPts val="0"/>
              </a:spcBef>
              <a:buFont typeface="Courier New" panose="02070309020205020404" pitchFamily="49" charset="0"/>
              <a:buChar char="o"/>
            </a:pPr>
            <a:r>
              <a:rPr lang="en-GB" sz="1950" b="1" dirty="0"/>
              <a:t>Nightingale Branch</a:t>
            </a:r>
          </a:p>
          <a:p>
            <a:pPr>
              <a:spcBef>
                <a:spcPts val="900"/>
              </a:spcBef>
            </a:pPr>
            <a:r>
              <a:rPr lang="en-GB" sz="1950" b="1" dirty="0"/>
              <a:t>The Waverley Practice</a:t>
            </a:r>
          </a:p>
          <a:p>
            <a:pPr marL="428625" indent="-428625">
              <a:spcBef>
                <a:spcPts val="0"/>
              </a:spcBef>
              <a:buFont typeface="Courier New" panose="02070309020205020404" pitchFamily="49" charset="0"/>
              <a:buChar char="o"/>
            </a:pPr>
            <a:r>
              <a:rPr lang="en-GB" sz="1950" b="1" dirty="0"/>
              <a:t>Wickham Street Branch</a:t>
            </a:r>
          </a:p>
          <a:p>
            <a:pPr>
              <a:spcBef>
                <a:spcPts val="900"/>
              </a:spcBef>
            </a:pPr>
            <a:r>
              <a:rPr lang="en-GB" sz="1950" b="1" dirty="0"/>
              <a:t>Triveni </a:t>
            </a:r>
          </a:p>
          <a:p>
            <a:pPr marL="428625" indent="-428625">
              <a:spcBef>
                <a:spcPts val="0"/>
              </a:spcBef>
              <a:buFont typeface="Courier New" panose="02070309020205020404" pitchFamily="49" charset="0"/>
              <a:buChar char="o"/>
            </a:pPr>
            <a:r>
              <a:rPr lang="en-GB" sz="1950" b="1" dirty="0"/>
              <a:t>Plumstead Common Branch</a:t>
            </a:r>
          </a:p>
          <a:p>
            <a:pPr>
              <a:spcBef>
                <a:spcPts val="900"/>
              </a:spcBef>
            </a:pPr>
            <a:r>
              <a:rPr lang="en-GB" sz="1950" b="1" dirty="0"/>
              <a:t>Valentine Health Partnership</a:t>
            </a:r>
          </a:p>
          <a:p>
            <a:endParaRPr lang="en-GB" sz="1500" dirty="0"/>
          </a:p>
          <a:p>
            <a:pPr marL="428625" indent="-428625">
              <a:buFont typeface="Arial" panose="020B0604020202020204" pitchFamily="34" charset="0"/>
              <a:buChar char="•"/>
            </a:pPr>
            <a:endParaRPr lang="en-GB" sz="1500" dirty="0"/>
          </a:p>
        </p:txBody>
      </p:sp>
      <p:pic>
        <p:nvPicPr>
          <p:cNvPr id="5" name="Picture 4">
            <a:extLst>
              <a:ext uri="{FF2B5EF4-FFF2-40B4-BE49-F238E27FC236}">
                <a16:creationId xmlns:a16="http://schemas.microsoft.com/office/drawing/2014/main" id="{6EDF8219-0DEA-0822-36AA-83615A9FCE58}"/>
              </a:ext>
            </a:extLst>
          </p:cNvPr>
          <p:cNvPicPr>
            <a:picLocks noChangeAspect="1"/>
          </p:cNvPicPr>
          <p:nvPr/>
        </p:nvPicPr>
        <p:blipFill>
          <a:blip r:embed="rId2"/>
          <a:stretch>
            <a:fillRect/>
          </a:stretch>
        </p:blipFill>
        <p:spPr>
          <a:xfrm>
            <a:off x="4685035" y="12458"/>
            <a:ext cx="7090055" cy="6787122"/>
          </a:xfrm>
          <a:prstGeom prst="rect">
            <a:avLst/>
          </a:prstGeom>
        </p:spPr>
      </p:pic>
      <p:sp>
        <p:nvSpPr>
          <p:cNvPr id="6" name="Freeform 2">
            <a:extLst>
              <a:ext uri="{FF2B5EF4-FFF2-40B4-BE49-F238E27FC236}">
                <a16:creationId xmlns:a16="http://schemas.microsoft.com/office/drawing/2014/main" id="{B6409A79-DDFD-E3FC-2F4C-5ABFA5F115B4}"/>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3"/>
            <a:stretch>
              <a:fillRect l="-168900"/>
            </a:stretch>
          </a:blipFill>
        </p:spPr>
        <p:txBody>
          <a:bodyPr/>
          <a:lstStyle/>
          <a:p>
            <a:endParaRPr lang="en-GB"/>
          </a:p>
        </p:txBody>
      </p:sp>
      <p:pic>
        <p:nvPicPr>
          <p:cNvPr id="21" name="Picture 20">
            <a:extLst>
              <a:ext uri="{FF2B5EF4-FFF2-40B4-BE49-F238E27FC236}">
                <a16:creationId xmlns:a16="http://schemas.microsoft.com/office/drawing/2014/main" id="{363419F9-89FE-00E4-559F-8BBC1AADF3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23" name="Rectangle 22">
            <a:extLst>
              <a:ext uri="{FF2B5EF4-FFF2-40B4-BE49-F238E27FC236}">
                <a16:creationId xmlns:a16="http://schemas.microsoft.com/office/drawing/2014/main" id="{1A9612D9-4D64-121C-9DAF-A97C5BFC70F6}"/>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Tree>
    <p:extLst>
      <p:ext uri="{BB962C8B-B14F-4D97-AF65-F5344CB8AC3E}">
        <p14:creationId xmlns:p14="http://schemas.microsoft.com/office/powerpoint/2010/main" val="577646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366803C-8C87-6899-47EB-E51D419CC9A6}"/>
              </a:ext>
            </a:extLst>
          </p:cNvPr>
          <p:cNvSpPr>
            <a:spLocks noGrp="1"/>
          </p:cNvSpPr>
          <p:nvPr>
            <p:ph type="sldNum" sz="quarter" idx="15"/>
          </p:nvPr>
        </p:nvSpPr>
        <p:spPr/>
        <p:txBody>
          <a:bodyPr/>
          <a:lstStyle/>
          <a:p>
            <a:pPr defTabSz="1371600">
              <a:defRPr/>
            </a:pPr>
            <a:fld id="{9C23DAE3-29EA-6B48-8B9F-DAC09DE37D5A}" type="slidenum">
              <a:rPr lang="en-US"/>
              <a:pPr defTabSz="1371600">
                <a:defRPr/>
              </a:pPr>
              <a:t>13</a:t>
            </a:fld>
            <a:endParaRPr lang="en-US"/>
          </a:p>
        </p:txBody>
      </p:sp>
      <p:pic>
        <p:nvPicPr>
          <p:cNvPr id="6" name="Picture 5">
            <a:extLst>
              <a:ext uri="{FF2B5EF4-FFF2-40B4-BE49-F238E27FC236}">
                <a16:creationId xmlns:a16="http://schemas.microsoft.com/office/drawing/2014/main" id="{C031962D-CBE5-0C66-6A85-D9737BE0616E}"/>
              </a:ext>
            </a:extLst>
          </p:cNvPr>
          <p:cNvPicPr>
            <a:picLocks noChangeAspect="1"/>
          </p:cNvPicPr>
          <p:nvPr/>
        </p:nvPicPr>
        <p:blipFill>
          <a:blip r:embed="rId2"/>
          <a:stretch>
            <a:fillRect/>
          </a:stretch>
        </p:blipFill>
        <p:spPr>
          <a:xfrm>
            <a:off x="1" y="-30956"/>
            <a:ext cx="16436036" cy="10287000"/>
          </a:xfrm>
          <a:prstGeom prst="rect">
            <a:avLst/>
          </a:prstGeom>
        </p:spPr>
      </p:pic>
      <p:pic>
        <p:nvPicPr>
          <p:cNvPr id="3" name="Picture 2">
            <a:extLst>
              <a:ext uri="{FF2B5EF4-FFF2-40B4-BE49-F238E27FC236}">
                <a16:creationId xmlns:a16="http://schemas.microsoft.com/office/drawing/2014/main" id="{96E18662-2AE1-9369-7CD5-D8AD39EB5B24}"/>
              </a:ext>
            </a:extLst>
          </p:cNvPr>
          <p:cNvPicPr>
            <a:picLocks noChangeAspect="1"/>
          </p:cNvPicPr>
          <p:nvPr/>
        </p:nvPicPr>
        <p:blipFill>
          <a:blip r:embed="rId3"/>
          <a:srcRect t="28730"/>
          <a:stretch>
            <a:fillRect/>
          </a:stretch>
        </p:blipFill>
        <p:spPr>
          <a:xfrm>
            <a:off x="313004" y="7567559"/>
            <a:ext cx="5513294" cy="2688486"/>
          </a:xfrm>
          <a:prstGeom prst="rect">
            <a:avLst/>
          </a:prstGeom>
        </p:spPr>
      </p:pic>
      <p:sp>
        <p:nvSpPr>
          <p:cNvPr id="5" name="Freeform 2">
            <a:extLst>
              <a:ext uri="{FF2B5EF4-FFF2-40B4-BE49-F238E27FC236}">
                <a16:creationId xmlns:a16="http://schemas.microsoft.com/office/drawing/2014/main" id="{C03EFCCC-D737-7AF8-36BB-378DE59F9414}"/>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4"/>
            <a:stretch>
              <a:fillRect l="-168900"/>
            </a:stretch>
          </a:blipFill>
        </p:spPr>
        <p:txBody>
          <a:bodyPr/>
          <a:lstStyle/>
          <a:p>
            <a:endParaRPr lang="en-GB"/>
          </a:p>
        </p:txBody>
      </p:sp>
      <p:pic>
        <p:nvPicPr>
          <p:cNvPr id="9" name="Picture 8">
            <a:extLst>
              <a:ext uri="{FF2B5EF4-FFF2-40B4-BE49-F238E27FC236}">
                <a16:creationId xmlns:a16="http://schemas.microsoft.com/office/drawing/2014/main" id="{C4B279F8-78C5-A9F3-EAF6-F1C8C020AB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1" name="Rectangle 10">
            <a:extLst>
              <a:ext uri="{FF2B5EF4-FFF2-40B4-BE49-F238E27FC236}">
                <a16:creationId xmlns:a16="http://schemas.microsoft.com/office/drawing/2014/main" id="{ACD016F1-2B81-BA66-57AF-619DB4216602}"/>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Tree>
    <p:extLst>
      <p:ext uri="{BB962C8B-B14F-4D97-AF65-F5344CB8AC3E}">
        <p14:creationId xmlns:p14="http://schemas.microsoft.com/office/powerpoint/2010/main" val="522165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45A37-F03F-0EB8-280E-B4887ED6BB1D}"/>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CA2D7F15-A66B-89B9-1A28-FDB10CCCA929}"/>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27F2B8FB-0E12-BF76-0E0E-0BF42C643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5A2685BB-0DE5-B53D-2C08-930F6BC03C07}"/>
              </a:ext>
            </a:extLst>
          </p:cNvPr>
          <p:cNvSpPr/>
          <p:nvPr/>
        </p:nvSpPr>
        <p:spPr>
          <a:xfrm rot="16200000">
            <a:off x="-3285746" y="2254015"/>
            <a:ext cx="7885856" cy="769441"/>
          </a:xfrm>
          <a:prstGeom prst="rect">
            <a:avLst/>
          </a:prstGeom>
        </p:spPr>
        <p:txBody>
          <a:bodyPr wrap="square">
            <a:spAutoFit/>
          </a:bodyPr>
          <a:lstStyle/>
          <a:p>
            <a:r>
              <a:rPr lang="en-GB" sz="4400" b="1" dirty="0">
                <a:solidFill>
                  <a:srgbClr val="00B050"/>
                </a:solidFill>
                <a:latin typeface="Raleway" panose="020B0604020202020204" charset="0"/>
              </a:rPr>
              <a:t>PCN Vs INT</a:t>
            </a:r>
          </a:p>
        </p:txBody>
      </p:sp>
      <p:sp>
        <p:nvSpPr>
          <p:cNvPr id="8" name="Rectangle 7">
            <a:extLst>
              <a:ext uri="{FF2B5EF4-FFF2-40B4-BE49-F238E27FC236}">
                <a16:creationId xmlns:a16="http://schemas.microsoft.com/office/drawing/2014/main" id="{96852DAF-FB7E-0BD4-BA16-1A9B0C308FC3}"/>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graphicFrame>
        <p:nvGraphicFramePr>
          <p:cNvPr id="6" name="Table 5">
            <a:extLst>
              <a:ext uri="{FF2B5EF4-FFF2-40B4-BE49-F238E27FC236}">
                <a16:creationId xmlns:a16="http://schemas.microsoft.com/office/drawing/2014/main" id="{CCF62D81-4E96-1898-6AA2-28A3A03AD924}"/>
              </a:ext>
            </a:extLst>
          </p:cNvPr>
          <p:cNvGraphicFramePr>
            <a:graphicFrameLocks noGrp="1"/>
          </p:cNvGraphicFramePr>
          <p:nvPr>
            <p:extLst>
              <p:ext uri="{D42A27DB-BD31-4B8C-83A1-F6EECF244321}">
                <p14:modId xmlns:p14="http://schemas.microsoft.com/office/powerpoint/2010/main" val="767417880"/>
              </p:ext>
            </p:extLst>
          </p:nvPr>
        </p:nvGraphicFramePr>
        <p:xfrm>
          <a:off x="1198180" y="543472"/>
          <a:ext cx="15639721" cy="9025813"/>
        </p:xfrm>
        <a:graphic>
          <a:graphicData uri="http://schemas.openxmlformats.org/drawingml/2006/table">
            <a:tbl>
              <a:tblPr firstRow="1" bandRow="1">
                <a:tableStyleId>{5C22544A-7EE6-4342-B048-85BDC9FD1C3A}</a:tableStyleId>
              </a:tblPr>
              <a:tblGrid>
                <a:gridCol w="2159875">
                  <a:extLst>
                    <a:ext uri="{9D8B030D-6E8A-4147-A177-3AD203B41FA5}">
                      <a16:colId xmlns:a16="http://schemas.microsoft.com/office/drawing/2014/main" val="1434835001"/>
                    </a:ext>
                  </a:extLst>
                </a:gridCol>
                <a:gridCol w="3310759">
                  <a:extLst>
                    <a:ext uri="{9D8B030D-6E8A-4147-A177-3AD203B41FA5}">
                      <a16:colId xmlns:a16="http://schemas.microsoft.com/office/drawing/2014/main" val="4264638095"/>
                    </a:ext>
                  </a:extLst>
                </a:gridCol>
                <a:gridCol w="2948152">
                  <a:extLst>
                    <a:ext uri="{9D8B030D-6E8A-4147-A177-3AD203B41FA5}">
                      <a16:colId xmlns:a16="http://schemas.microsoft.com/office/drawing/2014/main" val="3348800336"/>
                    </a:ext>
                  </a:extLst>
                </a:gridCol>
                <a:gridCol w="3626068">
                  <a:extLst>
                    <a:ext uri="{9D8B030D-6E8A-4147-A177-3AD203B41FA5}">
                      <a16:colId xmlns:a16="http://schemas.microsoft.com/office/drawing/2014/main" val="2904267374"/>
                    </a:ext>
                  </a:extLst>
                </a:gridCol>
                <a:gridCol w="3594867">
                  <a:extLst>
                    <a:ext uri="{9D8B030D-6E8A-4147-A177-3AD203B41FA5}">
                      <a16:colId xmlns:a16="http://schemas.microsoft.com/office/drawing/2014/main" val="2291087124"/>
                    </a:ext>
                  </a:extLst>
                </a:gridCol>
              </a:tblGrid>
              <a:tr h="591645">
                <a:tc>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gridSpan="2">
                  <a:txBody>
                    <a:bodyPr/>
                    <a:lstStyle/>
                    <a:p>
                      <a:pPr algn="ctr"/>
                      <a:r>
                        <a:rPr lang="en-US" sz="3200" dirty="0"/>
                        <a:t>Primary Care Network (PCN)</a:t>
                      </a:r>
                      <a:endParaRPr lang="en-GB"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hMerge="1">
                  <a:txBody>
                    <a:bodyPr/>
                    <a:lstStyle/>
                    <a:p>
                      <a:pPr algn="ctr"/>
                      <a:endParaRPr lang="en-GB" sz="3200" dirty="0"/>
                    </a:p>
                  </a:txBody>
                  <a:tcPr/>
                </a:tc>
                <a:tc gridSpan="2">
                  <a:txBody>
                    <a:bodyPr/>
                    <a:lstStyle/>
                    <a:p>
                      <a:pPr algn="ctr"/>
                      <a:r>
                        <a:rPr lang="en-US" sz="3200" dirty="0"/>
                        <a:t>Integrated </a:t>
                      </a:r>
                      <a:r>
                        <a:rPr lang="en-US" sz="3200" dirty="0" err="1"/>
                        <a:t>Neighbourhood</a:t>
                      </a:r>
                      <a:r>
                        <a:rPr lang="en-US" sz="3200" dirty="0"/>
                        <a:t> Team (INT)</a:t>
                      </a:r>
                      <a:endParaRPr lang="en-GB"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50000"/>
                      </a:schemeClr>
                    </a:solidFill>
                  </a:tcPr>
                </a:tc>
                <a:tc hMerge="1">
                  <a:txBody>
                    <a:bodyPr/>
                    <a:lstStyle/>
                    <a:p>
                      <a:pPr algn="ctr"/>
                      <a:endParaRPr lang="en-GB" sz="32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632655470"/>
                  </a:ext>
                </a:extLst>
              </a:tr>
              <a:tr h="1318083">
                <a:tc>
                  <a:txBody>
                    <a:bodyPr/>
                    <a:lstStyle/>
                    <a:p>
                      <a:pPr algn="ctr"/>
                      <a:r>
                        <a:rPr lang="en-US" sz="2800" b="1" dirty="0"/>
                        <a:t>Primary Purpose</a:t>
                      </a:r>
                      <a:endParaRPr lang="en-GB"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Deliver primary care services across a group of GP practices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Employ and deploy ARRS staff</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Improve access, prevention and long-term condition management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endParaRPr lang="en-GB"/>
                    </a:p>
                  </a:txBody>
                  <a:tcPr/>
                </a:tc>
                <a:tc gridSpan="2">
                  <a:txBody>
                    <a:bodyPr/>
                    <a:lstStyle/>
                    <a:p>
                      <a:pPr marL="342900" indent="-342900">
                        <a:lnSpc>
                          <a:spcPct val="100000"/>
                        </a:lnSpc>
                        <a:spcBef>
                          <a:spcPts val="300"/>
                        </a:spcBef>
                        <a:spcAft>
                          <a:spcPts val="300"/>
                        </a:spcAft>
                        <a:buFont typeface="Arial" panose="020B0604020202020204" pitchFamily="34" charset="0"/>
                        <a:buChar char="•"/>
                      </a:pPr>
                      <a:r>
                        <a:rPr lang="en-US" sz="2000" dirty="0">
                          <a:latin typeface="+mn-lt"/>
                        </a:rPr>
                        <a:t>Deliver joined-up care for people with complex needs</a:t>
                      </a:r>
                    </a:p>
                    <a:p>
                      <a:pPr marL="342900" indent="-342900">
                        <a:lnSpc>
                          <a:spcPct val="100000"/>
                        </a:lnSpc>
                        <a:spcBef>
                          <a:spcPts val="300"/>
                        </a:spcBef>
                        <a:spcAft>
                          <a:spcPts val="300"/>
                        </a:spcAft>
                        <a:buFont typeface="Arial" panose="020B0604020202020204" pitchFamily="34" charset="0"/>
                        <a:buChar char="•"/>
                      </a:pPr>
                      <a:r>
                        <a:rPr lang="en-US" sz="2000" dirty="0">
                          <a:latin typeface="+mn-lt"/>
                        </a:rPr>
                        <a:t>Coordinate care across </a:t>
                      </a:r>
                      <a:r>
                        <a:rPr lang="en-US" sz="2000" dirty="0" err="1">
                          <a:latin typeface="+mn-lt"/>
                        </a:rPr>
                        <a:t>organisations</a:t>
                      </a:r>
                      <a:endParaRPr lang="en-US" sz="2000" dirty="0">
                        <a:latin typeface="+mn-lt"/>
                      </a:endParaRPr>
                    </a:p>
                    <a:p>
                      <a:pPr marL="342900" indent="-342900">
                        <a:lnSpc>
                          <a:spcPct val="100000"/>
                        </a:lnSpc>
                        <a:spcBef>
                          <a:spcPts val="300"/>
                        </a:spcBef>
                        <a:spcAft>
                          <a:spcPts val="300"/>
                        </a:spcAft>
                        <a:buFont typeface="Arial" panose="020B0604020202020204" pitchFamily="34" charset="0"/>
                        <a:buChar char="•"/>
                      </a:pPr>
                      <a:r>
                        <a:rPr lang="en-US" sz="2000" dirty="0">
                          <a:latin typeface="+mn-lt"/>
                        </a:rPr>
                        <a:t>Keep people well and out of hospital where possible</a:t>
                      </a:r>
                      <a:endParaRPr lang="en-GB" sz="200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56122272"/>
                  </a:ext>
                </a:extLst>
              </a:tr>
              <a:tr h="1318083">
                <a:tc>
                  <a:txBody>
                    <a:bodyPr/>
                    <a:lstStyle/>
                    <a:p>
                      <a:pPr algn="ctr"/>
                      <a:r>
                        <a:rPr lang="en-US" sz="2800" b="1" dirty="0"/>
                        <a:t>Population</a:t>
                      </a:r>
                      <a:endParaRPr lang="en-GB"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2">
                  <a:txBody>
                    <a:bodyPr/>
                    <a:lstStyle/>
                    <a:p>
                      <a:pPr marL="34290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Usually 30,000 to 50,000 patients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en-GB"/>
                    </a:p>
                  </a:txBody>
                  <a:tcPr/>
                </a:tc>
                <a:tc gridSpan="2">
                  <a:txBody>
                    <a:bodyPr/>
                    <a:lstStyle/>
                    <a:p>
                      <a:pPr marL="342900" indent="-342900">
                        <a:lnSpc>
                          <a:spcPct val="100000"/>
                        </a:lnSpc>
                        <a:spcBef>
                          <a:spcPts val="300"/>
                        </a:spcBef>
                        <a:spcAft>
                          <a:spcPts val="300"/>
                        </a:spcAft>
                        <a:buFont typeface="Arial" panose="020B0604020202020204" pitchFamily="34" charset="0"/>
                        <a:buChar char="•"/>
                      </a:pPr>
                      <a:r>
                        <a:rPr lang="en-US" sz="2000" dirty="0">
                          <a:latin typeface="+mn-lt"/>
                        </a:rPr>
                        <a:t>A whole </a:t>
                      </a:r>
                      <a:r>
                        <a:rPr lang="en-US" sz="2000" dirty="0" err="1">
                          <a:latin typeface="+mn-lt"/>
                        </a:rPr>
                        <a:t>neighbourhood</a:t>
                      </a:r>
                      <a:r>
                        <a:rPr lang="en-US" sz="2000" dirty="0">
                          <a:latin typeface="+mn-lt"/>
                        </a:rPr>
                        <a:t> footprint.</a:t>
                      </a:r>
                    </a:p>
                    <a:p>
                      <a:pPr marL="342900" indent="-342900">
                        <a:lnSpc>
                          <a:spcPct val="100000"/>
                        </a:lnSpc>
                        <a:spcBef>
                          <a:spcPts val="300"/>
                        </a:spcBef>
                        <a:spcAft>
                          <a:spcPts val="300"/>
                        </a:spcAft>
                        <a:buFont typeface="Arial" panose="020B0604020202020204" pitchFamily="34" charset="0"/>
                        <a:buChar char="•"/>
                      </a:pPr>
                      <a:r>
                        <a:rPr lang="en-US" sz="2000" dirty="0">
                          <a:latin typeface="+mn-lt"/>
                        </a:rPr>
                        <a:t>Often contains multiple PCNs</a:t>
                      </a:r>
                      <a:endParaRPr lang="en-GB" sz="2000" dirty="0">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en-GB"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121987775"/>
                  </a:ext>
                </a:extLst>
              </a:tr>
              <a:tr h="1318083">
                <a:tc>
                  <a:txBody>
                    <a:bodyPr/>
                    <a:lstStyle/>
                    <a:p>
                      <a:pPr algn="ctr"/>
                      <a:r>
                        <a:rPr lang="en-US" sz="2800" b="1" dirty="0"/>
                        <a:t>Main Focus</a:t>
                      </a:r>
                      <a:endParaRPr lang="en-GB"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General practice</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Enhanced access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QOF, IIF/CAIP and contractual delivery</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Medicines optimisation</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Long-term condition management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endParaRPr lang="en-GB"/>
                    </a:p>
                  </a:txBody>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Frailty</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Multiple LTCs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Mental health</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Children and young people</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High-intensity users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Admission avoidance</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Prevention</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903551363"/>
                  </a:ext>
                </a:extLst>
              </a:tr>
              <a:tr h="1943147">
                <a:tc>
                  <a:txBody>
                    <a:bodyPr/>
                    <a:lstStyle/>
                    <a:p>
                      <a:pPr algn="ctr"/>
                      <a:r>
                        <a:rPr lang="en-US" sz="2800" b="1" dirty="0"/>
                        <a:t>Who Works here?</a:t>
                      </a:r>
                      <a:endParaRPr lang="en-GB"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GPs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Practice Nurses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Clinical Pharmacists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Pharmacy Technicians</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Social Prescribers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Care Coordinators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First Contact Practitioners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Other ARRS roles</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PCN staff</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Community nursing</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Social workers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Mental health teams</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Community pharmacy</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Hospital specialists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Voluntary sector</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Housing and welfare services</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335928741"/>
                  </a:ext>
                </a:extLst>
              </a:tr>
              <a:tr h="1484858">
                <a:tc>
                  <a:txBody>
                    <a:bodyPr/>
                    <a:lstStyle/>
                    <a:p>
                      <a:pPr algn="ctr"/>
                      <a:r>
                        <a:rPr lang="en-US" sz="2800" b="1" dirty="0"/>
                        <a:t>Typical work</a:t>
                      </a:r>
                      <a:endParaRPr lang="en-GB"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Medication reviews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Structured Medication Reviews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LTC recalls</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Care home support</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Population health searches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j-lt"/>
                        </a:rPr>
                        <a:t>Practice support</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MDT meetings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Complex case discussions</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Care planning</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Care coordination</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Shared risk management</a:t>
                      </a:r>
                    </a:p>
                    <a:p>
                      <a:pPr marL="342900" lvl="0" indent="-342900" fontAlgn="t">
                        <a:lnSpc>
                          <a:spcPct val="100000"/>
                        </a:lnSpc>
                        <a:spcBef>
                          <a:spcPts val="300"/>
                        </a:spcBef>
                        <a:spcAft>
                          <a:spcPts val="300"/>
                        </a:spcAft>
                        <a:buFont typeface="Arial" panose="020B0604020202020204" pitchFamily="34" charset="0"/>
                        <a:buChar char="•"/>
                      </a:pPr>
                      <a:r>
                        <a:rPr lang="en-GB" sz="2000" b="0" i="0" dirty="0">
                          <a:effectLst/>
                          <a:latin typeface="+mn-lt"/>
                        </a:rPr>
                        <a:t>Cross-organisational working</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val="214701033"/>
                  </a:ext>
                </a:extLst>
              </a:tr>
            </a:tbl>
          </a:graphicData>
        </a:graphic>
      </p:graphicFrame>
    </p:spTree>
    <p:extLst>
      <p:ext uri="{BB962C8B-B14F-4D97-AF65-F5344CB8AC3E}">
        <p14:creationId xmlns:p14="http://schemas.microsoft.com/office/powerpoint/2010/main" val="3381422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309CA-8FDF-47F6-D32F-E6FDDF1303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8C443-1D72-0A14-0154-DDE2930F03A8}"/>
              </a:ext>
            </a:extLst>
          </p:cNvPr>
          <p:cNvSpPr>
            <a:spLocks noGrp="1"/>
          </p:cNvSpPr>
          <p:nvPr>
            <p:ph type="title"/>
          </p:nvPr>
        </p:nvSpPr>
        <p:spPr>
          <a:xfrm>
            <a:off x="0" y="135332"/>
            <a:ext cx="10899429" cy="2897504"/>
          </a:xfrm>
        </p:spPr>
        <p:txBody>
          <a:bodyPr>
            <a:normAutofit/>
          </a:bodyPr>
          <a:lstStyle/>
          <a:p>
            <a:pPr marL="128588"/>
            <a:r>
              <a:rPr lang="en-US" sz="4800" b="1" dirty="0">
                <a:solidFill>
                  <a:srgbClr val="399E06"/>
                </a:solidFill>
              </a:rPr>
              <a:t>Greenwich priority pathways: </a:t>
            </a:r>
            <a:br>
              <a:rPr lang="en-US" sz="4800" b="1" dirty="0">
                <a:solidFill>
                  <a:srgbClr val="399E06"/>
                </a:solidFill>
              </a:rPr>
            </a:br>
            <a:r>
              <a:rPr lang="en-US" sz="1800" b="1" dirty="0">
                <a:solidFill>
                  <a:srgbClr val="399E06"/>
                </a:solidFill>
              </a:rPr>
              <a:t>	</a:t>
            </a:r>
            <a:br>
              <a:rPr lang="en-US" sz="3600" b="1" dirty="0">
                <a:solidFill>
                  <a:srgbClr val="399E06"/>
                </a:solidFill>
              </a:rPr>
            </a:br>
            <a:r>
              <a:rPr lang="en-US" sz="3600" b="1" dirty="0">
                <a:solidFill>
                  <a:srgbClr val="399E06"/>
                </a:solidFill>
              </a:rPr>
              <a:t>	</a:t>
            </a:r>
            <a:r>
              <a:rPr lang="en-US" sz="3600" b="1" dirty="0">
                <a:solidFill>
                  <a:srgbClr val="399E06"/>
                </a:solidFill>
                <a:sym typeface="Wingdings" panose="05000000000000000000" pitchFamily="2" charset="2"/>
              </a:rPr>
              <a:t></a:t>
            </a:r>
            <a:r>
              <a:rPr lang="en-US" sz="3600" b="1" dirty="0">
                <a:solidFill>
                  <a:srgbClr val="399E06"/>
                </a:solidFill>
              </a:rPr>
              <a:t>From sickness to prevention</a:t>
            </a:r>
            <a:br>
              <a:rPr lang="en-US" sz="3600" b="1" dirty="0">
                <a:solidFill>
                  <a:srgbClr val="399E06"/>
                </a:solidFill>
              </a:rPr>
            </a:br>
            <a:r>
              <a:rPr lang="en-US" sz="3600" b="1" dirty="0">
                <a:solidFill>
                  <a:srgbClr val="399E06"/>
                </a:solidFill>
              </a:rPr>
              <a:t>	</a:t>
            </a:r>
            <a:r>
              <a:rPr lang="en-US" sz="3600" b="1" dirty="0">
                <a:solidFill>
                  <a:srgbClr val="399E06"/>
                </a:solidFill>
                <a:sym typeface="Wingdings" panose="05000000000000000000" pitchFamily="2" charset="2"/>
              </a:rPr>
              <a:t> </a:t>
            </a:r>
            <a:r>
              <a:rPr lang="en-US" sz="3600" b="1" dirty="0">
                <a:solidFill>
                  <a:srgbClr val="399E06"/>
                </a:solidFill>
              </a:rPr>
              <a:t>From hospital to community</a:t>
            </a:r>
            <a:br>
              <a:rPr lang="en-US" sz="3600" b="1" dirty="0">
                <a:solidFill>
                  <a:srgbClr val="399E06"/>
                </a:solidFill>
              </a:rPr>
            </a:br>
            <a:r>
              <a:rPr lang="en-US" sz="3600" b="1" dirty="0">
                <a:solidFill>
                  <a:srgbClr val="399E06"/>
                </a:solidFill>
              </a:rPr>
              <a:t>	</a:t>
            </a:r>
            <a:r>
              <a:rPr lang="en-US" sz="3600" b="1" dirty="0">
                <a:solidFill>
                  <a:srgbClr val="399E06"/>
                </a:solidFill>
                <a:sym typeface="Wingdings" panose="05000000000000000000" pitchFamily="2" charset="2"/>
              </a:rPr>
              <a:t> </a:t>
            </a:r>
            <a:r>
              <a:rPr lang="en-US" sz="3600" b="1" dirty="0">
                <a:solidFill>
                  <a:srgbClr val="399E06"/>
                </a:solidFill>
              </a:rPr>
              <a:t>From digital to analogue </a:t>
            </a:r>
            <a:endParaRPr lang="en-GB" sz="3600" b="1" dirty="0">
              <a:solidFill>
                <a:srgbClr val="399E06"/>
              </a:solidFill>
            </a:endParaRPr>
          </a:p>
        </p:txBody>
      </p:sp>
      <p:pic>
        <p:nvPicPr>
          <p:cNvPr id="4" name="Picture 3" descr="A group of people sitting around a table&#10;&#10;AI-generated content may be incorrect.">
            <a:extLst>
              <a:ext uri="{FF2B5EF4-FFF2-40B4-BE49-F238E27FC236}">
                <a16:creationId xmlns:a16="http://schemas.microsoft.com/office/drawing/2014/main" id="{93011C1E-033D-8616-9F26-6AE59BFF34A6}"/>
              </a:ext>
            </a:extLst>
          </p:cNvPr>
          <p:cNvPicPr>
            <a:picLocks noChangeAspect="1"/>
          </p:cNvPicPr>
          <p:nvPr/>
        </p:nvPicPr>
        <p:blipFill>
          <a:blip r:embed="rId2"/>
          <a:stretch>
            <a:fillRect/>
          </a:stretch>
        </p:blipFill>
        <p:spPr>
          <a:xfrm rot="10800000">
            <a:off x="1752688" y="3214917"/>
            <a:ext cx="8244734" cy="6165057"/>
          </a:xfrm>
          <a:prstGeom prst="rect">
            <a:avLst/>
          </a:prstGeom>
        </p:spPr>
      </p:pic>
      <p:sp>
        <p:nvSpPr>
          <p:cNvPr id="6" name="Rectangle 5">
            <a:extLst>
              <a:ext uri="{FF2B5EF4-FFF2-40B4-BE49-F238E27FC236}">
                <a16:creationId xmlns:a16="http://schemas.microsoft.com/office/drawing/2014/main" id="{B47B05B6-3E00-5A41-BEFD-437374864AA0}"/>
              </a:ext>
            </a:extLst>
          </p:cNvPr>
          <p:cNvSpPr/>
          <p:nvPr/>
        </p:nvSpPr>
        <p:spPr>
          <a:xfrm>
            <a:off x="10855960" y="197168"/>
            <a:ext cx="3359372" cy="3054779"/>
          </a:xfrm>
          <a:prstGeom prst="rect">
            <a:avLst/>
          </a:prstGeom>
          <a:solidFill>
            <a:srgbClr val="399E0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700" b="1" dirty="0">
                <a:solidFill>
                  <a:schemeClr val="bg1"/>
                </a:solidFill>
              </a:rPr>
              <a:t>Proactive Care Pathways – </a:t>
            </a:r>
          </a:p>
          <a:p>
            <a:pPr algn="ctr"/>
            <a:r>
              <a:rPr lang="en-GB" sz="2700" dirty="0">
                <a:solidFill>
                  <a:schemeClr val="bg1"/>
                </a:solidFill>
              </a:rPr>
              <a:t>Moderate and Severe Frailty</a:t>
            </a:r>
          </a:p>
        </p:txBody>
      </p:sp>
      <p:sp>
        <p:nvSpPr>
          <p:cNvPr id="7" name="Rectangle 6">
            <a:extLst>
              <a:ext uri="{FF2B5EF4-FFF2-40B4-BE49-F238E27FC236}">
                <a16:creationId xmlns:a16="http://schemas.microsoft.com/office/drawing/2014/main" id="{DD4DA17D-5033-1750-D802-0BBCE9CACAA8}"/>
              </a:ext>
            </a:extLst>
          </p:cNvPr>
          <p:cNvSpPr/>
          <p:nvPr/>
        </p:nvSpPr>
        <p:spPr>
          <a:xfrm>
            <a:off x="10855958" y="3616111"/>
            <a:ext cx="3359372" cy="3054779"/>
          </a:xfrm>
          <a:prstGeom prst="rect">
            <a:avLst/>
          </a:prstGeom>
          <a:solidFill>
            <a:srgbClr val="399E0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700" b="1" dirty="0">
                <a:solidFill>
                  <a:schemeClr val="bg1"/>
                </a:solidFill>
              </a:rPr>
              <a:t>Children and Young People’s </a:t>
            </a:r>
            <a:r>
              <a:rPr lang="en-GB" sz="2700" dirty="0">
                <a:solidFill>
                  <a:schemeClr val="bg1"/>
                </a:solidFill>
              </a:rPr>
              <a:t>models of health and care in the community</a:t>
            </a:r>
          </a:p>
          <a:p>
            <a:pPr algn="ctr"/>
            <a:endParaRPr lang="en-GB" sz="2700" dirty="0"/>
          </a:p>
        </p:txBody>
      </p:sp>
      <p:sp>
        <p:nvSpPr>
          <p:cNvPr id="8" name="Rectangle 7">
            <a:extLst>
              <a:ext uri="{FF2B5EF4-FFF2-40B4-BE49-F238E27FC236}">
                <a16:creationId xmlns:a16="http://schemas.microsoft.com/office/drawing/2014/main" id="{97CAFB36-9174-7C85-7B20-9572D2182F24}"/>
              </a:ext>
            </a:extLst>
          </p:cNvPr>
          <p:cNvSpPr/>
          <p:nvPr/>
        </p:nvSpPr>
        <p:spPr>
          <a:xfrm>
            <a:off x="14572951" y="6993805"/>
            <a:ext cx="3359372" cy="3054779"/>
          </a:xfrm>
          <a:prstGeom prst="rect">
            <a:avLst/>
          </a:prstGeom>
          <a:solidFill>
            <a:srgbClr val="399E0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700" b="1" dirty="0">
                <a:solidFill>
                  <a:schemeClr val="bg1"/>
                </a:solidFill>
              </a:rPr>
              <a:t>Urgent same day care </a:t>
            </a:r>
            <a:r>
              <a:rPr lang="en-GB" sz="2700" dirty="0">
                <a:solidFill>
                  <a:schemeClr val="bg1"/>
                </a:solidFill>
              </a:rPr>
              <a:t>provision and interfaces at Greenwich Neighbourhood level  </a:t>
            </a:r>
          </a:p>
        </p:txBody>
      </p:sp>
      <p:sp>
        <p:nvSpPr>
          <p:cNvPr id="9" name="Rectangle 8">
            <a:extLst>
              <a:ext uri="{FF2B5EF4-FFF2-40B4-BE49-F238E27FC236}">
                <a16:creationId xmlns:a16="http://schemas.microsoft.com/office/drawing/2014/main" id="{AFD1B878-A5A8-4F21-1A3A-CE760D349865}"/>
              </a:ext>
            </a:extLst>
          </p:cNvPr>
          <p:cNvSpPr/>
          <p:nvPr/>
        </p:nvSpPr>
        <p:spPr>
          <a:xfrm>
            <a:off x="14572951" y="3616111"/>
            <a:ext cx="3359372" cy="3054779"/>
          </a:xfrm>
          <a:prstGeom prst="rect">
            <a:avLst/>
          </a:prstGeom>
          <a:solidFill>
            <a:srgbClr val="399E0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700" b="1" dirty="0">
                <a:solidFill>
                  <a:schemeClr val="bg1"/>
                </a:solidFill>
              </a:rPr>
              <a:t>Prevention, </a:t>
            </a:r>
            <a:r>
              <a:rPr lang="en-GB" sz="2700" dirty="0">
                <a:solidFill>
                  <a:schemeClr val="bg1"/>
                </a:solidFill>
              </a:rPr>
              <a:t>focusing on mild frailty prevention</a:t>
            </a:r>
          </a:p>
        </p:txBody>
      </p:sp>
      <p:sp>
        <p:nvSpPr>
          <p:cNvPr id="10" name="Rectangle 9">
            <a:extLst>
              <a:ext uri="{FF2B5EF4-FFF2-40B4-BE49-F238E27FC236}">
                <a16:creationId xmlns:a16="http://schemas.microsoft.com/office/drawing/2014/main" id="{3B4DA0FA-8376-CA2E-0CDF-BAD3937AF7AC}"/>
              </a:ext>
            </a:extLst>
          </p:cNvPr>
          <p:cNvSpPr/>
          <p:nvPr/>
        </p:nvSpPr>
        <p:spPr>
          <a:xfrm>
            <a:off x="14572949" y="197168"/>
            <a:ext cx="3359372" cy="3054779"/>
          </a:xfrm>
          <a:prstGeom prst="rect">
            <a:avLst/>
          </a:prstGeom>
          <a:solidFill>
            <a:srgbClr val="399E0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700" b="1" dirty="0">
                <a:solidFill>
                  <a:schemeClr val="bg1"/>
                </a:solidFill>
              </a:rPr>
              <a:t>Proactive Care Pathways – </a:t>
            </a:r>
          </a:p>
          <a:p>
            <a:pPr algn="ctr"/>
            <a:r>
              <a:rPr lang="en-GB" sz="2700" dirty="0">
                <a:solidFill>
                  <a:schemeClr val="bg1"/>
                </a:solidFill>
              </a:rPr>
              <a:t>Multiple (3+) Long Term Conditions</a:t>
            </a:r>
          </a:p>
        </p:txBody>
      </p:sp>
      <p:sp>
        <p:nvSpPr>
          <p:cNvPr id="3" name="Rectangle 2">
            <a:extLst>
              <a:ext uri="{FF2B5EF4-FFF2-40B4-BE49-F238E27FC236}">
                <a16:creationId xmlns:a16="http://schemas.microsoft.com/office/drawing/2014/main" id="{445FFB8D-50AD-D72F-432C-43E0C1313F47}"/>
              </a:ext>
            </a:extLst>
          </p:cNvPr>
          <p:cNvSpPr/>
          <p:nvPr/>
        </p:nvSpPr>
        <p:spPr>
          <a:xfrm>
            <a:off x="10868561" y="6993803"/>
            <a:ext cx="3359372" cy="3054779"/>
          </a:xfrm>
          <a:prstGeom prst="rect">
            <a:avLst/>
          </a:prstGeom>
          <a:solidFill>
            <a:srgbClr val="399E0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700" dirty="0">
                <a:solidFill>
                  <a:schemeClr val="bg1"/>
                </a:solidFill>
              </a:rPr>
              <a:t>Integrated Neighbourhood working in</a:t>
            </a:r>
            <a:r>
              <a:rPr lang="en-GB" sz="2700" b="1" dirty="0">
                <a:solidFill>
                  <a:schemeClr val="bg1"/>
                </a:solidFill>
              </a:rPr>
              <a:t> Mental Health </a:t>
            </a:r>
            <a:r>
              <a:rPr lang="en-GB" sz="2700" dirty="0">
                <a:solidFill>
                  <a:schemeClr val="bg1"/>
                </a:solidFill>
              </a:rPr>
              <a:t>and wellbeing services</a:t>
            </a:r>
          </a:p>
        </p:txBody>
      </p:sp>
    </p:spTree>
    <p:extLst>
      <p:ext uri="{BB962C8B-B14F-4D97-AF65-F5344CB8AC3E}">
        <p14:creationId xmlns:p14="http://schemas.microsoft.com/office/powerpoint/2010/main" val="2199001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3da783c0ef8_0_0"/>
          <p:cNvSpPr/>
          <p:nvPr/>
        </p:nvSpPr>
        <p:spPr>
          <a:xfrm>
            <a:off x="1806650" y="3567428"/>
            <a:ext cx="5035050" cy="5035050"/>
          </a:xfrm>
          <a:prstGeom prst="ellipse">
            <a:avLst/>
          </a:prstGeom>
          <a:solidFill>
            <a:srgbClr val="DBEAD2"/>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193" name="Google Shape;193;g3da783c0ef8_0_0"/>
          <p:cNvSpPr/>
          <p:nvPr/>
        </p:nvSpPr>
        <p:spPr>
          <a:xfrm>
            <a:off x="641036" y="2430126"/>
            <a:ext cx="7386300" cy="7386300"/>
          </a:xfrm>
          <a:prstGeom prst="ellipse">
            <a:avLst/>
          </a:prstGeom>
          <a:noFill/>
          <a:ln w="19050" cap="flat" cmpd="sng">
            <a:solidFill>
              <a:schemeClr val="accent6"/>
            </a:solidFill>
            <a:prstDash val="solid"/>
            <a:round/>
            <a:headEnd type="none" w="sm" len="sm"/>
            <a:tailEnd type="none" w="sm" len="sm"/>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194" name="Google Shape;194;g3da783c0ef8_0_0"/>
          <p:cNvSpPr/>
          <p:nvPr/>
        </p:nvSpPr>
        <p:spPr>
          <a:xfrm>
            <a:off x="2302265" y="4069541"/>
            <a:ext cx="4095450" cy="4095450"/>
          </a:xfrm>
          <a:prstGeom prst="ellipse">
            <a:avLst/>
          </a:prstGeom>
          <a:solidFill>
            <a:schemeClr val="lt1"/>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195" name="Google Shape;195;g3da783c0ef8_0_0"/>
          <p:cNvSpPr/>
          <p:nvPr/>
        </p:nvSpPr>
        <p:spPr>
          <a:xfrm>
            <a:off x="3339911" y="5128995"/>
            <a:ext cx="1988550" cy="1988550"/>
          </a:xfrm>
          <a:prstGeom prst="ellipse">
            <a:avLst/>
          </a:prstGeom>
          <a:noFill/>
          <a:ln w="19050" cap="flat" cmpd="sng">
            <a:solidFill>
              <a:schemeClr val="accent6"/>
            </a:solidFill>
            <a:prstDash val="dash"/>
            <a:round/>
            <a:headEnd type="none" w="sm" len="sm"/>
            <a:tailEnd type="none" w="sm" len="sm"/>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196" name="Google Shape;196;g3da783c0ef8_0_0"/>
          <p:cNvSpPr txBox="1">
            <a:spLocks noGrp="1"/>
          </p:cNvSpPr>
          <p:nvPr>
            <p:ph type="title"/>
          </p:nvPr>
        </p:nvSpPr>
        <p:spPr>
          <a:xfrm>
            <a:off x="-1827262" y="159162"/>
            <a:ext cx="17792550" cy="995127"/>
          </a:xfrm>
          <a:prstGeom prst="rect">
            <a:avLst/>
          </a:prstGeom>
          <a:noFill/>
          <a:ln>
            <a:noFill/>
          </a:ln>
        </p:spPr>
        <p:txBody>
          <a:bodyPr spcFirstLastPara="1" vert="horz" wrap="square" lIns="137138" tIns="68550" rIns="137138" bIns="68550" rtlCol="0" anchor="ctr" anchorCtr="0">
            <a:normAutofit fontScale="90000"/>
          </a:bodyPr>
          <a:lstStyle/>
          <a:p>
            <a:pPr lvl="0"/>
            <a:r>
              <a:rPr lang="en-GB" sz="5700" b="1" dirty="0">
                <a:solidFill>
                  <a:srgbClr val="399E06"/>
                </a:solidFill>
                <a:latin typeface="Arial" panose="020B0604020202020204" pitchFamily="34" charset="0"/>
                <a:cs typeface="Arial" panose="020B0604020202020204" pitchFamily="34" charset="0"/>
              </a:rPr>
              <a:t>A typical Integrated Neighbourhood Team</a:t>
            </a:r>
            <a:endParaRPr sz="5700" b="1" dirty="0">
              <a:solidFill>
                <a:srgbClr val="399E06"/>
              </a:solidFill>
              <a:latin typeface="Arial" panose="020B0604020202020204" pitchFamily="34" charset="0"/>
              <a:cs typeface="Arial" panose="020B0604020202020204" pitchFamily="34" charset="0"/>
            </a:endParaRPr>
          </a:p>
        </p:txBody>
      </p:sp>
      <p:sp>
        <p:nvSpPr>
          <p:cNvPr id="197" name="Google Shape;197;g3da783c0ef8_0_0"/>
          <p:cNvSpPr/>
          <p:nvPr/>
        </p:nvSpPr>
        <p:spPr>
          <a:xfrm>
            <a:off x="3697148" y="4544870"/>
            <a:ext cx="1279800" cy="1279800"/>
          </a:xfrm>
          <a:prstGeom prst="ellipse">
            <a:avLst/>
          </a:prstGeom>
          <a:solidFill>
            <a:schemeClr val="accent6"/>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198" name="Google Shape;198;g3da783c0ef8_0_0"/>
          <p:cNvSpPr/>
          <p:nvPr/>
        </p:nvSpPr>
        <p:spPr>
          <a:xfrm>
            <a:off x="2917110" y="6031857"/>
            <a:ext cx="1279800" cy="1279800"/>
          </a:xfrm>
          <a:prstGeom prst="ellipse">
            <a:avLst/>
          </a:prstGeom>
          <a:solidFill>
            <a:schemeClr val="accent6"/>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199" name="Google Shape;199;g3da783c0ef8_0_0"/>
          <p:cNvSpPr/>
          <p:nvPr/>
        </p:nvSpPr>
        <p:spPr>
          <a:xfrm>
            <a:off x="4416398" y="6031857"/>
            <a:ext cx="1279800" cy="1279800"/>
          </a:xfrm>
          <a:prstGeom prst="ellipse">
            <a:avLst/>
          </a:prstGeom>
          <a:solidFill>
            <a:schemeClr val="accent6"/>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00" name="Google Shape;200;g3da783c0ef8_0_0"/>
          <p:cNvSpPr txBox="1"/>
          <p:nvPr/>
        </p:nvSpPr>
        <p:spPr>
          <a:xfrm>
            <a:off x="3566712" y="4852784"/>
            <a:ext cx="1534950" cy="83610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b="1" kern="0">
                <a:solidFill>
                  <a:srgbClr val="FFFFFF"/>
                </a:solidFill>
                <a:latin typeface="Gill Sans"/>
                <a:ea typeface="Gill Sans"/>
                <a:cs typeface="Gill Sans"/>
                <a:sym typeface="Gill Sans"/>
              </a:rPr>
              <a:t>Adults who </a:t>
            </a:r>
            <a:br>
              <a:rPr lang="en-GB" sz="1350" b="1" kern="0">
                <a:solidFill>
                  <a:srgbClr val="FFFFFF"/>
                </a:solidFill>
                <a:latin typeface="Gill Sans"/>
                <a:ea typeface="Gill Sans"/>
                <a:cs typeface="Gill Sans"/>
                <a:sym typeface="Gill Sans"/>
              </a:rPr>
            </a:br>
            <a:r>
              <a:rPr lang="en-GB" sz="1350" b="1" kern="0">
                <a:solidFill>
                  <a:srgbClr val="FFFFFF"/>
                </a:solidFill>
                <a:latin typeface="Gill Sans"/>
                <a:ea typeface="Gill Sans"/>
                <a:cs typeface="Gill Sans"/>
                <a:sym typeface="Gill Sans"/>
              </a:rPr>
              <a:t>are frail</a:t>
            </a:r>
            <a:endParaRPr sz="1350" b="1" kern="0">
              <a:solidFill>
                <a:srgbClr val="FFFFFF"/>
              </a:solidFill>
              <a:latin typeface="Gill Sans"/>
              <a:ea typeface="Gill Sans"/>
              <a:cs typeface="Gill Sans"/>
              <a:sym typeface="Gill Sans"/>
            </a:endParaRPr>
          </a:p>
        </p:txBody>
      </p:sp>
      <p:sp>
        <p:nvSpPr>
          <p:cNvPr id="201" name="Google Shape;201;g3da783c0ef8_0_0"/>
          <p:cNvSpPr txBox="1"/>
          <p:nvPr/>
        </p:nvSpPr>
        <p:spPr>
          <a:xfrm>
            <a:off x="2789525" y="6311832"/>
            <a:ext cx="1534950" cy="83610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b="1" kern="0">
                <a:solidFill>
                  <a:srgbClr val="FFFFFF"/>
                </a:solidFill>
                <a:latin typeface="Gill Sans"/>
                <a:ea typeface="Gill Sans"/>
                <a:cs typeface="Gill Sans"/>
                <a:sym typeface="Gill Sans"/>
              </a:rPr>
              <a:t>Children &amp; young people</a:t>
            </a:r>
            <a:endParaRPr sz="1350" b="1" kern="0">
              <a:solidFill>
                <a:srgbClr val="FFFFFF"/>
              </a:solidFill>
              <a:latin typeface="Gill Sans"/>
              <a:ea typeface="Gill Sans"/>
              <a:cs typeface="Gill Sans"/>
              <a:sym typeface="Gill Sans"/>
            </a:endParaRPr>
          </a:p>
        </p:txBody>
      </p:sp>
      <p:sp>
        <p:nvSpPr>
          <p:cNvPr id="202" name="Google Shape;202;g3da783c0ef8_0_0"/>
          <p:cNvSpPr txBox="1"/>
          <p:nvPr/>
        </p:nvSpPr>
        <p:spPr>
          <a:xfrm>
            <a:off x="4271688" y="6200304"/>
            <a:ext cx="1534950" cy="83610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b="1" kern="0">
                <a:solidFill>
                  <a:srgbClr val="FFFFFF"/>
                </a:solidFill>
                <a:latin typeface="Gill Sans"/>
                <a:ea typeface="Gill Sans"/>
                <a:cs typeface="Gill Sans"/>
                <a:sym typeface="Gill Sans"/>
              </a:rPr>
              <a:t>Adults with</a:t>
            </a:r>
            <a:endParaRPr sz="1350" b="1" kern="0">
              <a:solidFill>
                <a:srgbClr val="FFFFFF"/>
              </a:solidFill>
              <a:latin typeface="Gill Sans"/>
              <a:ea typeface="Gill Sans"/>
              <a:cs typeface="Gill Sans"/>
              <a:sym typeface="Gill Sans"/>
            </a:endParaRPr>
          </a:p>
          <a:p>
            <a:pPr algn="ctr" defTabSz="1371600">
              <a:buClr>
                <a:srgbClr val="000000"/>
              </a:buClr>
              <a:defRPr/>
            </a:pPr>
            <a:r>
              <a:rPr lang="en-GB" sz="1350" b="1" kern="0">
                <a:solidFill>
                  <a:srgbClr val="FFFFFF"/>
                </a:solidFill>
                <a:latin typeface="Gill Sans"/>
                <a:ea typeface="Gill Sans"/>
                <a:cs typeface="Gill Sans"/>
                <a:sym typeface="Gill Sans"/>
              </a:rPr>
              <a:t>3+ LTC</a:t>
            </a:r>
            <a:endParaRPr sz="1350" b="1" kern="0">
              <a:solidFill>
                <a:srgbClr val="FFFFFF"/>
              </a:solidFill>
              <a:latin typeface="Gill Sans"/>
              <a:ea typeface="Gill Sans"/>
              <a:cs typeface="Gill Sans"/>
              <a:sym typeface="Gill Sans"/>
            </a:endParaRPr>
          </a:p>
          <a:p>
            <a:pPr algn="ctr" defTabSz="1371600">
              <a:buClr>
                <a:srgbClr val="000000"/>
              </a:buClr>
              <a:defRPr/>
            </a:pPr>
            <a:r>
              <a:rPr lang="en-GB" sz="1350" b="1" kern="0">
                <a:solidFill>
                  <a:srgbClr val="FFFFFF"/>
                </a:solidFill>
                <a:latin typeface="Gill Sans"/>
                <a:ea typeface="Gill Sans"/>
                <a:cs typeface="Gill Sans"/>
                <a:sym typeface="Gill Sans"/>
              </a:rPr>
              <a:t>(incl. SMI)</a:t>
            </a:r>
            <a:endParaRPr sz="1350" b="1" kern="0">
              <a:solidFill>
                <a:srgbClr val="FFFFFF"/>
              </a:solidFill>
              <a:latin typeface="Gill Sans"/>
              <a:ea typeface="Gill Sans"/>
              <a:cs typeface="Gill Sans"/>
              <a:sym typeface="Gill Sans"/>
            </a:endParaRPr>
          </a:p>
        </p:txBody>
      </p:sp>
      <p:sp>
        <p:nvSpPr>
          <p:cNvPr id="203" name="Google Shape;203;g3da783c0ef8_0_0"/>
          <p:cNvSpPr txBox="1"/>
          <p:nvPr/>
        </p:nvSpPr>
        <p:spPr>
          <a:xfrm>
            <a:off x="3631437" y="2661501"/>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Housing &amp;</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Homelessness</a:t>
            </a:r>
            <a:endParaRPr sz="1350" kern="0">
              <a:solidFill>
                <a:srgbClr val="000000"/>
              </a:solidFill>
              <a:latin typeface="Gill Sans"/>
              <a:ea typeface="Gill Sans"/>
              <a:cs typeface="Gill Sans"/>
              <a:sym typeface="Gill Sans"/>
            </a:endParaRPr>
          </a:p>
        </p:txBody>
      </p:sp>
      <p:sp>
        <p:nvSpPr>
          <p:cNvPr id="204" name="Google Shape;204;g3da783c0ef8_0_0"/>
          <p:cNvSpPr/>
          <p:nvPr/>
        </p:nvSpPr>
        <p:spPr>
          <a:xfrm>
            <a:off x="4217787" y="2568371"/>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05" name="Google Shape;205;g3da783c0ef8_0_0"/>
          <p:cNvSpPr txBox="1"/>
          <p:nvPr/>
        </p:nvSpPr>
        <p:spPr>
          <a:xfrm>
            <a:off x="4976937" y="3212166"/>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Adult Social Care</a:t>
            </a:r>
            <a:endParaRPr sz="1350" kern="0">
              <a:solidFill>
                <a:srgbClr val="000000"/>
              </a:solidFill>
              <a:latin typeface="Gill Sans"/>
              <a:ea typeface="Gill Sans"/>
              <a:cs typeface="Gill Sans"/>
              <a:sym typeface="Gill Sans"/>
            </a:endParaRPr>
          </a:p>
        </p:txBody>
      </p:sp>
      <p:sp>
        <p:nvSpPr>
          <p:cNvPr id="206" name="Google Shape;206;g3da783c0ef8_0_0"/>
          <p:cNvSpPr/>
          <p:nvPr/>
        </p:nvSpPr>
        <p:spPr>
          <a:xfrm>
            <a:off x="5563287" y="3119036"/>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07" name="Google Shape;207;g3da783c0ef8_0_0"/>
          <p:cNvSpPr txBox="1"/>
          <p:nvPr/>
        </p:nvSpPr>
        <p:spPr>
          <a:xfrm>
            <a:off x="2220237" y="3228395"/>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Services for</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children</a:t>
            </a:r>
            <a:endParaRPr sz="1350" kern="0">
              <a:solidFill>
                <a:srgbClr val="000000"/>
              </a:solidFill>
              <a:latin typeface="Gill Sans"/>
              <a:ea typeface="Gill Sans"/>
              <a:cs typeface="Gill Sans"/>
              <a:sym typeface="Gill Sans"/>
            </a:endParaRPr>
          </a:p>
        </p:txBody>
      </p:sp>
      <p:sp>
        <p:nvSpPr>
          <p:cNvPr id="208" name="Google Shape;208;g3da783c0ef8_0_0"/>
          <p:cNvSpPr/>
          <p:nvPr/>
        </p:nvSpPr>
        <p:spPr>
          <a:xfrm>
            <a:off x="2806587" y="3135263"/>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09" name="Google Shape;209;g3da783c0ef8_0_0"/>
          <p:cNvSpPr txBox="1"/>
          <p:nvPr/>
        </p:nvSpPr>
        <p:spPr>
          <a:xfrm>
            <a:off x="1105895" y="3967970"/>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Benefits and welfare advice</a:t>
            </a:r>
            <a:endParaRPr sz="1350" kern="0">
              <a:solidFill>
                <a:srgbClr val="000000"/>
              </a:solidFill>
              <a:latin typeface="Gill Sans"/>
              <a:ea typeface="Gill Sans"/>
              <a:cs typeface="Gill Sans"/>
              <a:sym typeface="Gill Sans"/>
            </a:endParaRPr>
          </a:p>
        </p:txBody>
      </p:sp>
      <p:sp>
        <p:nvSpPr>
          <p:cNvPr id="210" name="Google Shape;210;g3da783c0ef8_0_0"/>
          <p:cNvSpPr/>
          <p:nvPr/>
        </p:nvSpPr>
        <p:spPr>
          <a:xfrm>
            <a:off x="1692245" y="3874838"/>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11" name="Google Shape;211;g3da783c0ef8_0_0"/>
          <p:cNvSpPr txBox="1"/>
          <p:nvPr/>
        </p:nvSpPr>
        <p:spPr>
          <a:xfrm>
            <a:off x="6098027" y="3967970"/>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Employment </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support</a:t>
            </a:r>
            <a:endParaRPr sz="1350" kern="0">
              <a:solidFill>
                <a:srgbClr val="000000"/>
              </a:solidFill>
              <a:latin typeface="Gill Sans"/>
              <a:ea typeface="Gill Sans"/>
              <a:cs typeface="Gill Sans"/>
              <a:sym typeface="Gill Sans"/>
            </a:endParaRPr>
          </a:p>
        </p:txBody>
      </p:sp>
      <p:sp>
        <p:nvSpPr>
          <p:cNvPr id="212" name="Google Shape;212;g3da783c0ef8_0_0"/>
          <p:cNvSpPr/>
          <p:nvPr/>
        </p:nvSpPr>
        <p:spPr>
          <a:xfrm>
            <a:off x="6684377" y="3874838"/>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13" name="Google Shape;213;g3da783c0ef8_0_0"/>
          <p:cNvSpPr txBox="1"/>
          <p:nvPr/>
        </p:nvSpPr>
        <p:spPr>
          <a:xfrm>
            <a:off x="698160" y="4926020"/>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Finance and</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dept advice</a:t>
            </a:r>
            <a:endParaRPr sz="1350" kern="0">
              <a:solidFill>
                <a:srgbClr val="000000"/>
              </a:solidFill>
              <a:latin typeface="Gill Sans"/>
              <a:ea typeface="Gill Sans"/>
              <a:cs typeface="Gill Sans"/>
              <a:sym typeface="Gill Sans"/>
            </a:endParaRPr>
          </a:p>
        </p:txBody>
      </p:sp>
      <p:sp>
        <p:nvSpPr>
          <p:cNvPr id="214" name="Google Shape;214;g3da783c0ef8_0_0"/>
          <p:cNvSpPr/>
          <p:nvPr/>
        </p:nvSpPr>
        <p:spPr>
          <a:xfrm>
            <a:off x="1284510" y="4832888"/>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15" name="Google Shape;215;g3da783c0ef8_0_0"/>
          <p:cNvSpPr txBox="1"/>
          <p:nvPr/>
        </p:nvSpPr>
        <p:spPr>
          <a:xfrm>
            <a:off x="6610512" y="4811720"/>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Homecare /</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Residential </a:t>
            </a:r>
            <a:br>
              <a:rPr lang="en-GB" sz="1350" kern="0">
                <a:solidFill>
                  <a:srgbClr val="000000"/>
                </a:solidFill>
                <a:latin typeface="Gill Sans"/>
                <a:ea typeface="Gill Sans"/>
                <a:cs typeface="Gill Sans"/>
                <a:sym typeface="Gill Sans"/>
              </a:rPr>
            </a:br>
            <a:r>
              <a:rPr lang="en-GB" sz="1350" kern="0">
                <a:solidFill>
                  <a:srgbClr val="000000"/>
                </a:solidFill>
                <a:latin typeface="Gill Sans"/>
                <a:ea typeface="Gill Sans"/>
                <a:cs typeface="Gill Sans"/>
                <a:sym typeface="Gill Sans"/>
              </a:rPr>
              <a:t>care</a:t>
            </a:r>
            <a:endParaRPr sz="1350" kern="0">
              <a:solidFill>
                <a:srgbClr val="000000"/>
              </a:solidFill>
              <a:latin typeface="Gill Sans"/>
              <a:ea typeface="Gill Sans"/>
              <a:cs typeface="Gill Sans"/>
              <a:sym typeface="Gill Sans"/>
            </a:endParaRPr>
          </a:p>
        </p:txBody>
      </p:sp>
      <p:sp>
        <p:nvSpPr>
          <p:cNvPr id="216" name="Google Shape;216;g3da783c0ef8_0_0"/>
          <p:cNvSpPr/>
          <p:nvPr/>
        </p:nvSpPr>
        <p:spPr>
          <a:xfrm>
            <a:off x="7196862" y="4718588"/>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17" name="Google Shape;217;g3da783c0ef8_0_0"/>
          <p:cNvSpPr txBox="1"/>
          <p:nvPr/>
        </p:nvSpPr>
        <p:spPr>
          <a:xfrm>
            <a:off x="6724812" y="5869895"/>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District </a:t>
            </a:r>
            <a:br>
              <a:rPr lang="en-GB" sz="1350" kern="0">
                <a:solidFill>
                  <a:srgbClr val="000000"/>
                </a:solidFill>
                <a:latin typeface="Gill Sans"/>
                <a:ea typeface="Gill Sans"/>
                <a:cs typeface="Gill Sans"/>
                <a:sym typeface="Gill Sans"/>
              </a:rPr>
            </a:br>
            <a:r>
              <a:rPr lang="en-GB" sz="1350" kern="0">
                <a:solidFill>
                  <a:srgbClr val="000000"/>
                </a:solidFill>
                <a:latin typeface="Gill Sans"/>
                <a:ea typeface="Gill Sans"/>
                <a:cs typeface="Gill Sans"/>
                <a:sym typeface="Gill Sans"/>
              </a:rPr>
              <a:t>Nursing</a:t>
            </a:r>
            <a:endParaRPr sz="1350" kern="0">
              <a:solidFill>
                <a:srgbClr val="000000"/>
              </a:solidFill>
              <a:latin typeface="Gill Sans"/>
              <a:ea typeface="Gill Sans"/>
              <a:cs typeface="Gill Sans"/>
              <a:sym typeface="Gill Sans"/>
            </a:endParaRPr>
          </a:p>
        </p:txBody>
      </p:sp>
      <p:sp>
        <p:nvSpPr>
          <p:cNvPr id="218" name="Google Shape;218;g3da783c0ef8_0_0"/>
          <p:cNvSpPr/>
          <p:nvPr/>
        </p:nvSpPr>
        <p:spPr>
          <a:xfrm>
            <a:off x="7311162" y="5776763"/>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19" name="Google Shape;219;g3da783c0ef8_0_0"/>
          <p:cNvSpPr txBox="1"/>
          <p:nvPr/>
        </p:nvSpPr>
        <p:spPr>
          <a:xfrm>
            <a:off x="523325" y="5916996"/>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DHACT</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Service</a:t>
            </a:r>
            <a:endParaRPr sz="1350" kern="0">
              <a:solidFill>
                <a:srgbClr val="000000"/>
              </a:solidFill>
              <a:latin typeface="Gill Sans"/>
              <a:ea typeface="Gill Sans"/>
              <a:cs typeface="Gill Sans"/>
              <a:sym typeface="Gill Sans"/>
            </a:endParaRPr>
          </a:p>
        </p:txBody>
      </p:sp>
      <p:sp>
        <p:nvSpPr>
          <p:cNvPr id="220" name="Google Shape;220;g3da783c0ef8_0_0"/>
          <p:cNvSpPr/>
          <p:nvPr/>
        </p:nvSpPr>
        <p:spPr>
          <a:xfrm>
            <a:off x="1109675" y="5823864"/>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21" name="Google Shape;221;g3da783c0ef8_0_0"/>
          <p:cNvSpPr txBox="1"/>
          <p:nvPr/>
        </p:nvSpPr>
        <p:spPr>
          <a:xfrm>
            <a:off x="760962" y="7074582"/>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Crisis</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support</a:t>
            </a:r>
            <a:endParaRPr sz="1350" kern="0">
              <a:solidFill>
                <a:srgbClr val="000000"/>
              </a:solidFill>
              <a:latin typeface="Gill Sans"/>
              <a:ea typeface="Gill Sans"/>
              <a:cs typeface="Gill Sans"/>
              <a:sym typeface="Gill Sans"/>
            </a:endParaRPr>
          </a:p>
        </p:txBody>
      </p:sp>
      <p:sp>
        <p:nvSpPr>
          <p:cNvPr id="222" name="Google Shape;222;g3da783c0ef8_0_0"/>
          <p:cNvSpPr/>
          <p:nvPr/>
        </p:nvSpPr>
        <p:spPr>
          <a:xfrm>
            <a:off x="1347312" y="6981450"/>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23" name="Google Shape;223;g3da783c0ef8_0_0"/>
          <p:cNvSpPr txBox="1"/>
          <p:nvPr/>
        </p:nvSpPr>
        <p:spPr>
          <a:xfrm>
            <a:off x="1422425" y="8016245"/>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Primary</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care</a:t>
            </a:r>
            <a:endParaRPr sz="1350" kern="0">
              <a:solidFill>
                <a:srgbClr val="000000"/>
              </a:solidFill>
              <a:latin typeface="Gill Sans"/>
              <a:ea typeface="Gill Sans"/>
              <a:cs typeface="Gill Sans"/>
              <a:sym typeface="Gill Sans"/>
            </a:endParaRPr>
          </a:p>
        </p:txBody>
      </p:sp>
      <p:sp>
        <p:nvSpPr>
          <p:cNvPr id="224" name="Google Shape;224;g3da783c0ef8_0_0"/>
          <p:cNvSpPr/>
          <p:nvPr/>
        </p:nvSpPr>
        <p:spPr>
          <a:xfrm>
            <a:off x="2008775" y="7923113"/>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25" name="Google Shape;225;g3da783c0ef8_0_0"/>
          <p:cNvSpPr txBox="1"/>
          <p:nvPr/>
        </p:nvSpPr>
        <p:spPr>
          <a:xfrm>
            <a:off x="2492799" y="8651679"/>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Law</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enforcement</a:t>
            </a:r>
            <a:endParaRPr sz="1350" kern="0">
              <a:solidFill>
                <a:srgbClr val="000000"/>
              </a:solidFill>
              <a:latin typeface="Gill Sans"/>
              <a:ea typeface="Gill Sans"/>
              <a:cs typeface="Gill Sans"/>
              <a:sym typeface="Gill Sans"/>
            </a:endParaRPr>
          </a:p>
        </p:txBody>
      </p:sp>
      <p:sp>
        <p:nvSpPr>
          <p:cNvPr id="226" name="Google Shape;226;g3da783c0ef8_0_0"/>
          <p:cNvSpPr/>
          <p:nvPr/>
        </p:nvSpPr>
        <p:spPr>
          <a:xfrm>
            <a:off x="3079149" y="8558549"/>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27" name="Google Shape;227;g3da783c0ef8_0_0"/>
          <p:cNvSpPr txBox="1"/>
          <p:nvPr/>
        </p:nvSpPr>
        <p:spPr>
          <a:xfrm>
            <a:off x="3800637" y="9021188"/>
            <a:ext cx="172485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Pharmacies</a:t>
            </a:r>
            <a:endParaRPr sz="1350" kern="0">
              <a:solidFill>
                <a:srgbClr val="000000"/>
              </a:solidFill>
              <a:latin typeface="Gill Sans"/>
              <a:ea typeface="Gill Sans"/>
              <a:cs typeface="Gill Sans"/>
              <a:sym typeface="Gill Sans"/>
            </a:endParaRPr>
          </a:p>
        </p:txBody>
      </p:sp>
      <p:sp>
        <p:nvSpPr>
          <p:cNvPr id="228" name="Google Shape;228;g3da783c0ef8_0_0"/>
          <p:cNvSpPr/>
          <p:nvPr/>
        </p:nvSpPr>
        <p:spPr>
          <a:xfrm>
            <a:off x="4563837" y="8808375"/>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29" name="Google Shape;229;g3da783c0ef8_0_0"/>
          <p:cNvSpPr/>
          <p:nvPr/>
        </p:nvSpPr>
        <p:spPr>
          <a:xfrm>
            <a:off x="14374088" y="8223488"/>
            <a:ext cx="3182400" cy="1666800"/>
          </a:xfrm>
          <a:prstGeom prst="rect">
            <a:avLst/>
          </a:prstGeom>
          <a:solidFill>
            <a:schemeClr val="lt1"/>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30" name="Google Shape;230;g3da783c0ef8_0_0"/>
          <p:cNvSpPr txBox="1"/>
          <p:nvPr/>
        </p:nvSpPr>
        <p:spPr>
          <a:xfrm>
            <a:off x="5798637" y="8148678"/>
            <a:ext cx="172485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VCSF </a:t>
            </a:r>
            <a:endParaRPr sz="1350" kern="0">
              <a:solidFill>
                <a:srgbClr val="000000"/>
              </a:solidFill>
              <a:latin typeface="Gill Sans"/>
              <a:ea typeface="Gill Sans"/>
              <a:cs typeface="Gill Sans"/>
              <a:sym typeface="Gill Sans"/>
            </a:endParaRPr>
          </a:p>
        </p:txBody>
      </p:sp>
      <p:sp>
        <p:nvSpPr>
          <p:cNvPr id="231" name="Google Shape;231;g3da783c0ef8_0_0"/>
          <p:cNvSpPr/>
          <p:nvPr/>
        </p:nvSpPr>
        <p:spPr>
          <a:xfrm>
            <a:off x="6561837" y="8002283"/>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32" name="Google Shape;232;g3da783c0ef8_0_0"/>
          <p:cNvSpPr/>
          <p:nvPr/>
        </p:nvSpPr>
        <p:spPr>
          <a:xfrm>
            <a:off x="5742387" y="2551350"/>
            <a:ext cx="599850" cy="599850"/>
          </a:xfrm>
          <a:prstGeom prst="ellipse">
            <a:avLst/>
          </a:prstGeom>
          <a:solidFill>
            <a:schemeClr val="accent6">
              <a:lumMod val="75000"/>
            </a:schemeClr>
          </a:solidFill>
          <a:ln>
            <a:noFill/>
          </a:ln>
        </p:spPr>
        <p:txBody>
          <a:bodyPr spcFirstLastPara="1" wrap="square" lIns="137138" tIns="137138" rIns="137138" bIns="137138" anchor="ctr" anchorCtr="0">
            <a:noAutofit/>
          </a:bodyPr>
          <a:lstStyle/>
          <a:p>
            <a:pPr algn="ctr" defTabSz="1371600">
              <a:buClr>
                <a:srgbClr val="000000"/>
              </a:buClr>
              <a:defRPr/>
            </a:pPr>
            <a:r>
              <a:rPr lang="en-GB" sz="2100" kern="0">
                <a:solidFill>
                  <a:srgbClr val="FFFFFF"/>
                </a:solidFill>
                <a:latin typeface="Gill Sans"/>
                <a:ea typeface="Gill Sans"/>
                <a:cs typeface="Gill Sans"/>
                <a:sym typeface="Gill Sans"/>
              </a:rPr>
              <a:t>3</a:t>
            </a:r>
            <a:endParaRPr sz="2100" kern="0">
              <a:solidFill>
                <a:srgbClr val="FFFFFF"/>
              </a:solidFill>
              <a:latin typeface="Gill Sans"/>
              <a:ea typeface="Gill Sans"/>
              <a:cs typeface="Gill Sans"/>
              <a:sym typeface="Gill Sans"/>
            </a:endParaRPr>
          </a:p>
        </p:txBody>
      </p:sp>
      <p:sp>
        <p:nvSpPr>
          <p:cNvPr id="233" name="Google Shape;233;g3da783c0ef8_0_0"/>
          <p:cNvSpPr/>
          <p:nvPr/>
        </p:nvSpPr>
        <p:spPr>
          <a:xfrm>
            <a:off x="2725592" y="5134988"/>
            <a:ext cx="599850" cy="599850"/>
          </a:xfrm>
          <a:prstGeom prst="ellipse">
            <a:avLst/>
          </a:prstGeom>
          <a:solidFill>
            <a:schemeClr val="accent6">
              <a:lumMod val="75000"/>
            </a:schemeClr>
          </a:solidFill>
          <a:ln>
            <a:noFill/>
          </a:ln>
        </p:spPr>
        <p:txBody>
          <a:bodyPr spcFirstLastPara="1" wrap="square" lIns="137138" tIns="137138" rIns="137138" bIns="137138" anchor="ctr" anchorCtr="0">
            <a:noAutofit/>
          </a:bodyPr>
          <a:lstStyle/>
          <a:p>
            <a:pPr algn="ctr" defTabSz="1371600">
              <a:buClr>
                <a:srgbClr val="000000"/>
              </a:buClr>
              <a:defRPr/>
            </a:pPr>
            <a:r>
              <a:rPr lang="en-GB" sz="2100" kern="0">
                <a:solidFill>
                  <a:srgbClr val="FFFFFF"/>
                </a:solidFill>
                <a:latin typeface="Gill Sans"/>
                <a:ea typeface="Gill Sans"/>
                <a:cs typeface="Gill Sans"/>
                <a:sym typeface="Gill Sans"/>
              </a:rPr>
              <a:t>1</a:t>
            </a:r>
            <a:endParaRPr sz="2100" kern="0">
              <a:solidFill>
                <a:srgbClr val="FFFFFF"/>
              </a:solidFill>
              <a:latin typeface="Gill Sans"/>
              <a:ea typeface="Gill Sans"/>
              <a:cs typeface="Gill Sans"/>
              <a:sym typeface="Gill Sans"/>
            </a:endParaRPr>
          </a:p>
        </p:txBody>
      </p:sp>
      <p:sp>
        <p:nvSpPr>
          <p:cNvPr id="234" name="Google Shape;234;g3da783c0ef8_0_0"/>
          <p:cNvSpPr/>
          <p:nvPr/>
        </p:nvSpPr>
        <p:spPr>
          <a:xfrm>
            <a:off x="8613686" y="1257238"/>
            <a:ext cx="599850" cy="599850"/>
          </a:xfrm>
          <a:prstGeom prst="ellipse">
            <a:avLst/>
          </a:prstGeom>
          <a:solidFill>
            <a:schemeClr val="accent6">
              <a:lumMod val="75000"/>
            </a:schemeClr>
          </a:solidFill>
          <a:ln>
            <a:noFill/>
          </a:ln>
        </p:spPr>
        <p:txBody>
          <a:bodyPr spcFirstLastPara="1" wrap="square" lIns="137138" tIns="137138" rIns="137138" bIns="137138" anchor="ctr" anchorCtr="0">
            <a:noAutofit/>
          </a:bodyPr>
          <a:lstStyle/>
          <a:p>
            <a:pPr algn="ctr" defTabSz="1371600">
              <a:buClr>
                <a:srgbClr val="000000"/>
              </a:buClr>
              <a:defRPr/>
            </a:pPr>
            <a:r>
              <a:rPr lang="en-GB" sz="2100" kern="0" dirty="0">
                <a:solidFill>
                  <a:srgbClr val="FFFFFF"/>
                </a:solidFill>
                <a:latin typeface="Gill Sans"/>
                <a:ea typeface="Gill Sans"/>
                <a:cs typeface="Gill Sans"/>
                <a:sym typeface="Gill Sans"/>
              </a:rPr>
              <a:t>1</a:t>
            </a:r>
            <a:endParaRPr sz="2100" kern="0" dirty="0">
              <a:solidFill>
                <a:srgbClr val="FFFFFF"/>
              </a:solidFill>
              <a:latin typeface="Gill Sans"/>
              <a:ea typeface="Gill Sans"/>
              <a:cs typeface="Gill Sans"/>
              <a:sym typeface="Gill Sans"/>
            </a:endParaRPr>
          </a:p>
        </p:txBody>
      </p:sp>
      <p:sp>
        <p:nvSpPr>
          <p:cNvPr id="235" name="Google Shape;235;g3da783c0ef8_0_0"/>
          <p:cNvSpPr/>
          <p:nvPr/>
        </p:nvSpPr>
        <p:spPr>
          <a:xfrm>
            <a:off x="8613686" y="3758480"/>
            <a:ext cx="599850" cy="599850"/>
          </a:xfrm>
          <a:prstGeom prst="ellipse">
            <a:avLst/>
          </a:prstGeom>
          <a:solidFill>
            <a:schemeClr val="accent6">
              <a:lumMod val="75000"/>
            </a:schemeClr>
          </a:solidFill>
          <a:ln>
            <a:noFill/>
          </a:ln>
        </p:spPr>
        <p:txBody>
          <a:bodyPr spcFirstLastPara="1" wrap="square" lIns="137138" tIns="137138" rIns="137138" bIns="137138" anchor="ctr" anchorCtr="0">
            <a:noAutofit/>
          </a:bodyPr>
          <a:lstStyle/>
          <a:p>
            <a:pPr algn="ctr" defTabSz="1371600">
              <a:buClr>
                <a:srgbClr val="000000"/>
              </a:buClr>
              <a:defRPr/>
            </a:pPr>
            <a:r>
              <a:rPr lang="en-GB" sz="2100" kern="0" dirty="0">
                <a:solidFill>
                  <a:srgbClr val="FFFFFF"/>
                </a:solidFill>
                <a:latin typeface="Gill Sans"/>
                <a:ea typeface="Gill Sans"/>
                <a:cs typeface="Gill Sans"/>
                <a:sym typeface="Gill Sans"/>
              </a:rPr>
              <a:t>2</a:t>
            </a:r>
            <a:endParaRPr sz="2100" kern="0" dirty="0">
              <a:solidFill>
                <a:srgbClr val="FFFFFF"/>
              </a:solidFill>
              <a:latin typeface="Gill Sans"/>
              <a:ea typeface="Gill Sans"/>
              <a:cs typeface="Gill Sans"/>
              <a:sym typeface="Gill Sans"/>
            </a:endParaRPr>
          </a:p>
        </p:txBody>
      </p:sp>
      <p:sp>
        <p:nvSpPr>
          <p:cNvPr id="236" name="Google Shape;236;g3da783c0ef8_0_0"/>
          <p:cNvSpPr txBox="1"/>
          <p:nvPr/>
        </p:nvSpPr>
        <p:spPr>
          <a:xfrm>
            <a:off x="9192950" y="1184101"/>
            <a:ext cx="9049737" cy="2415150"/>
          </a:xfrm>
          <a:prstGeom prst="rect">
            <a:avLst/>
          </a:prstGeom>
          <a:noFill/>
          <a:ln>
            <a:noFill/>
          </a:ln>
        </p:spPr>
        <p:txBody>
          <a:bodyPr spcFirstLastPara="1" wrap="square" lIns="137138" tIns="137138" rIns="137138" bIns="137138" anchor="t" anchorCtr="0">
            <a:noAutofit/>
          </a:bodyPr>
          <a:lstStyle/>
          <a:p>
            <a:pPr defTabSz="1371600">
              <a:buClr>
                <a:srgbClr val="000000"/>
              </a:buClr>
              <a:buSzPts val="1100"/>
              <a:defRPr/>
            </a:pPr>
            <a:r>
              <a:rPr lang="en-GB" sz="2100" b="1" kern="0" dirty="0">
                <a:solidFill>
                  <a:srgbClr val="000000"/>
                </a:solidFill>
                <a:latin typeface="Gill Sans"/>
                <a:ea typeface="Gill Sans"/>
                <a:cs typeface="Gill Sans"/>
                <a:sym typeface="Gill Sans"/>
              </a:rPr>
              <a:t>People in Greenwich</a:t>
            </a:r>
            <a:endParaRPr sz="2100" b="1" kern="0" dirty="0">
              <a:solidFill>
                <a:srgbClr val="000000"/>
              </a:solidFill>
              <a:latin typeface="Gill Sans"/>
              <a:ea typeface="Gill Sans"/>
              <a:cs typeface="Gill Sans"/>
              <a:sym typeface="Gill Sans"/>
            </a:endParaRPr>
          </a:p>
          <a:p>
            <a:pPr defTabSz="1371600">
              <a:spcBef>
                <a:spcPts val="750"/>
              </a:spcBef>
              <a:buClr>
                <a:srgbClr val="000000"/>
              </a:buClr>
              <a:buSzPts val="1100"/>
              <a:defRPr/>
            </a:pPr>
            <a:r>
              <a:rPr lang="en-GB" sz="2100" kern="0" dirty="0">
                <a:solidFill>
                  <a:srgbClr val="000000"/>
                </a:solidFill>
                <a:latin typeface="Gill Sans"/>
                <a:ea typeface="Gill Sans"/>
                <a:cs typeface="Gill Sans"/>
                <a:sym typeface="Gill Sans"/>
              </a:rPr>
              <a:t>Through proactive case finding, we will identify adults who are frail, have three or more long-term conditions, as well as children, young people, and their families who would benefit from a holistic approach to improving their health and wellbeing. People who meet the risk criteria will be supported by bespoke Integrated Teams.</a:t>
            </a:r>
            <a:endParaRPr sz="2100" b="1" kern="0" dirty="0">
              <a:solidFill>
                <a:srgbClr val="000000"/>
              </a:solidFill>
              <a:latin typeface="Gill Sans"/>
              <a:ea typeface="Gill Sans"/>
              <a:cs typeface="Gill Sans"/>
              <a:sym typeface="Gill Sans"/>
            </a:endParaRPr>
          </a:p>
          <a:p>
            <a:pPr defTabSz="1371600">
              <a:spcBef>
                <a:spcPts val="750"/>
              </a:spcBef>
              <a:buClr>
                <a:srgbClr val="000000"/>
              </a:buClr>
              <a:buSzPts val="1100"/>
              <a:defRPr/>
            </a:pPr>
            <a:endParaRPr sz="2100" b="1" kern="0" dirty="0">
              <a:solidFill>
                <a:srgbClr val="000000"/>
              </a:solidFill>
              <a:latin typeface="Gill Sans"/>
              <a:ea typeface="Gill Sans"/>
              <a:cs typeface="Gill Sans"/>
              <a:sym typeface="Gill Sans"/>
            </a:endParaRPr>
          </a:p>
          <a:p>
            <a:pPr defTabSz="1371600">
              <a:spcBef>
                <a:spcPts val="750"/>
              </a:spcBef>
              <a:buClr>
                <a:srgbClr val="000000"/>
              </a:buClr>
              <a:buSzPts val="1100"/>
              <a:defRPr/>
            </a:pPr>
            <a:r>
              <a:rPr lang="en-GB" sz="2100" b="1" kern="0" dirty="0">
                <a:solidFill>
                  <a:srgbClr val="000000"/>
                </a:solidFill>
                <a:latin typeface="Gill Sans"/>
                <a:ea typeface="Gill Sans"/>
                <a:cs typeface="Gill Sans"/>
                <a:sym typeface="Gill Sans"/>
              </a:rPr>
              <a:t>Our communities</a:t>
            </a:r>
            <a:endParaRPr sz="2100" b="1" kern="0" dirty="0">
              <a:solidFill>
                <a:srgbClr val="000000"/>
              </a:solidFill>
              <a:latin typeface="Gill Sans"/>
              <a:ea typeface="Gill Sans"/>
              <a:cs typeface="Gill Sans"/>
              <a:sym typeface="Gill Sans"/>
            </a:endParaRPr>
          </a:p>
          <a:p>
            <a:pPr defTabSz="1371600">
              <a:spcBef>
                <a:spcPts val="750"/>
              </a:spcBef>
              <a:buClr>
                <a:srgbClr val="000000"/>
              </a:buClr>
              <a:buSzPts val="1100"/>
              <a:defRPr/>
            </a:pPr>
            <a:r>
              <a:rPr lang="en-GB" sz="2100" kern="0" dirty="0">
                <a:solidFill>
                  <a:srgbClr val="000000"/>
                </a:solidFill>
                <a:latin typeface="Gill Sans"/>
                <a:ea typeface="Gill Sans"/>
                <a:cs typeface="Gill Sans"/>
                <a:sym typeface="Gill Sans"/>
              </a:rPr>
              <a:t>Strong communities should be our first line of support. By backing carers, investing in local initiatives, and building a more people-friendly borough, we can prevent problems early and ease pressure on overstretched services – without compromising access to vital care.</a:t>
            </a:r>
            <a:endParaRPr sz="2100" kern="0" dirty="0">
              <a:solidFill>
                <a:srgbClr val="000000"/>
              </a:solidFill>
              <a:latin typeface="Gill Sans"/>
              <a:ea typeface="Gill Sans"/>
              <a:cs typeface="Gill Sans"/>
              <a:sym typeface="Gill Sans"/>
            </a:endParaRPr>
          </a:p>
          <a:p>
            <a:pPr defTabSz="1371600">
              <a:spcBef>
                <a:spcPts val="750"/>
              </a:spcBef>
              <a:buClr>
                <a:srgbClr val="000000"/>
              </a:buClr>
              <a:buSzPts val="1100"/>
              <a:defRPr/>
            </a:pPr>
            <a:endParaRPr sz="2100" kern="0" dirty="0">
              <a:solidFill>
                <a:srgbClr val="000000"/>
              </a:solidFill>
              <a:latin typeface="Gill Sans"/>
              <a:ea typeface="Gill Sans"/>
              <a:cs typeface="Gill Sans"/>
              <a:sym typeface="Gill Sans"/>
            </a:endParaRPr>
          </a:p>
          <a:p>
            <a:pPr defTabSz="1371600">
              <a:spcBef>
                <a:spcPts val="750"/>
              </a:spcBef>
              <a:buClr>
                <a:srgbClr val="000000"/>
              </a:buClr>
              <a:buSzPts val="1100"/>
              <a:defRPr/>
            </a:pPr>
            <a:r>
              <a:rPr lang="en-GB" sz="2100" b="1" kern="0" dirty="0">
                <a:solidFill>
                  <a:srgbClr val="000000"/>
                </a:solidFill>
                <a:latin typeface="Gill Sans"/>
                <a:ea typeface="Gill Sans"/>
                <a:cs typeface="Gill Sans"/>
                <a:sym typeface="Gill Sans"/>
              </a:rPr>
              <a:t>Network partners</a:t>
            </a:r>
            <a:endParaRPr sz="2100" b="1" kern="0" dirty="0">
              <a:solidFill>
                <a:srgbClr val="000000"/>
              </a:solidFill>
              <a:latin typeface="Gill Sans"/>
              <a:ea typeface="Gill Sans"/>
              <a:cs typeface="Gill Sans"/>
              <a:sym typeface="Gill Sans"/>
            </a:endParaRPr>
          </a:p>
          <a:p>
            <a:pPr defTabSz="1371600">
              <a:spcBef>
                <a:spcPts val="750"/>
              </a:spcBef>
              <a:buClr>
                <a:srgbClr val="000000"/>
              </a:buClr>
              <a:buSzPts val="1100"/>
              <a:defRPr/>
            </a:pPr>
            <a:r>
              <a:rPr lang="en-GB" sz="2100" i="1" kern="0" dirty="0">
                <a:solidFill>
                  <a:srgbClr val="000000"/>
                </a:solidFill>
                <a:latin typeface="Gill Sans"/>
                <a:ea typeface="Gill Sans"/>
                <a:cs typeface="Gill Sans"/>
                <a:sym typeface="Gill Sans"/>
              </a:rPr>
              <a:t>Network partners</a:t>
            </a:r>
            <a:r>
              <a:rPr lang="en-GB" sz="2100" kern="0" dirty="0">
                <a:solidFill>
                  <a:srgbClr val="000000"/>
                </a:solidFill>
                <a:latin typeface="Gill Sans"/>
                <a:ea typeface="Gill Sans"/>
                <a:cs typeface="Gill Sans"/>
                <a:sym typeface="Gill Sans"/>
              </a:rPr>
              <a:t> could come from the NHS, council, providers or VCSF. Their role in the </a:t>
            </a:r>
            <a:r>
              <a:rPr lang="en-GB" sz="2100" i="1" kern="0" dirty="0">
                <a:solidFill>
                  <a:srgbClr val="000000"/>
                </a:solidFill>
                <a:latin typeface="Gill Sans"/>
                <a:ea typeface="Gill Sans"/>
                <a:cs typeface="Gill Sans"/>
                <a:sym typeface="Gill Sans"/>
              </a:rPr>
              <a:t>Integrated Neighbourhood Teams</a:t>
            </a:r>
            <a:r>
              <a:rPr lang="en-GB" sz="2100" kern="0" dirty="0">
                <a:solidFill>
                  <a:srgbClr val="000000"/>
                </a:solidFill>
                <a:latin typeface="Gill Sans"/>
                <a:ea typeface="Gill Sans"/>
                <a:cs typeface="Gill Sans"/>
                <a:sym typeface="Gill Sans"/>
              </a:rPr>
              <a:t> (INTs) is to attend MDT meetings, support casework or provide advice to case coordinators when and if their expertise is needed.  </a:t>
            </a:r>
            <a:endParaRPr sz="2100" kern="0" dirty="0">
              <a:solidFill>
                <a:srgbClr val="000000"/>
              </a:solidFill>
              <a:latin typeface="Gill Sans"/>
              <a:ea typeface="Gill Sans"/>
              <a:cs typeface="Gill Sans"/>
              <a:sym typeface="Gill Sans"/>
            </a:endParaRPr>
          </a:p>
          <a:p>
            <a:pPr defTabSz="1371600">
              <a:buClr>
                <a:srgbClr val="000000"/>
              </a:buClr>
              <a:buSzPts val="1100"/>
              <a:defRPr/>
            </a:pPr>
            <a:endParaRPr sz="2100" b="1" kern="0" dirty="0">
              <a:solidFill>
                <a:srgbClr val="000000"/>
              </a:solidFill>
              <a:latin typeface="Gill Sans"/>
              <a:ea typeface="Gill Sans"/>
              <a:cs typeface="Gill Sans"/>
              <a:sym typeface="Gill Sans"/>
            </a:endParaRPr>
          </a:p>
          <a:p>
            <a:pPr defTabSz="1371600">
              <a:spcBef>
                <a:spcPts val="750"/>
              </a:spcBef>
              <a:buClr>
                <a:srgbClr val="000000"/>
              </a:buClr>
              <a:buSzPts val="1100"/>
              <a:defRPr/>
            </a:pPr>
            <a:r>
              <a:rPr lang="en-GB" sz="2100" b="1" kern="0" dirty="0">
                <a:solidFill>
                  <a:srgbClr val="000000"/>
                </a:solidFill>
                <a:latin typeface="Gill Sans"/>
                <a:ea typeface="Gill Sans"/>
                <a:cs typeface="Gill Sans"/>
                <a:sym typeface="Gill Sans"/>
              </a:rPr>
              <a:t>Neighbourhood leadership group</a:t>
            </a:r>
            <a:endParaRPr sz="2100" b="1" kern="0" dirty="0">
              <a:solidFill>
                <a:srgbClr val="000000"/>
              </a:solidFill>
              <a:latin typeface="Gill Sans"/>
              <a:ea typeface="Gill Sans"/>
              <a:cs typeface="Gill Sans"/>
              <a:sym typeface="Gill Sans"/>
            </a:endParaRPr>
          </a:p>
          <a:p>
            <a:pPr defTabSz="1371600">
              <a:spcBef>
                <a:spcPts val="750"/>
              </a:spcBef>
              <a:buClr>
                <a:srgbClr val="000000"/>
              </a:buClr>
              <a:buSzPts val="1100"/>
              <a:defRPr/>
            </a:pPr>
            <a:r>
              <a:rPr lang="en-GB" sz="2100" kern="0" dirty="0">
                <a:solidFill>
                  <a:srgbClr val="000000"/>
                </a:solidFill>
                <a:latin typeface="Gill Sans"/>
                <a:ea typeface="Gill Sans"/>
                <a:cs typeface="Gill Sans"/>
                <a:sym typeface="Gill Sans"/>
              </a:rPr>
              <a:t>Representatives from health, council, VCSF and other system partners are responsible for understanding neighbourhood challenges and will drive neighbourhood working in their network. This will include INT Clinical Leads, Neighbourhood Coordinators and Community Connectors. </a:t>
            </a:r>
            <a:endParaRPr sz="2100" b="1" kern="0" dirty="0">
              <a:solidFill>
                <a:srgbClr val="000000"/>
              </a:solidFill>
              <a:latin typeface="Gill Sans"/>
              <a:ea typeface="Gill Sans"/>
              <a:cs typeface="Gill Sans"/>
              <a:sym typeface="Gill Sans"/>
            </a:endParaRPr>
          </a:p>
        </p:txBody>
      </p:sp>
      <p:pic>
        <p:nvPicPr>
          <p:cNvPr id="237" name="Google Shape;237;g3da783c0ef8_0_0" title="noun-people-7714502.png"/>
          <p:cNvPicPr preferRelativeResize="0"/>
          <p:nvPr/>
        </p:nvPicPr>
        <p:blipFill rotWithShape="1">
          <a:blip r:embed="rId3">
            <a:alphaModFix/>
          </a:blip>
          <a:srcRect b="21148"/>
          <a:stretch/>
        </p:blipFill>
        <p:spPr>
          <a:xfrm>
            <a:off x="4029254" y="5860949"/>
            <a:ext cx="551550" cy="434886"/>
          </a:xfrm>
          <a:prstGeom prst="rect">
            <a:avLst/>
          </a:prstGeom>
          <a:noFill/>
          <a:ln>
            <a:noFill/>
          </a:ln>
        </p:spPr>
      </p:pic>
      <p:sp>
        <p:nvSpPr>
          <p:cNvPr id="238" name="Google Shape;238;g3da783c0ef8_0_0"/>
          <p:cNvSpPr/>
          <p:nvPr/>
        </p:nvSpPr>
        <p:spPr>
          <a:xfrm>
            <a:off x="1086537" y="2312888"/>
            <a:ext cx="1411200" cy="1411200"/>
          </a:xfrm>
          <a:prstGeom prst="ellipse">
            <a:avLst/>
          </a:prstGeom>
          <a:solidFill>
            <a:schemeClr val="lt1"/>
          </a:solidFill>
          <a:ln w="28575" cap="flat" cmpd="sng">
            <a:solidFill>
              <a:srgbClr val="50AD2F"/>
            </a:solidFill>
            <a:prstDash val="solid"/>
            <a:round/>
            <a:headEnd type="none" w="sm" len="sm"/>
            <a:tailEnd type="none" w="sm" len="sm"/>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39" name="Google Shape;239;g3da783c0ef8_0_0"/>
          <p:cNvSpPr/>
          <p:nvPr/>
        </p:nvSpPr>
        <p:spPr>
          <a:xfrm>
            <a:off x="875262" y="2159213"/>
            <a:ext cx="599850" cy="599850"/>
          </a:xfrm>
          <a:prstGeom prst="ellipse">
            <a:avLst/>
          </a:prstGeom>
          <a:solidFill>
            <a:schemeClr val="accent6">
              <a:lumMod val="75000"/>
            </a:schemeClr>
          </a:solidFill>
          <a:ln>
            <a:noFill/>
          </a:ln>
        </p:spPr>
        <p:txBody>
          <a:bodyPr spcFirstLastPara="1" wrap="square" lIns="137138" tIns="137138" rIns="137138" bIns="137138" anchor="ctr" anchorCtr="0">
            <a:noAutofit/>
          </a:bodyPr>
          <a:lstStyle/>
          <a:p>
            <a:pPr algn="ctr" defTabSz="1371600">
              <a:buClr>
                <a:srgbClr val="000000"/>
              </a:buClr>
              <a:defRPr/>
            </a:pPr>
            <a:r>
              <a:rPr lang="en-GB" sz="2100" kern="0">
                <a:solidFill>
                  <a:srgbClr val="FFFFFF"/>
                </a:solidFill>
                <a:latin typeface="Gill Sans"/>
                <a:ea typeface="Gill Sans"/>
                <a:cs typeface="Gill Sans"/>
                <a:sym typeface="Gill Sans"/>
              </a:rPr>
              <a:t>4</a:t>
            </a:r>
            <a:endParaRPr sz="2100" kern="0">
              <a:solidFill>
                <a:srgbClr val="FFFFFF"/>
              </a:solidFill>
              <a:latin typeface="Gill Sans"/>
              <a:ea typeface="Gill Sans"/>
              <a:cs typeface="Gill Sans"/>
              <a:sym typeface="Gill Sans"/>
            </a:endParaRPr>
          </a:p>
        </p:txBody>
      </p:sp>
      <p:sp>
        <p:nvSpPr>
          <p:cNvPr id="240" name="Google Shape;240;g3da783c0ef8_0_0"/>
          <p:cNvSpPr/>
          <p:nvPr/>
        </p:nvSpPr>
        <p:spPr>
          <a:xfrm>
            <a:off x="8613686" y="6048626"/>
            <a:ext cx="599850" cy="599850"/>
          </a:xfrm>
          <a:prstGeom prst="ellipse">
            <a:avLst/>
          </a:prstGeom>
          <a:solidFill>
            <a:schemeClr val="accent6">
              <a:lumMod val="75000"/>
            </a:schemeClr>
          </a:solidFill>
          <a:ln>
            <a:noFill/>
          </a:ln>
        </p:spPr>
        <p:txBody>
          <a:bodyPr spcFirstLastPara="1" wrap="square" lIns="137138" tIns="137138" rIns="137138" bIns="137138" anchor="ctr" anchorCtr="0">
            <a:noAutofit/>
          </a:bodyPr>
          <a:lstStyle/>
          <a:p>
            <a:pPr algn="ctr" defTabSz="1371600">
              <a:buClr>
                <a:srgbClr val="000000"/>
              </a:buClr>
              <a:defRPr/>
            </a:pPr>
            <a:r>
              <a:rPr lang="en-GB" sz="2100" kern="0" dirty="0">
                <a:solidFill>
                  <a:srgbClr val="FFFFFF"/>
                </a:solidFill>
                <a:latin typeface="Gill Sans"/>
                <a:ea typeface="Gill Sans"/>
                <a:cs typeface="Gill Sans"/>
                <a:sym typeface="Gill Sans"/>
              </a:rPr>
              <a:t>3</a:t>
            </a:r>
            <a:endParaRPr sz="2100" kern="0" dirty="0">
              <a:solidFill>
                <a:srgbClr val="FFFFFF"/>
              </a:solidFill>
              <a:latin typeface="Gill Sans"/>
              <a:ea typeface="Gill Sans"/>
              <a:cs typeface="Gill Sans"/>
              <a:sym typeface="Gill Sans"/>
            </a:endParaRPr>
          </a:p>
        </p:txBody>
      </p:sp>
      <p:sp>
        <p:nvSpPr>
          <p:cNvPr id="241" name="Google Shape;241;g3da783c0ef8_0_0"/>
          <p:cNvSpPr txBox="1"/>
          <p:nvPr/>
        </p:nvSpPr>
        <p:spPr>
          <a:xfrm>
            <a:off x="1086519" y="2665164"/>
            <a:ext cx="141120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Neighbourhood</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Leadership Group</a:t>
            </a:r>
            <a:endParaRPr sz="1350" kern="0">
              <a:solidFill>
                <a:srgbClr val="000000"/>
              </a:solidFill>
              <a:latin typeface="Gill Sans"/>
              <a:ea typeface="Gill Sans"/>
              <a:cs typeface="Gill Sans"/>
              <a:sym typeface="Gill Sans"/>
            </a:endParaRPr>
          </a:p>
        </p:txBody>
      </p:sp>
      <p:sp>
        <p:nvSpPr>
          <p:cNvPr id="242" name="Google Shape;242;g3da783c0ef8_0_0"/>
          <p:cNvSpPr txBox="1"/>
          <p:nvPr/>
        </p:nvSpPr>
        <p:spPr>
          <a:xfrm>
            <a:off x="4951287" y="8593482"/>
            <a:ext cx="1724850" cy="59985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Substance </a:t>
            </a:r>
            <a:br>
              <a:rPr lang="en-GB" sz="1350" kern="0">
                <a:solidFill>
                  <a:srgbClr val="000000"/>
                </a:solidFill>
                <a:latin typeface="Gill Sans"/>
                <a:ea typeface="Gill Sans"/>
                <a:cs typeface="Gill Sans"/>
                <a:sym typeface="Gill Sans"/>
              </a:rPr>
            </a:br>
            <a:r>
              <a:rPr lang="en-GB" sz="1350" kern="0">
                <a:solidFill>
                  <a:srgbClr val="000000"/>
                </a:solidFill>
                <a:latin typeface="Gill Sans"/>
                <a:ea typeface="Gill Sans"/>
                <a:cs typeface="Gill Sans"/>
                <a:sym typeface="Gill Sans"/>
              </a:rPr>
              <a:t>misuse</a:t>
            </a:r>
            <a:endParaRPr sz="1350" kern="0">
              <a:solidFill>
                <a:srgbClr val="000000"/>
              </a:solidFill>
              <a:latin typeface="Gill Sans"/>
              <a:ea typeface="Gill Sans"/>
              <a:cs typeface="Gill Sans"/>
              <a:sym typeface="Gill Sans"/>
            </a:endParaRPr>
          </a:p>
        </p:txBody>
      </p:sp>
      <p:sp>
        <p:nvSpPr>
          <p:cNvPr id="243" name="Google Shape;243;g3da783c0ef8_0_0"/>
          <p:cNvSpPr/>
          <p:nvPr/>
        </p:nvSpPr>
        <p:spPr>
          <a:xfrm>
            <a:off x="5714487" y="8380670"/>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sp>
        <p:nvSpPr>
          <p:cNvPr id="244" name="Google Shape;244;g3da783c0ef8_0_0"/>
          <p:cNvSpPr txBox="1"/>
          <p:nvPr/>
        </p:nvSpPr>
        <p:spPr>
          <a:xfrm>
            <a:off x="6339387" y="6890103"/>
            <a:ext cx="1724850" cy="434700"/>
          </a:xfrm>
          <a:prstGeom prst="rect">
            <a:avLst/>
          </a:prstGeom>
          <a:noFill/>
          <a:ln>
            <a:noFill/>
          </a:ln>
        </p:spPr>
        <p:txBody>
          <a:bodyPr spcFirstLastPara="1" wrap="square" lIns="137138" tIns="137138" rIns="137138" bIns="137138" anchor="t" anchorCtr="0">
            <a:noAutofit/>
          </a:bodyPr>
          <a:lstStyle/>
          <a:p>
            <a:pPr algn="ctr" defTabSz="1371600">
              <a:buClr>
                <a:srgbClr val="000000"/>
              </a:buClr>
              <a:defRPr/>
            </a:pPr>
            <a:r>
              <a:rPr lang="en-GB" sz="1350" kern="0">
                <a:solidFill>
                  <a:srgbClr val="000000"/>
                </a:solidFill>
                <a:latin typeface="Gill Sans"/>
                <a:ea typeface="Gill Sans"/>
                <a:cs typeface="Gill Sans"/>
                <a:sym typeface="Gill Sans"/>
              </a:rPr>
              <a:t>Mental health</a:t>
            </a:r>
            <a:endParaRPr sz="1350" kern="0">
              <a:solidFill>
                <a:srgbClr val="000000"/>
              </a:solidFill>
              <a:latin typeface="Gill Sans"/>
              <a:ea typeface="Gill Sans"/>
              <a:cs typeface="Gill Sans"/>
              <a:sym typeface="Gill Sans"/>
            </a:endParaRPr>
          </a:p>
          <a:p>
            <a:pPr algn="ctr" defTabSz="1371600">
              <a:buClr>
                <a:srgbClr val="000000"/>
              </a:buClr>
              <a:defRPr/>
            </a:pPr>
            <a:r>
              <a:rPr lang="en-GB" sz="1350" kern="0">
                <a:solidFill>
                  <a:srgbClr val="000000"/>
                </a:solidFill>
                <a:latin typeface="Gill Sans"/>
                <a:ea typeface="Gill Sans"/>
                <a:cs typeface="Gill Sans"/>
                <a:sym typeface="Gill Sans"/>
              </a:rPr>
              <a:t>support</a:t>
            </a:r>
            <a:endParaRPr sz="1350" kern="0">
              <a:solidFill>
                <a:srgbClr val="000000"/>
              </a:solidFill>
              <a:latin typeface="Gill Sans"/>
              <a:ea typeface="Gill Sans"/>
              <a:cs typeface="Gill Sans"/>
              <a:sym typeface="Gill Sans"/>
            </a:endParaRPr>
          </a:p>
        </p:txBody>
      </p:sp>
      <p:sp>
        <p:nvSpPr>
          <p:cNvPr id="245" name="Google Shape;245;g3da783c0ef8_0_0"/>
          <p:cNvSpPr/>
          <p:nvPr/>
        </p:nvSpPr>
        <p:spPr>
          <a:xfrm>
            <a:off x="7102587" y="6743720"/>
            <a:ext cx="198450" cy="198450"/>
          </a:xfrm>
          <a:prstGeom prst="ellipse">
            <a:avLst/>
          </a:prstGeom>
          <a:solidFill>
            <a:srgbClr val="50AD2F"/>
          </a:solidFill>
          <a:ln>
            <a:noFill/>
          </a:ln>
        </p:spPr>
        <p:txBody>
          <a:bodyPr spcFirstLastPara="1" wrap="square" lIns="137138" tIns="137138" rIns="137138" bIns="137138" anchor="ctr" anchorCtr="0">
            <a:noAutofit/>
          </a:bodyPr>
          <a:lstStyle/>
          <a:p>
            <a:pPr algn="ctr" defTabSz="1371600">
              <a:buClr>
                <a:srgbClr val="000000"/>
              </a:buClr>
              <a:defRPr/>
            </a:pPr>
            <a:endParaRPr sz="2100" kern="0">
              <a:solidFill>
                <a:srgbClr val="000000"/>
              </a:solidFill>
              <a:latin typeface="Gill Sans"/>
              <a:ea typeface="Gill Sans"/>
              <a:cs typeface="Gill Sans"/>
              <a:sym typeface="Gill Sans"/>
            </a:endParaRPr>
          </a:p>
        </p:txBody>
      </p:sp>
      <p:pic>
        <p:nvPicPr>
          <p:cNvPr id="246" name="Google Shape;246;g3da783c0ef8_0_0" title="noun-town-7086730.png"/>
          <p:cNvPicPr preferRelativeResize="0"/>
          <p:nvPr/>
        </p:nvPicPr>
        <p:blipFill rotWithShape="1">
          <a:blip r:embed="rId4">
            <a:alphaModFix/>
          </a:blip>
          <a:srcRect t="28444" b="18567"/>
          <a:stretch/>
        </p:blipFill>
        <p:spPr>
          <a:xfrm>
            <a:off x="3355700" y="3423450"/>
            <a:ext cx="1988550" cy="1053711"/>
          </a:xfrm>
          <a:prstGeom prst="rect">
            <a:avLst/>
          </a:prstGeom>
          <a:noFill/>
          <a:ln>
            <a:noFill/>
          </a:ln>
        </p:spPr>
      </p:pic>
      <p:sp>
        <p:nvSpPr>
          <p:cNvPr id="247" name="Google Shape;247;g3da783c0ef8_0_0"/>
          <p:cNvSpPr/>
          <p:nvPr/>
        </p:nvSpPr>
        <p:spPr>
          <a:xfrm>
            <a:off x="5237562" y="4125225"/>
            <a:ext cx="599850" cy="599850"/>
          </a:xfrm>
          <a:prstGeom prst="ellipse">
            <a:avLst/>
          </a:prstGeom>
          <a:solidFill>
            <a:schemeClr val="accent6">
              <a:lumMod val="75000"/>
            </a:schemeClr>
          </a:solidFill>
          <a:ln>
            <a:noFill/>
          </a:ln>
        </p:spPr>
        <p:txBody>
          <a:bodyPr spcFirstLastPara="1" wrap="square" lIns="137138" tIns="137138" rIns="137138" bIns="137138" anchor="ctr" anchorCtr="0">
            <a:noAutofit/>
          </a:bodyPr>
          <a:lstStyle/>
          <a:p>
            <a:pPr algn="ctr" defTabSz="1371600">
              <a:buClr>
                <a:srgbClr val="000000"/>
              </a:buClr>
              <a:defRPr/>
            </a:pPr>
            <a:r>
              <a:rPr lang="en-GB" sz="2100" kern="0">
                <a:solidFill>
                  <a:srgbClr val="FFFFFF"/>
                </a:solidFill>
                <a:latin typeface="Gill Sans"/>
                <a:ea typeface="Gill Sans"/>
                <a:cs typeface="Gill Sans"/>
                <a:sym typeface="Gill Sans"/>
              </a:rPr>
              <a:t>2</a:t>
            </a:r>
            <a:endParaRPr sz="2100" kern="0">
              <a:solidFill>
                <a:srgbClr val="FFFFFF"/>
              </a:solidFill>
              <a:latin typeface="Gill Sans"/>
              <a:ea typeface="Gill Sans"/>
              <a:cs typeface="Gill Sans"/>
              <a:sym typeface="Gill Sans"/>
            </a:endParaRPr>
          </a:p>
        </p:txBody>
      </p:sp>
      <p:sp>
        <p:nvSpPr>
          <p:cNvPr id="248" name="Google Shape;248;g3da783c0ef8_0_0"/>
          <p:cNvSpPr/>
          <p:nvPr/>
        </p:nvSpPr>
        <p:spPr>
          <a:xfrm>
            <a:off x="8613686" y="8101508"/>
            <a:ext cx="599850" cy="599850"/>
          </a:xfrm>
          <a:prstGeom prst="ellipse">
            <a:avLst/>
          </a:prstGeom>
          <a:solidFill>
            <a:schemeClr val="accent6">
              <a:lumMod val="75000"/>
            </a:schemeClr>
          </a:solidFill>
          <a:ln>
            <a:noFill/>
          </a:ln>
        </p:spPr>
        <p:txBody>
          <a:bodyPr spcFirstLastPara="1" wrap="square" lIns="137138" tIns="137138" rIns="137138" bIns="137138" anchor="ctr" anchorCtr="0">
            <a:noAutofit/>
          </a:bodyPr>
          <a:lstStyle/>
          <a:p>
            <a:pPr algn="ctr" defTabSz="1371600">
              <a:buClr>
                <a:srgbClr val="000000"/>
              </a:buClr>
              <a:defRPr/>
            </a:pPr>
            <a:r>
              <a:rPr lang="en-GB" sz="2100" kern="0">
                <a:solidFill>
                  <a:srgbClr val="FFFFFF"/>
                </a:solidFill>
                <a:latin typeface="Gill Sans"/>
                <a:ea typeface="Gill Sans"/>
                <a:cs typeface="Gill Sans"/>
                <a:sym typeface="Gill Sans"/>
              </a:rPr>
              <a:t>4</a:t>
            </a:r>
            <a:endParaRPr sz="2100" kern="0">
              <a:solidFill>
                <a:srgbClr val="FFFFFF"/>
              </a:solidFill>
              <a:latin typeface="Gill Sans"/>
              <a:ea typeface="Gill Sans"/>
              <a:cs typeface="Gill Sans"/>
              <a:sym typeface="Gill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B3287-7ED7-CCAD-E403-5AB0BBEECC1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622EEF-A466-3129-571B-A4C202774D1F}"/>
              </a:ext>
            </a:extLst>
          </p:cNvPr>
          <p:cNvSpPr/>
          <p:nvPr/>
        </p:nvSpPr>
        <p:spPr>
          <a:xfrm>
            <a:off x="733933" y="1195428"/>
            <a:ext cx="15457981" cy="830997"/>
          </a:xfrm>
          <a:prstGeom prst="rect">
            <a:avLst/>
          </a:prstGeom>
        </p:spPr>
        <p:txBody>
          <a:bodyPr wrap="square">
            <a:spAutoFit/>
          </a:bodyPr>
          <a:lstStyle/>
          <a:p>
            <a:r>
              <a:rPr lang="en-US" sz="2400" dirty="0"/>
              <a:t>An Integrated </a:t>
            </a:r>
            <a:r>
              <a:rPr lang="en-US" sz="2400" dirty="0" err="1"/>
              <a:t>Neighbourhood</a:t>
            </a:r>
            <a:r>
              <a:rPr lang="en-US" sz="2400" dirty="0"/>
              <a:t> Team (INT) brings together professionals from health, social care, mental health, community services, voluntary sector </a:t>
            </a:r>
            <a:r>
              <a:rPr lang="en-US" sz="2400" dirty="0" err="1"/>
              <a:t>organisations</a:t>
            </a:r>
            <a:r>
              <a:rPr lang="en-US" sz="2400" dirty="0"/>
              <a:t> and primary care to support people with the most complex needs.</a:t>
            </a:r>
            <a:endParaRPr lang="en-GB" sz="2000" dirty="0"/>
          </a:p>
        </p:txBody>
      </p:sp>
      <p:sp>
        <p:nvSpPr>
          <p:cNvPr id="4" name="Freeform 2">
            <a:extLst>
              <a:ext uri="{FF2B5EF4-FFF2-40B4-BE49-F238E27FC236}">
                <a16:creationId xmlns:a16="http://schemas.microsoft.com/office/drawing/2014/main" id="{6EECBA2A-3C5E-6961-7162-7D4123E26F00}"/>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CB60FA04-6EE5-FB8D-4BCF-77762A255B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2" name="Rectangle 11">
            <a:extLst>
              <a:ext uri="{FF2B5EF4-FFF2-40B4-BE49-F238E27FC236}">
                <a16:creationId xmlns:a16="http://schemas.microsoft.com/office/drawing/2014/main" id="{F3250971-24EE-E6EB-0EAB-C2041F00A320}"/>
              </a:ext>
            </a:extLst>
          </p:cNvPr>
          <p:cNvSpPr/>
          <p:nvPr/>
        </p:nvSpPr>
        <p:spPr>
          <a:xfrm>
            <a:off x="11515236" y="3283164"/>
            <a:ext cx="5068614" cy="5986254"/>
          </a:xfrm>
          <a:prstGeom prst="rect">
            <a:avLst/>
          </a:prstGeom>
        </p:spPr>
        <p:txBody>
          <a:bodyPr wrap="square">
            <a:spAutoFit/>
          </a:bodyPr>
          <a:lstStyle/>
          <a:p>
            <a:r>
              <a:rPr lang="en-GB" sz="2400" b="1" dirty="0">
                <a:solidFill>
                  <a:srgbClr val="00B050"/>
                </a:solidFill>
                <a:latin typeface="Raleway" panose="020B0604020202020204" charset="0"/>
              </a:rPr>
              <a:t>What can an INT </a:t>
            </a:r>
            <a:r>
              <a:rPr lang="en-GB" sz="2400" b="1">
                <a:solidFill>
                  <a:srgbClr val="00B050"/>
                </a:solidFill>
                <a:latin typeface="Raleway" panose="020B0604020202020204" charset="0"/>
              </a:rPr>
              <a:t>actually do:</a:t>
            </a:r>
            <a:endParaRPr lang="en-GB" sz="2400" b="1" dirty="0">
              <a:solidFill>
                <a:srgbClr val="00B050"/>
              </a:solidFill>
              <a:latin typeface="Raleway" panose="020B0604020202020204" charset="0"/>
            </a:endParaRPr>
          </a:p>
          <a:p>
            <a:endParaRPr lang="en-GB" sz="2000" dirty="0">
              <a:latin typeface="Raleway" panose="020B0604020202020204" charset="0"/>
            </a:endParaRPr>
          </a:p>
          <a:p>
            <a:pPr marL="630238" indent="-534988">
              <a:spcBef>
                <a:spcPts val="600"/>
              </a:spcBef>
              <a:spcAft>
                <a:spcPts val="600"/>
              </a:spcAft>
              <a:tabLst>
                <a:tab pos="725488" algn="l"/>
              </a:tabLst>
            </a:pPr>
            <a:r>
              <a:rPr lang="en-US" sz="2400" dirty="0"/>
              <a:t>✅ Proactive care for frailty and complex patients</a:t>
            </a:r>
          </a:p>
          <a:p>
            <a:pPr marL="630238" indent="-534988">
              <a:spcBef>
                <a:spcPts val="600"/>
              </a:spcBef>
              <a:spcAft>
                <a:spcPts val="600"/>
              </a:spcAft>
              <a:tabLst>
                <a:tab pos="725488" algn="l"/>
              </a:tabLst>
            </a:pPr>
            <a:r>
              <a:rPr lang="en-US" sz="2400" dirty="0"/>
              <a:t>✅ MDT meetings and case discussions</a:t>
            </a:r>
          </a:p>
          <a:p>
            <a:pPr marL="630238" indent="-534988">
              <a:spcBef>
                <a:spcPts val="600"/>
              </a:spcBef>
              <a:spcAft>
                <a:spcPts val="600"/>
              </a:spcAft>
              <a:tabLst>
                <a:tab pos="725488" algn="l"/>
              </a:tabLst>
            </a:pPr>
            <a:r>
              <a:rPr lang="en-US" sz="2400" dirty="0"/>
              <a:t>✅ Admission avoidance</a:t>
            </a:r>
          </a:p>
          <a:p>
            <a:pPr marL="630238" indent="-534988">
              <a:spcBef>
                <a:spcPts val="600"/>
              </a:spcBef>
              <a:spcAft>
                <a:spcPts val="600"/>
              </a:spcAft>
              <a:tabLst>
                <a:tab pos="725488" algn="l"/>
              </a:tabLst>
            </a:pPr>
            <a:r>
              <a:rPr lang="en-US" sz="2400" dirty="0"/>
              <a:t>✅ Care planning</a:t>
            </a:r>
          </a:p>
          <a:p>
            <a:pPr marL="630238" indent="-534988">
              <a:spcBef>
                <a:spcPts val="600"/>
              </a:spcBef>
              <a:spcAft>
                <a:spcPts val="600"/>
              </a:spcAft>
              <a:tabLst>
                <a:tab pos="725488" algn="l"/>
              </a:tabLst>
            </a:pPr>
            <a:r>
              <a:rPr lang="en-US" sz="2400" dirty="0"/>
              <a:t>✅ Links health, social care and voluntary services</a:t>
            </a:r>
          </a:p>
          <a:p>
            <a:pPr marL="630238" indent="-534988">
              <a:spcBef>
                <a:spcPts val="600"/>
              </a:spcBef>
              <a:spcAft>
                <a:spcPts val="600"/>
              </a:spcAft>
              <a:tabLst>
                <a:tab pos="725488" algn="l"/>
              </a:tabLst>
            </a:pPr>
            <a:r>
              <a:rPr lang="en-US" sz="2400" dirty="0"/>
              <a:t>✅ Coordinates support around the patient rather than around </a:t>
            </a:r>
            <a:r>
              <a:rPr lang="en-US" sz="2400" dirty="0" err="1"/>
              <a:t>organisations</a:t>
            </a:r>
            <a:br>
              <a:rPr lang="en-US" sz="2400" dirty="0"/>
            </a:br>
            <a:endParaRPr lang="en-GB" sz="2000" dirty="0"/>
          </a:p>
        </p:txBody>
      </p:sp>
      <p:sp>
        <p:nvSpPr>
          <p:cNvPr id="14" name="Rectangle 13">
            <a:extLst>
              <a:ext uri="{FF2B5EF4-FFF2-40B4-BE49-F238E27FC236}">
                <a16:creationId xmlns:a16="http://schemas.microsoft.com/office/drawing/2014/main" id="{AE7CD7C2-1A9B-6C6A-1252-E326A5C15A42}"/>
              </a:ext>
            </a:extLst>
          </p:cNvPr>
          <p:cNvSpPr/>
          <p:nvPr/>
        </p:nvSpPr>
        <p:spPr>
          <a:xfrm>
            <a:off x="685799" y="340671"/>
            <a:ext cx="14324429" cy="769441"/>
          </a:xfrm>
          <a:prstGeom prst="rect">
            <a:avLst/>
          </a:prstGeom>
        </p:spPr>
        <p:txBody>
          <a:bodyPr wrap="square">
            <a:spAutoFit/>
          </a:bodyPr>
          <a:lstStyle/>
          <a:p>
            <a:r>
              <a:rPr lang="en-GB" sz="4400" b="1" dirty="0">
                <a:solidFill>
                  <a:srgbClr val="00B050"/>
                </a:solidFill>
                <a:latin typeface="Raleway" panose="020B0604020202020204" charset="0"/>
              </a:rPr>
              <a:t>Integrated Neighbourhood Teams (INT)</a:t>
            </a:r>
          </a:p>
        </p:txBody>
      </p:sp>
      <p:sp>
        <p:nvSpPr>
          <p:cNvPr id="8" name="Rectangle 7">
            <a:extLst>
              <a:ext uri="{FF2B5EF4-FFF2-40B4-BE49-F238E27FC236}">
                <a16:creationId xmlns:a16="http://schemas.microsoft.com/office/drawing/2014/main" id="{A34AD072-7DF8-523A-097D-9E57B3853A17}"/>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7" name="Rectangle 6">
            <a:extLst>
              <a:ext uri="{FF2B5EF4-FFF2-40B4-BE49-F238E27FC236}">
                <a16:creationId xmlns:a16="http://schemas.microsoft.com/office/drawing/2014/main" id="{D6FB7D4E-BE88-5B27-FF75-2B0CFA95E817}"/>
              </a:ext>
            </a:extLst>
          </p:cNvPr>
          <p:cNvSpPr/>
          <p:nvPr/>
        </p:nvSpPr>
        <p:spPr>
          <a:xfrm>
            <a:off x="1894428" y="8066775"/>
            <a:ext cx="8734097" cy="1569660"/>
          </a:xfrm>
          <a:prstGeom prst="rect">
            <a:avLst/>
          </a:prstGeom>
          <a:solidFill>
            <a:srgbClr val="399E06"/>
          </a:solidFill>
        </p:spPr>
        <p:txBody>
          <a:bodyPr wrap="square">
            <a:spAutoFit/>
          </a:bodyPr>
          <a:lstStyle/>
          <a:p>
            <a:r>
              <a:rPr lang="en-US" sz="2400" b="1" dirty="0">
                <a:solidFill>
                  <a:schemeClr val="bg1"/>
                </a:solidFill>
                <a:latin typeface="Raleway" panose="020B0604020202020204" charset="0"/>
              </a:rPr>
              <a:t>A GP Practice delivers care to individual patients. </a:t>
            </a:r>
          </a:p>
          <a:p>
            <a:r>
              <a:rPr lang="en-US" sz="2400" b="1" dirty="0">
                <a:solidFill>
                  <a:schemeClr val="bg1"/>
                </a:solidFill>
                <a:latin typeface="Raleway" panose="020B0604020202020204" charset="0"/>
              </a:rPr>
              <a:t>A PCN delivers services across practices. </a:t>
            </a:r>
          </a:p>
          <a:p>
            <a:r>
              <a:rPr lang="en-US" sz="2400" b="1" dirty="0">
                <a:solidFill>
                  <a:schemeClr val="bg1"/>
                </a:solidFill>
                <a:latin typeface="Raleway" panose="020B0604020202020204" charset="0"/>
              </a:rPr>
              <a:t>An INT brings all </a:t>
            </a:r>
            <a:r>
              <a:rPr lang="en-US" sz="2400" b="1" dirty="0" err="1">
                <a:solidFill>
                  <a:schemeClr val="bg1"/>
                </a:solidFill>
                <a:latin typeface="Raleway" panose="020B0604020202020204" charset="0"/>
              </a:rPr>
              <a:t>organisations</a:t>
            </a:r>
            <a:r>
              <a:rPr lang="en-US" sz="2400" b="1" dirty="0">
                <a:solidFill>
                  <a:schemeClr val="bg1"/>
                </a:solidFill>
                <a:latin typeface="Raleway" panose="020B0604020202020204" charset="0"/>
              </a:rPr>
              <a:t> together around patients with the most complex needs</a:t>
            </a:r>
            <a:endParaRPr lang="en-GB" sz="2400" dirty="0">
              <a:solidFill>
                <a:schemeClr val="bg1"/>
              </a:solidFill>
              <a:latin typeface="Raleway" panose="020B0604020202020204" charset="0"/>
            </a:endParaRPr>
          </a:p>
        </p:txBody>
      </p:sp>
      <p:pic>
        <p:nvPicPr>
          <p:cNvPr id="16" name="Picture 15">
            <a:extLst>
              <a:ext uri="{FF2B5EF4-FFF2-40B4-BE49-F238E27FC236}">
                <a16:creationId xmlns:a16="http://schemas.microsoft.com/office/drawing/2014/main" id="{D95F603A-1F2B-4A49-B8B5-E25109603267}"/>
              </a:ext>
            </a:extLst>
          </p:cNvPr>
          <p:cNvPicPr>
            <a:picLocks noChangeAspect="1"/>
          </p:cNvPicPr>
          <p:nvPr/>
        </p:nvPicPr>
        <p:blipFill>
          <a:blip r:embed="rId4"/>
          <a:stretch>
            <a:fillRect/>
          </a:stretch>
        </p:blipFill>
        <p:spPr>
          <a:xfrm>
            <a:off x="1016022" y="2398216"/>
            <a:ext cx="10067136" cy="5490567"/>
          </a:xfrm>
          <a:prstGeom prst="rect">
            <a:avLst/>
          </a:prstGeom>
          <a:ln>
            <a:solidFill>
              <a:srgbClr val="399E06"/>
            </a:solidFill>
          </a:ln>
        </p:spPr>
      </p:pic>
    </p:spTree>
    <p:extLst>
      <p:ext uri="{BB962C8B-B14F-4D97-AF65-F5344CB8AC3E}">
        <p14:creationId xmlns:p14="http://schemas.microsoft.com/office/powerpoint/2010/main" val="33950951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B407C-5EC2-A846-4B0D-6669CB3212AB}"/>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045960FB-3104-B8BE-5DB6-4673B802A43B}"/>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D90C62C3-E0C2-CF61-6871-751EC0AE1B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19A8BF40-1F44-B4EF-5FBE-2B0E966F49BB}"/>
              </a:ext>
            </a:extLst>
          </p:cNvPr>
          <p:cNvSpPr/>
          <p:nvPr/>
        </p:nvSpPr>
        <p:spPr>
          <a:xfrm>
            <a:off x="685799" y="340671"/>
            <a:ext cx="14324429" cy="769441"/>
          </a:xfrm>
          <a:prstGeom prst="rect">
            <a:avLst/>
          </a:prstGeom>
        </p:spPr>
        <p:txBody>
          <a:bodyPr wrap="square">
            <a:spAutoFit/>
          </a:bodyPr>
          <a:lstStyle/>
          <a:p>
            <a:r>
              <a:rPr lang="en-GB" sz="4400" b="1" dirty="0">
                <a:solidFill>
                  <a:srgbClr val="00B050"/>
                </a:solidFill>
                <a:latin typeface="Raleway" panose="020B0604020202020204" charset="0"/>
              </a:rPr>
              <a:t>NHS Ten Year Plan</a:t>
            </a:r>
          </a:p>
        </p:txBody>
      </p:sp>
      <p:sp>
        <p:nvSpPr>
          <p:cNvPr id="8" name="Rectangle 7">
            <a:extLst>
              <a:ext uri="{FF2B5EF4-FFF2-40B4-BE49-F238E27FC236}">
                <a16:creationId xmlns:a16="http://schemas.microsoft.com/office/drawing/2014/main" id="{59777FE3-7637-2D20-FC7D-A489E6E5DE32}"/>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5" name="TextBox 4">
            <a:extLst>
              <a:ext uri="{FF2B5EF4-FFF2-40B4-BE49-F238E27FC236}">
                <a16:creationId xmlns:a16="http://schemas.microsoft.com/office/drawing/2014/main" id="{A9BD2ACE-06F0-73A7-ECE5-8730C8E524F3}"/>
              </a:ext>
            </a:extLst>
          </p:cNvPr>
          <p:cNvSpPr txBox="1"/>
          <p:nvPr/>
        </p:nvSpPr>
        <p:spPr>
          <a:xfrm>
            <a:off x="7475290" y="3446584"/>
            <a:ext cx="2527484" cy="5014899"/>
          </a:xfrm>
          <a:prstGeom prst="rect">
            <a:avLst/>
          </a:prstGeom>
          <a:solidFill>
            <a:schemeClr val="bg1"/>
          </a:solidFill>
          <a:ln w="38100">
            <a:solidFill>
              <a:srgbClr val="399E06"/>
            </a:solidFill>
          </a:ln>
        </p:spPr>
        <p:txBody>
          <a:bodyPr wrap="square" lIns="91440" tIns="45720" rIns="91440" bIns="45720" anchor="t">
            <a:spAutoFit/>
          </a:bodyPr>
          <a:lstStyle/>
          <a:p>
            <a:pPr algn="l">
              <a:lnSpc>
                <a:spcPct val="120000"/>
              </a:lnSpc>
              <a:spcBef>
                <a:spcPts val="600"/>
              </a:spcBef>
            </a:pPr>
            <a:r>
              <a:rPr lang="en-US" sz="2400" dirty="0">
                <a:latin typeface="+mn-lt"/>
                <a:cs typeface="Poppins"/>
              </a:rPr>
              <a:t>The NHS Ten Year Plan developed following consultation with thousands of staff and members of the public… </a:t>
            </a:r>
          </a:p>
          <a:p>
            <a:pPr algn="l">
              <a:lnSpc>
                <a:spcPct val="120000"/>
              </a:lnSpc>
              <a:spcBef>
                <a:spcPts val="600"/>
              </a:spcBef>
            </a:pPr>
            <a:r>
              <a:rPr lang="en-US" sz="2400" dirty="0">
                <a:latin typeface="+mn-lt"/>
                <a:cs typeface="Poppins"/>
              </a:rPr>
              <a:t>Over 250,000 contributions via the </a:t>
            </a:r>
            <a:r>
              <a:rPr lang="en-US" sz="2400" dirty="0" err="1">
                <a:latin typeface="+mn-lt"/>
                <a:cs typeface="Poppins"/>
              </a:rPr>
              <a:t>Change.NHS</a:t>
            </a:r>
            <a:r>
              <a:rPr lang="en-US" sz="2400" dirty="0">
                <a:latin typeface="+mn-lt"/>
                <a:cs typeface="Poppins"/>
              </a:rPr>
              <a:t> website.</a:t>
            </a:r>
            <a:endParaRPr lang="en-US" altLang="en-US" sz="2400" b="1" i="0" u="none" strike="noStrike" kern="1200" cap="none" spc="0" normalizeH="0" baseline="0" noProof="0" dirty="0">
              <a:ln>
                <a:noFill/>
              </a:ln>
              <a:effectLst/>
              <a:uLnTx/>
              <a:uFillTx/>
              <a:latin typeface="+mn-lt"/>
              <a:cs typeface="Poppins"/>
            </a:endParaRPr>
          </a:p>
        </p:txBody>
      </p:sp>
      <p:sp>
        <p:nvSpPr>
          <p:cNvPr id="6" name="TextBox 5">
            <a:extLst>
              <a:ext uri="{FF2B5EF4-FFF2-40B4-BE49-F238E27FC236}">
                <a16:creationId xmlns:a16="http://schemas.microsoft.com/office/drawing/2014/main" id="{1CF3EE6F-EF9E-18D3-F430-3D6A143B06AC}"/>
              </a:ext>
            </a:extLst>
          </p:cNvPr>
          <p:cNvSpPr txBox="1"/>
          <p:nvPr/>
        </p:nvSpPr>
        <p:spPr>
          <a:xfrm>
            <a:off x="1035325" y="1401318"/>
            <a:ext cx="4159850" cy="369332"/>
          </a:xfrm>
          <a:prstGeom prst="rect">
            <a:avLst/>
          </a:prstGeom>
          <a:solidFill>
            <a:srgbClr val="399E06"/>
          </a:solidFill>
          <a:ln w="38100">
            <a:solidFill>
              <a:srgbClr val="399E06"/>
            </a:solidFill>
          </a:ln>
        </p:spPr>
        <p:txBody>
          <a:bodyPr wrap="square" rtlCol="0">
            <a:spAutoFit/>
          </a:bodyPr>
          <a:lstStyle/>
          <a:p>
            <a:pPr algn="ctr"/>
            <a:r>
              <a:rPr lang="en-US" b="1" dirty="0">
                <a:solidFill>
                  <a:schemeClr val="bg1"/>
                </a:solidFill>
                <a:latin typeface="+mn-lt"/>
              </a:rPr>
              <a:t>New Government elected, July 2024</a:t>
            </a:r>
            <a:endParaRPr lang="en-GB" b="1" dirty="0">
              <a:solidFill>
                <a:schemeClr val="bg1"/>
              </a:solidFill>
              <a:latin typeface="+mn-lt"/>
            </a:endParaRPr>
          </a:p>
        </p:txBody>
      </p:sp>
      <p:sp>
        <p:nvSpPr>
          <p:cNvPr id="7" name="TextBox 6">
            <a:extLst>
              <a:ext uri="{FF2B5EF4-FFF2-40B4-BE49-F238E27FC236}">
                <a16:creationId xmlns:a16="http://schemas.microsoft.com/office/drawing/2014/main" id="{B51D2289-58C1-C018-5ECF-A2C6A1ED0C8E}"/>
              </a:ext>
            </a:extLst>
          </p:cNvPr>
          <p:cNvSpPr txBox="1"/>
          <p:nvPr/>
        </p:nvSpPr>
        <p:spPr>
          <a:xfrm>
            <a:off x="815926" y="2431188"/>
            <a:ext cx="6298051" cy="6953891"/>
          </a:xfrm>
          <a:prstGeom prst="rect">
            <a:avLst/>
          </a:prstGeom>
          <a:solidFill>
            <a:schemeClr val="bg1"/>
          </a:solidFill>
          <a:ln w="38100">
            <a:solidFill>
              <a:srgbClr val="399E06"/>
            </a:solidFill>
          </a:ln>
        </p:spPr>
        <p:txBody>
          <a:bodyPr wrap="square" rtlCol="0">
            <a:spAutoFit/>
          </a:bodyPr>
          <a:lstStyle/>
          <a:p>
            <a:pPr algn="l"/>
            <a:r>
              <a:rPr lang="en-US" sz="2400" b="1" dirty="0">
                <a:latin typeface="+mn-lt"/>
              </a:rPr>
              <a:t>Sec of State commissions Lord Darzi’s independent report into the state of the NHS, Nov 2024</a:t>
            </a:r>
          </a:p>
          <a:p>
            <a:pPr algn="l"/>
            <a:endParaRPr lang="en-US" sz="2400" dirty="0">
              <a:latin typeface="+mn-lt"/>
            </a:endParaRPr>
          </a:p>
          <a:p>
            <a:pPr>
              <a:lnSpc>
                <a:spcPct val="120000"/>
              </a:lnSpc>
              <a:spcBef>
                <a:spcPts val="600"/>
              </a:spcBef>
            </a:pPr>
            <a:r>
              <a:rPr lang="en-US" altLang="en-US" sz="2400" dirty="0">
                <a:latin typeface="+mn-lt"/>
                <a:cs typeface="Poppins"/>
              </a:rPr>
              <a:t>Key challenges identified:</a:t>
            </a:r>
          </a:p>
          <a:p>
            <a:pPr marL="285750" indent="-285750">
              <a:lnSpc>
                <a:spcPct val="120000"/>
              </a:lnSpc>
              <a:spcBef>
                <a:spcPts val="600"/>
              </a:spcBef>
              <a:buFont typeface="Arial" panose="020B0604020202020204" pitchFamily="34" charset="0"/>
              <a:buChar char="•"/>
            </a:pPr>
            <a:r>
              <a:rPr lang="en-US" altLang="en-US" sz="2400" dirty="0">
                <a:latin typeface="+mn-lt"/>
                <a:cs typeface="Poppins"/>
              </a:rPr>
              <a:t>Many cannot get a GP or dental appointment </a:t>
            </a:r>
          </a:p>
          <a:p>
            <a:pPr marL="285750" indent="-285750">
              <a:lnSpc>
                <a:spcPct val="120000"/>
              </a:lnSpc>
              <a:spcBef>
                <a:spcPts val="600"/>
              </a:spcBef>
              <a:buFont typeface="Arial" panose="020B0604020202020204" pitchFamily="34" charset="0"/>
              <a:buChar char="•"/>
            </a:pPr>
            <a:r>
              <a:rPr lang="en-US" altLang="en-US" sz="2400" dirty="0">
                <a:latin typeface="+mn-lt"/>
                <a:cs typeface="Poppins"/>
              </a:rPr>
              <a:t>Waiting lists for hospital and community care have lengthened significantly</a:t>
            </a:r>
          </a:p>
          <a:p>
            <a:pPr marL="285750" indent="-285750">
              <a:lnSpc>
                <a:spcPct val="120000"/>
              </a:lnSpc>
              <a:spcBef>
                <a:spcPts val="600"/>
              </a:spcBef>
              <a:buFont typeface="Arial" panose="020B0604020202020204" pitchFamily="34" charset="0"/>
              <a:buChar char="•"/>
            </a:pPr>
            <a:r>
              <a:rPr lang="en-US" altLang="en-US" sz="2400" dirty="0">
                <a:latin typeface="+mn-lt"/>
                <a:cs typeface="Poppins"/>
              </a:rPr>
              <a:t>Staff are </a:t>
            </a:r>
            <a:r>
              <a:rPr lang="en-US" altLang="en-US" sz="2400" dirty="0" err="1">
                <a:latin typeface="+mn-lt"/>
                <a:cs typeface="Poppins"/>
              </a:rPr>
              <a:t>demoralised</a:t>
            </a:r>
            <a:r>
              <a:rPr lang="en-US" altLang="en-US" sz="2400" dirty="0">
                <a:latin typeface="+mn-lt"/>
                <a:cs typeface="Poppins"/>
              </a:rPr>
              <a:t> and demotivated</a:t>
            </a:r>
          </a:p>
          <a:p>
            <a:pPr marL="285750" indent="-285750">
              <a:lnSpc>
                <a:spcPct val="120000"/>
              </a:lnSpc>
              <a:spcBef>
                <a:spcPts val="600"/>
              </a:spcBef>
              <a:buFont typeface="Arial" panose="020B0604020202020204" pitchFamily="34" charset="0"/>
              <a:buChar char="•"/>
            </a:pPr>
            <a:r>
              <a:rPr lang="en-US" altLang="en-US" sz="2400" dirty="0">
                <a:latin typeface="+mn-lt"/>
                <a:cs typeface="Poppins"/>
              </a:rPr>
              <a:t>Outcomes on major killers like CVD and cancer lag behind other countries and are going in the wrong direction</a:t>
            </a:r>
          </a:p>
          <a:p>
            <a:pPr marL="285750" indent="-285750">
              <a:lnSpc>
                <a:spcPct val="120000"/>
              </a:lnSpc>
              <a:spcBef>
                <a:spcPts val="600"/>
              </a:spcBef>
              <a:buFont typeface="Arial" panose="020B0604020202020204" pitchFamily="34" charset="0"/>
              <a:buChar char="•"/>
            </a:pPr>
            <a:endParaRPr lang="en-US" altLang="en-US" sz="2400" dirty="0">
              <a:latin typeface="+mn-lt"/>
              <a:cs typeface="Poppins"/>
            </a:endParaRPr>
          </a:p>
          <a:p>
            <a:pPr>
              <a:lnSpc>
                <a:spcPct val="120000"/>
              </a:lnSpc>
              <a:spcBef>
                <a:spcPts val="600"/>
              </a:spcBef>
            </a:pPr>
            <a:r>
              <a:rPr lang="en-US" sz="2400" dirty="0">
                <a:latin typeface="+mn-lt"/>
              </a:rPr>
              <a:t>Conclusion: </a:t>
            </a:r>
            <a:r>
              <a:rPr lang="en-US" sz="2400" b="1" dirty="0">
                <a:latin typeface="+mn-lt"/>
              </a:rPr>
              <a:t>“the NHS is in critical condition, but its vital signs are strong”.</a:t>
            </a:r>
            <a:endParaRPr lang="en-GB" sz="2400" b="1" dirty="0">
              <a:latin typeface="+mn-lt"/>
            </a:endParaRPr>
          </a:p>
        </p:txBody>
      </p:sp>
      <p:sp>
        <p:nvSpPr>
          <p:cNvPr id="9" name="TextBox 8">
            <a:extLst>
              <a:ext uri="{FF2B5EF4-FFF2-40B4-BE49-F238E27FC236}">
                <a16:creationId xmlns:a16="http://schemas.microsoft.com/office/drawing/2014/main" id="{F320C5C6-28BD-CB28-DF47-32416AD74B21}"/>
              </a:ext>
            </a:extLst>
          </p:cNvPr>
          <p:cNvSpPr txBox="1"/>
          <p:nvPr/>
        </p:nvSpPr>
        <p:spPr>
          <a:xfrm>
            <a:off x="10381597" y="1212896"/>
            <a:ext cx="6561783" cy="8804718"/>
          </a:xfrm>
          <a:prstGeom prst="rect">
            <a:avLst/>
          </a:prstGeom>
          <a:solidFill>
            <a:schemeClr val="bg1"/>
          </a:solidFill>
          <a:ln w="38100">
            <a:solidFill>
              <a:srgbClr val="399E06"/>
            </a:solidFill>
          </a:ln>
        </p:spPr>
        <p:txBody>
          <a:bodyPr wrap="square" lIns="91440" tIns="45720" rIns="91440" bIns="45720" anchor="t">
            <a:spAutoFit/>
          </a:bodyPr>
          <a:lstStyle/>
          <a:p>
            <a:pPr algn="l">
              <a:lnSpc>
                <a:spcPct val="120000"/>
              </a:lnSpc>
              <a:spcBef>
                <a:spcPts val="600"/>
              </a:spcBef>
            </a:pPr>
            <a:r>
              <a:rPr lang="en-US" altLang="en-US" sz="2400" b="1" i="0" u="none" strike="noStrike" kern="1200" cap="none" spc="0" normalizeH="0" baseline="0" noProof="0" dirty="0">
                <a:ln>
                  <a:noFill/>
                </a:ln>
                <a:effectLst/>
                <a:uLnTx/>
                <a:uFillTx/>
                <a:latin typeface="+mn-lt"/>
                <a:cs typeface="Poppins"/>
              </a:rPr>
              <a:t>Fit for the Future: Ten Year Health Plan, July 2025 </a:t>
            </a:r>
          </a:p>
          <a:p>
            <a:pPr algn="l">
              <a:lnSpc>
                <a:spcPct val="120000"/>
              </a:lnSpc>
              <a:spcBef>
                <a:spcPts val="600"/>
              </a:spcBef>
            </a:pPr>
            <a:r>
              <a:rPr lang="en-US" altLang="en-US" sz="2400" i="0" u="none" strike="noStrike" kern="1200" cap="none" spc="0" normalizeH="0" baseline="0" noProof="0" dirty="0">
                <a:ln>
                  <a:noFill/>
                </a:ln>
                <a:effectLst/>
                <a:uLnTx/>
                <a:uFillTx/>
                <a:latin typeface="+mn-lt"/>
                <a:cs typeface="Poppins"/>
              </a:rPr>
              <a:t>‘Reinvent the NHS’ though three radical ‘left shifts’:</a:t>
            </a:r>
          </a:p>
          <a:p>
            <a:pPr algn="l">
              <a:lnSpc>
                <a:spcPct val="120000"/>
              </a:lnSpc>
              <a:spcBef>
                <a:spcPts val="600"/>
              </a:spcBef>
            </a:pPr>
            <a:endParaRPr lang="en-US" altLang="en-US" sz="3200" i="0" u="none" strike="noStrike" kern="1200" cap="none" spc="0" normalizeH="0" baseline="0" noProof="0" dirty="0">
              <a:ln>
                <a:noFill/>
              </a:ln>
              <a:effectLst/>
              <a:uLnTx/>
              <a:uFillTx/>
              <a:latin typeface="+mn-lt"/>
              <a:cs typeface="Poppins"/>
            </a:endParaRPr>
          </a:p>
          <a:p>
            <a:pPr algn="l">
              <a:lnSpc>
                <a:spcPct val="120000"/>
              </a:lnSpc>
              <a:spcBef>
                <a:spcPts val="600"/>
              </a:spcBef>
            </a:pPr>
            <a:endParaRPr lang="en-US" altLang="en-US" sz="3200" dirty="0">
              <a:cs typeface="Poppins"/>
            </a:endParaRPr>
          </a:p>
          <a:p>
            <a:pPr algn="l">
              <a:lnSpc>
                <a:spcPct val="120000"/>
              </a:lnSpc>
              <a:spcBef>
                <a:spcPts val="600"/>
              </a:spcBef>
            </a:pPr>
            <a:endParaRPr lang="en-US" altLang="en-US" sz="3200" i="0" u="none" strike="noStrike" kern="1200" cap="none" spc="0" normalizeH="0" baseline="0" noProof="0" dirty="0">
              <a:ln>
                <a:noFill/>
              </a:ln>
              <a:effectLst/>
              <a:uLnTx/>
              <a:uFillTx/>
              <a:latin typeface="+mn-lt"/>
              <a:cs typeface="Poppins"/>
            </a:endParaRPr>
          </a:p>
          <a:p>
            <a:pPr algn="l">
              <a:lnSpc>
                <a:spcPct val="120000"/>
              </a:lnSpc>
              <a:spcBef>
                <a:spcPts val="600"/>
              </a:spcBef>
            </a:pPr>
            <a:endParaRPr lang="en-US" altLang="en-US" sz="3200" dirty="0">
              <a:cs typeface="Poppins"/>
            </a:endParaRPr>
          </a:p>
          <a:p>
            <a:pPr algn="l">
              <a:lnSpc>
                <a:spcPct val="120000"/>
              </a:lnSpc>
              <a:spcBef>
                <a:spcPts val="600"/>
              </a:spcBef>
            </a:pPr>
            <a:endParaRPr lang="en-US" altLang="en-US" sz="3200" i="0" u="none" strike="noStrike" kern="1200" cap="none" spc="0" normalizeH="0" baseline="0" noProof="0" dirty="0">
              <a:ln>
                <a:noFill/>
              </a:ln>
              <a:effectLst/>
              <a:uLnTx/>
              <a:uFillTx/>
              <a:latin typeface="+mn-lt"/>
              <a:cs typeface="Poppins"/>
            </a:endParaRPr>
          </a:p>
          <a:p>
            <a:pPr algn="l">
              <a:lnSpc>
                <a:spcPct val="120000"/>
              </a:lnSpc>
              <a:spcBef>
                <a:spcPts val="600"/>
              </a:spcBef>
            </a:pPr>
            <a:endParaRPr lang="en-US" altLang="en-US" sz="3200" dirty="0">
              <a:cs typeface="Poppins"/>
            </a:endParaRPr>
          </a:p>
          <a:p>
            <a:pPr algn="l">
              <a:lnSpc>
                <a:spcPct val="120000"/>
              </a:lnSpc>
              <a:spcBef>
                <a:spcPts val="600"/>
              </a:spcBef>
            </a:pPr>
            <a:endParaRPr lang="en-US" altLang="en-US" sz="3200" i="0" u="none" strike="noStrike" kern="1200" cap="none" spc="0" normalizeH="0" baseline="0" noProof="0" dirty="0">
              <a:ln>
                <a:noFill/>
              </a:ln>
              <a:effectLst/>
              <a:uLnTx/>
              <a:uFillTx/>
              <a:latin typeface="+mn-lt"/>
              <a:cs typeface="Poppins"/>
            </a:endParaRPr>
          </a:p>
          <a:p>
            <a:pPr algn="l">
              <a:lnSpc>
                <a:spcPct val="120000"/>
              </a:lnSpc>
              <a:spcBef>
                <a:spcPts val="600"/>
              </a:spcBef>
            </a:pPr>
            <a:endParaRPr lang="en-US" altLang="en-US" sz="3200" i="0" u="none" strike="noStrike" kern="1200" cap="none" spc="0" normalizeH="0" baseline="0" noProof="0" dirty="0">
              <a:ln>
                <a:noFill/>
              </a:ln>
              <a:effectLst/>
              <a:uLnTx/>
              <a:uFillTx/>
              <a:latin typeface="+mn-lt"/>
              <a:cs typeface="Poppins"/>
            </a:endParaRPr>
          </a:p>
          <a:p>
            <a:pPr marL="342900" indent="-342900" algn="ctr">
              <a:lnSpc>
                <a:spcPct val="120000"/>
              </a:lnSpc>
              <a:spcBef>
                <a:spcPts val="600"/>
              </a:spcBef>
              <a:buFont typeface="+mj-lt"/>
              <a:buAutoNum type="arabicPeriod"/>
            </a:pPr>
            <a:r>
              <a:rPr lang="en-US" altLang="en-US" sz="3200" b="1" i="0" u="none" strike="noStrike" kern="1200" cap="none" spc="0" normalizeH="0" baseline="0" noProof="0" dirty="0">
                <a:ln>
                  <a:noFill/>
                </a:ln>
                <a:solidFill>
                  <a:srgbClr val="CC06F4"/>
                </a:solidFill>
                <a:effectLst/>
                <a:uLnTx/>
                <a:uFillTx/>
                <a:latin typeface="+mn-lt"/>
                <a:cs typeface="Poppins"/>
              </a:rPr>
              <a:t>From hospital to community</a:t>
            </a:r>
          </a:p>
          <a:p>
            <a:pPr marL="342900" indent="-342900" algn="ctr">
              <a:lnSpc>
                <a:spcPct val="120000"/>
              </a:lnSpc>
              <a:spcBef>
                <a:spcPts val="600"/>
              </a:spcBef>
              <a:buFont typeface="+mj-lt"/>
              <a:buAutoNum type="arabicPeriod"/>
            </a:pPr>
            <a:r>
              <a:rPr lang="en-US" altLang="en-US" sz="3200" b="1" dirty="0">
                <a:solidFill>
                  <a:srgbClr val="0070C0"/>
                </a:solidFill>
                <a:latin typeface="+mn-lt"/>
                <a:cs typeface="Poppins"/>
              </a:rPr>
              <a:t>From analogue to digital</a:t>
            </a:r>
          </a:p>
          <a:p>
            <a:pPr marL="342900" indent="-342900" algn="ctr">
              <a:lnSpc>
                <a:spcPct val="120000"/>
              </a:lnSpc>
              <a:spcBef>
                <a:spcPts val="600"/>
              </a:spcBef>
              <a:buFont typeface="+mj-lt"/>
              <a:buAutoNum type="arabicPeriod"/>
            </a:pPr>
            <a:r>
              <a:rPr lang="en-US" altLang="en-US" sz="3200" b="1" i="0" u="none" strike="noStrike" kern="1200" cap="none" spc="0" normalizeH="0" baseline="0" noProof="0" dirty="0">
                <a:ln>
                  <a:noFill/>
                </a:ln>
                <a:solidFill>
                  <a:schemeClr val="accent6">
                    <a:lumMod val="75000"/>
                  </a:schemeClr>
                </a:solidFill>
                <a:effectLst/>
                <a:uLnTx/>
                <a:uFillTx/>
                <a:latin typeface="+mn-lt"/>
                <a:cs typeface="Poppins"/>
              </a:rPr>
              <a:t>From sickness to prevention</a:t>
            </a:r>
            <a:br>
              <a:rPr lang="en-US" altLang="en-US" sz="2400" b="1" i="0" u="none" strike="noStrike" kern="1200" cap="none" spc="0" normalizeH="0" baseline="0" noProof="0" dirty="0">
                <a:ln>
                  <a:noFill/>
                </a:ln>
                <a:effectLst/>
                <a:uLnTx/>
                <a:uFillTx/>
                <a:latin typeface="+mn-lt"/>
                <a:cs typeface="Poppins"/>
              </a:rPr>
            </a:br>
            <a:endParaRPr lang="en-US" altLang="en-US" sz="2400" b="1"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cxnSp>
        <p:nvCxnSpPr>
          <p:cNvPr id="10" name="Straight Arrow Connector 9">
            <a:extLst>
              <a:ext uri="{FF2B5EF4-FFF2-40B4-BE49-F238E27FC236}">
                <a16:creationId xmlns:a16="http://schemas.microsoft.com/office/drawing/2014/main" id="{FB85F8F0-95FE-7187-7E65-C9FE2AF16B05}"/>
              </a:ext>
            </a:extLst>
          </p:cNvPr>
          <p:cNvCxnSpPr>
            <a:cxnSpLocks/>
          </p:cNvCxnSpPr>
          <p:nvPr/>
        </p:nvCxnSpPr>
        <p:spPr>
          <a:xfrm flipV="1">
            <a:off x="7098697" y="5714168"/>
            <a:ext cx="373277" cy="9920"/>
          </a:xfrm>
          <a:prstGeom prst="straightConnector1">
            <a:avLst/>
          </a:prstGeom>
          <a:ln w="57150">
            <a:solidFill>
              <a:srgbClr val="399E06"/>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3FAB2D1-E984-1961-0039-9E337C2C8612}"/>
              </a:ext>
            </a:extLst>
          </p:cNvPr>
          <p:cNvCxnSpPr>
            <a:cxnSpLocks/>
          </p:cNvCxnSpPr>
          <p:nvPr/>
        </p:nvCxnSpPr>
        <p:spPr>
          <a:xfrm flipV="1">
            <a:off x="10008320" y="5724088"/>
            <a:ext cx="373277" cy="9920"/>
          </a:xfrm>
          <a:prstGeom prst="straightConnector1">
            <a:avLst/>
          </a:prstGeom>
          <a:ln w="57150">
            <a:solidFill>
              <a:srgbClr val="399E06"/>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E3BAA0C-E2CD-4231-A857-B3D1EE5C6B6E}"/>
              </a:ext>
            </a:extLst>
          </p:cNvPr>
          <p:cNvSpPr txBox="1"/>
          <p:nvPr/>
        </p:nvSpPr>
        <p:spPr>
          <a:xfrm>
            <a:off x="667456" y="959890"/>
            <a:ext cx="9151034" cy="369332"/>
          </a:xfrm>
          <a:prstGeom prst="rect">
            <a:avLst/>
          </a:prstGeom>
          <a:noFill/>
        </p:spPr>
        <p:txBody>
          <a:bodyPr wrap="square">
            <a:spAutoFit/>
          </a:bodyPr>
          <a:lstStyle/>
          <a:p>
            <a:r>
              <a:rPr lang="en-GB" dirty="0">
                <a:hlinkClick r:id="rId4"/>
              </a:rPr>
              <a:t>NHS England » Fit for the Future: 10 Year Health Plan for England</a:t>
            </a:r>
            <a:endParaRPr lang="en-GB" dirty="0"/>
          </a:p>
        </p:txBody>
      </p:sp>
      <p:pic>
        <p:nvPicPr>
          <p:cNvPr id="23" name="Picture 22">
            <a:extLst>
              <a:ext uri="{FF2B5EF4-FFF2-40B4-BE49-F238E27FC236}">
                <a16:creationId xmlns:a16="http://schemas.microsoft.com/office/drawing/2014/main" id="{8E9E974B-ABEA-33D9-85EB-1140C0EDD7D8}"/>
              </a:ext>
            </a:extLst>
          </p:cNvPr>
          <p:cNvPicPr>
            <a:picLocks noChangeAspect="1"/>
          </p:cNvPicPr>
          <p:nvPr/>
        </p:nvPicPr>
        <p:blipFill>
          <a:blip r:embed="rId5"/>
          <a:stretch>
            <a:fillRect/>
          </a:stretch>
        </p:blipFill>
        <p:spPr>
          <a:xfrm>
            <a:off x="11347704" y="2431188"/>
            <a:ext cx="4814082" cy="4814082"/>
          </a:xfrm>
          <a:prstGeom prst="rect">
            <a:avLst/>
          </a:prstGeom>
        </p:spPr>
      </p:pic>
    </p:spTree>
    <p:extLst>
      <p:ext uri="{BB962C8B-B14F-4D97-AF65-F5344CB8AC3E}">
        <p14:creationId xmlns:p14="http://schemas.microsoft.com/office/powerpoint/2010/main" val="1418750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B0FC8-A43B-0C62-D81F-FAD6B01B756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D36E6E0-092B-1E49-AB87-C1C9A1405FB4}"/>
              </a:ext>
            </a:extLst>
          </p:cNvPr>
          <p:cNvSpPr/>
          <p:nvPr/>
        </p:nvSpPr>
        <p:spPr>
          <a:xfrm>
            <a:off x="2119204" y="4771770"/>
            <a:ext cx="5091424" cy="1354217"/>
          </a:xfrm>
          <a:prstGeom prst="rect">
            <a:avLst/>
          </a:prstGeom>
        </p:spPr>
        <p:txBody>
          <a:bodyPr wrap="square">
            <a:spAutoFit/>
          </a:bodyPr>
          <a:lstStyle/>
          <a:p>
            <a:pPr marL="457200" indent="-457200">
              <a:spcBef>
                <a:spcPts val="600"/>
              </a:spcBef>
              <a:buFont typeface="+mj-lt"/>
              <a:buAutoNum type="arabicPeriod"/>
            </a:pPr>
            <a:r>
              <a:rPr lang="en-US" altLang="en-US" sz="2400" b="1" dirty="0">
                <a:solidFill>
                  <a:srgbClr val="7030A0"/>
                </a:solidFill>
                <a:latin typeface="Raleway" pitchFamily="2" charset="0"/>
                <a:cs typeface="Poppins"/>
              </a:rPr>
              <a:t>From hospital to community</a:t>
            </a:r>
          </a:p>
          <a:p>
            <a:pPr marL="457200" indent="-457200">
              <a:spcBef>
                <a:spcPts val="600"/>
              </a:spcBef>
              <a:buFont typeface="+mj-lt"/>
              <a:buAutoNum type="arabicPeriod"/>
            </a:pPr>
            <a:r>
              <a:rPr lang="en-US" altLang="en-US" sz="2400" b="1" dirty="0">
                <a:solidFill>
                  <a:schemeClr val="accent5">
                    <a:lumMod val="75000"/>
                  </a:schemeClr>
                </a:solidFill>
                <a:latin typeface="Raleway" pitchFamily="2" charset="0"/>
                <a:cs typeface="Poppins"/>
              </a:rPr>
              <a:t>From analogue to digital</a:t>
            </a:r>
          </a:p>
          <a:p>
            <a:pPr marL="457200" indent="-457200">
              <a:spcBef>
                <a:spcPts val="600"/>
              </a:spcBef>
              <a:buFont typeface="+mj-lt"/>
              <a:buAutoNum type="arabicPeriod"/>
            </a:pPr>
            <a:r>
              <a:rPr lang="en-US" altLang="en-US" sz="2400" b="1" dirty="0">
                <a:solidFill>
                  <a:schemeClr val="accent6">
                    <a:lumMod val="75000"/>
                  </a:schemeClr>
                </a:solidFill>
                <a:latin typeface="Raleway" pitchFamily="2" charset="0"/>
                <a:cs typeface="Poppins"/>
              </a:rPr>
              <a:t>From sickness to prevention</a:t>
            </a:r>
            <a:endParaRPr lang="en-GB" sz="2000" dirty="0">
              <a:solidFill>
                <a:schemeClr val="accent6">
                  <a:lumMod val="75000"/>
                </a:schemeClr>
              </a:solidFill>
              <a:latin typeface="Raleway" pitchFamily="2" charset="0"/>
            </a:endParaRPr>
          </a:p>
        </p:txBody>
      </p:sp>
      <p:sp>
        <p:nvSpPr>
          <p:cNvPr id="4" name="Freeform 2">
            <a:extLst>
              <a:ext uri="{FF2B5EF4-FFF2-40B4-BE49-F238E27FC236}">
                <a16:creationId xmlns:a16="http://schemas.microsoft.com/office/drawing/2014/main" id="{09C86BF0-05D2-53C5-BF22-8DCB384657C9}"/>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3"/>
            <a:stretch>
              <a:fillRect l="-168900"/>
            </a:stretch>
          </a:blipFill>
        </p:spPr>
        <p:txBody>
          <a:bodyPr/>
          <a:lstStyle/>
          <a:p>
            <a:endParaRPr lang="en-GB"/>
          </a:p>
        </p:txBody>
      </p:sp>
      <p:pic>
        <p:nvPicPr>
          <p:cNvPr id="3" name="Picture 2">
            <a:extLst>
              <a:ext uri="{FF2B5EF4-FFF2-40B4-BE49-F238E27FC236}">
                <a16:creationId xmlns:a16="http://schemas.microsoft.com/office/drawing/2014/main" id="{B6333C3A-290F-830A-AA2E-DD06A81CD4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2" name="Rectangle 11">
            <a:extLst>
              <a:ext uri="{FF2B5EF4-FFF2-40B4-BE49-F238E27FC236}">
                <a16:creationId xmlns:a16="http://schemas.microsoft.com/office/drawing/2014/main" id="{95769C46-5857-9B8D-70CB-FBA97BC36D25}"/>
              </a:ext>
            </a:extLst>
          </p:cNvPr>
          <p:cNvSpPr/>
          <p:nvPr/>
        </p:nvSpPr>
        <p:spPr>
          <a:xfrm>
            <a:off x="7472582" y="4126487"/>
            <a:ext cx="6263640" cy="2308324"/>
          </a:xfrm>
          <a:prstGeom prst="rect">
            <a:avLst/>
          </a:prstGeom>
        </p:spPr>
        <p:txBody>
          <a:bodyPr wrap="square">
            <a:spAutoFit/>
          </a:bodyPr>
          <a:lstStyle/>
          <a:p>
            <a:r>
              <a:rPr lang="en-GB" sz="2400" b="1" dirty="0">
                <a:solidFill>
                  <a:srgbClr val="00B050"/>
                </a:solidFill>
                <a:latin typeface="Raleway" panose="020B0604020202020204" charset="0"/>
              </a:rPr>
              <a:t>What can it mean for ARRS?</a:t>
            </a:r>
            <a:endParaRPr lang="en-GB" sz="2000" dirty="0">
              <a:latin typeface="Raleway" panose="020B0604020202020204" charset="0"/>
            </a:endParaRPr>
          </a:p>
          <a:p>
            <a:r>
              <a:rPr lang="en-US" sz="2400" dirty="0"/>
              <a:t>✅ Clinical Pharmacists &amp; Pharmacy Technicians</a:t>
            </a:r>
            <a:br>
              <a:rPr lang="en-US" sz="2400" dirty="0"/>
            </a:br>
            <a:r>
              <a:rPr lang="en-US" sz="2400" dirty="0"/>
              <a:t>✅ Working in Integrated </a:t>
            </a:r>
            <a:r>
              <a:rPr lang="en-US" sz="2400" dirty="0" err="1"/>
              <a:t>Neighbourhood</a:t>
            </a:r>
            <a:r>
              <a:rPr lang="en-US" sz="2400" dirty="0"/>
              <a:t> Teams</a:t>
            </a:r>
            <a:br>
              <a:rPr lang="en-US" sz="2400" dirty="0"/>
            </a:br>
            <a:r>
              <a:rPr lang="en-US" sz="2400" dirty="0"/>
              <a:t>✅ Population Health Management</a:t>
            </a:r>
            <a:br>
              <a:rPr lang="en-US" sz="2400" dirty="0"/>
            </a:br>
            <a:r>
              <a:rPr lang="en-US" sz="2400" dirty="0"/>
              <a:t>✅ Digital First Working </a:t>
            </a:r>
            <a:br>
              <a:rPr lang="en-US" sz="2400" dirty="0"/>
            </a:br>
            <a:r>
              <a:rPr lang="en-US" sz="2400" dirty="0"/>
              <a:t>✅ Community Based Care</a:t>
            </a:r>
            <a:endParaRPr lang="en-GB" sz="2000" dirty="0"/>
          </a:p>
        </p:txBody>
      </p:sp>
      <p:sp>
        <p:nvSpPr>
          <p:cNvPr id="14" name="Rectangle 13">
            <a:extLst>
              <a:ext uri="{FF2B5EF4-FFF2-40B4-BE49-F238E27FC236}">
                <a16:creationId xmlns:a16="http://schemas.microsoft.com/office/drawing/2014/main" id="{82BFA1BC-EA02-48CC-870F-CE1408F10623}"/>
              </a:ext>
            </a:extLst>
          </p:cNvPr>
          <p:cNvSpPr/>
          <p:nvPr/>
        </p:nvSpPr>
        <p:spPr>
          <a:xfrm>
            <a:off x="976945" y="465338"/>
            <a:ext cx="8669215" cy="769441"/>
          </a:xfrm>
          <a:prstGeom prst="rect">
            <a:avLst/>
          </a:prstGeom>
        </p:spPr>
        <p:txBody>
          <a:bodyPr wrap="square">
            <a:spAutoFit/>
          </a:bodyPr>
          <a:lstStyle/>
          <a:p>
            <a:r>
              <a:rPr lang="en-GB" sz="4400" b="1" dirty="0">
                <a:solidFill>
                  <a:srgbClr val="00B050"/>
                </a:solidFill>
                <a:latin typeface="Raleway" panose="020B0604020202020204" charset="0"/>
              </a:rPr>
              <a:t>NHS 10 Year Plan</a:t>
            </a:r>
          </a:p>
        </p:txBody>
      </p:sp>
      <p:sp>
        <p:nvSpPr>
          <p:cNvPr id="8" name="Rectangle 7">
            <a:extLst>
              <a:ext uri="{FF2B5EF4-FFF2-40B4-BE49-F238E27FC236}">
                <a16:creationId xmlns:a16="http://schemas.microsoft.com/office/drawing/2014/main" id="{27A0C849-54F1-024F-F370-5BAF6CF986A3}"/>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6" name="Picture 5">
            <a:extLst>
              <a:ext uri="{FF2B5EF4-FFF2-40B4-BE49-F238E27FC236}">
                <a16:creationId xmlns:a16="http://schemas.microsoft.com/office/drawing/2014/main" id="{139A0B1E-461F-DEB4-AFCA-147491650FAE}"/>
              </a:ext>
            </a:extLst>
          </p:cNvPr>
          <p:cNvPicPr>
            <a:picLocks noChangeAspect="1"/>
          </p:cNvPicPr>
          <p:nvPr/>
        </p:nvPicPr>
        <p:blipFill>
          <a:blip r:embed="rId5"/>
          <a:stretch>
            <a:fillRect/>
          </a:stretch>
        </p:blipFill>
        <p:spPr>
          <a:xfrm>
            <a:off x="8058690" y="891111"/>
            <a:ext cx="5091424" cy="2587106"/>
          </a:xfrm>
          <a:prstGeom prst="rect">
            <a:avLst/>
          </a:prstGeom>
          <a:ln>
            <a:solidFill>
              <a:srgbClr val="399E06"/>
            </a:solidFill>
          </a:ln>
        </p:spPr>
      </p:pic>
      <p:pic>
        <p:nvPicPr>
          <p:cNvPr id="15" name="Picture 14">
            <a:extLst>
              <a:ext uri="{FF2B5EF4-FFF2-40B4-BE49-F238E27FC236}">
                <a16:creationId xmlns:a16="http://schemas.microsoft.com/office/drawing/2014/main" id="{856F5278-CA97-4EE4-3234-FF98CCAE01A1}"/>
              </a:ext>
            </a:extLst>
          </p:cNvPr>
          <p:cNvPicPr>
            <a:picLocks noChangeAspect="1"/>
          </p:cNvPicPr>
          <p:nvPr/>
        </p:nvPicPr>
        <p:blipFill>
          <a:blip r:embed="rId6"/>
          <a:stretch>
            <a:fillRect/>
          </a:stretch>
        </p:blipFill>
        <p:spPr>
          <a:xfrm>
            <a:off x="14062451" y="3478217"/>
            <a:ext cx="2587106" cy="2587106"/>
          </a:xfrm>
          <a:prstGeom prst="rect">
            <a:avLst/>
          </a:prstGeom>
          <a:ln>
            <a:solidFill>
              <a:srgbClr val="399E06"/>
            </a:solidFill>
          </a:ln>
        </p:spPr>
      </p:pic>
      <p:pic>
        <p:nvPicPr>
          <p:cNvPr id="20" name="Picture 19">
            <a:extLst>
              <a:ext uri="{FF2B5EF4-FFF2-40B4-BE49-F238E27FC236}">
                <a16:creationId xmlns:a16="http://schemas.microsoft.com/office/drawing/2014/main" id="{0064C578-30B2-3C47-A611-43BCBFCAEB30}"/>
              </a:ext>
            </a:extLst>
          </p:cNvPr>
          <p:cNvPicPr>
            <a:picLocks noChangeAspect="1"/>
          </p:cNvPicPr>
          <p:nvPr/>
        </p:nvPicPr>
        <p:blipFill>
          <a:blip r:embed="rId7"/>
          <a:stretch>
            <a:fillRect/>
          </a:stretch>
        </p:blipFill>
        <p:spPr>
          <a:xfrm>
            <a:off x="1369955" y="1754452"/>
            <a:ext cx="4599300" cy="2587106"/>
          </a:xfrm>
          <a:prstGeom prst="rect">
            <a:avLst/>
          </a:prstGeom>
          <a:ln>
            <a:solidFill>
              <a:srgbClr val="399E06"/>
            </a:solidFill>
          </a:ln>
        </p:spPr>
      </p:pic>
      <p:pic>
        <p:nvPicPr>
          <p:cNvPr id="22" name="Picture 21">
            <a:extLst>
              <a:ext uri="{FF2B5EF4-FFF2-40B4-BE49-F238E27FC236}">
                <a16:creationId xmlns:a16="http://schemas.microsoft.com/office/drawing/2014/main" id="{D74EF219-E42F-9076-44F7-A18D7BCA229C}"/>
              </a:ext>
            </a:extLst>
          </p:cNvPr>
          <p:cNvPicPr>
            <a:picLocks noChangeAspect="1"/>
          </p:cNvPicPr>
          <p:nvPr/>
        </p:nvPicPr>
        <p:blipFill>
          <a:blip r:embed="rId8"/>
          <a:stretch>
            <a:fillRect/>
          </a:stretch>
        </p:blipFill>
        <p:spPr>
          <a:xfrm>
            <a:off x="9039338" y="6882745"/>
            <a:ext cx="4583715" cy="2887394"/>
          </a:xfrm>
          <a:prstGeom prst="rect">
            <a:avLst/>
          </a:prstGeom>
          <a:ln>
            <a:solidFill>
              <a:srgbClr val="399E06"/>
            </a:solidFill>
          </a:ln>
        </p:spPr>
      </p:pic>
      <p:pic>
        <p:nvPicPr>
          <p:cNvPr id="24" name="Picture 23">
            <a:extLst>
              <a:ext uri="{FF2B5EF4-FFF2-40B4-BE49-F238E27FC236}">
                <a16:creationId xmlns:a16="http://schemas.microsoft.com/office/drawing/2014/main" id="{D836626F-6C2A-3C0B-A6EE-993AAF688505}"/>
              </a:ext>
            </a:extLst>
          </p:cNvPr>
          <p:cNvPicPr>
            <a:picLocks noChangeAspect="1"/>
          </p:cNvPicPr>
          <p:nvPr/>
        </p:nvPicPr>
        <p:blipFill>
          <a:blip r:embed="rId9"/>
          <a:stretch>
            <a:fillRect/>
          </a:stretch>
        </p:blipFill>
        <p:spPr>
          <a:xfrm>
            <a:off x="2876329" y="6556199"/>
            <a:ext cx="4334299" cy="2887394"/>
          </a:xfrm>
          <a:prstGeom prst="rect">
            <a:avLst/>
          </a:prstGeom>
          <a:solidFill>
            <a:srgbClr val="399E06"/>
          </a:solidFill>
          <a:ln>
            <a:solidFill>
              <a:srgbClr val="399E06"/>
            </a:solidFill>
          </a:ln>
        </p:spPr>
      </p:pic>
      <p:sp>
        <p:nvSpPr>
          <p:cNvPr id="26" name="TextBox 25">
            <a:extLst>
              <a:ext uri="{FF2B5EF4-FFF2-40B4-BE49-F238E27FC236}">
                <a16:creationId xmlns:a16="http://schemas.microsoft.com/office/drawing/2014/main" id="{CF773B24-284F-49A4-D3C8-64A758012B32}"/>
              </a:ext>
            </a:extLst>
          </p:cNvPr>
          <p:cNvSpPr txBox="1"/>
          <p:nvPr/>
        </p:nvSpPr>
        <p:spPr>
          <a:xfrm>
            <a:off x="976945" y="1201637"/>
            <a:ext cx="6380458" cy="369332"/>
          </a:xfrm>
          <a:prstGeom prst="rect">
            <a:avLst/>
          </a:prstGeom>
          <a:noFill/>
        </p:spPr>
        <p:txBody>
          <a:bodyPr wrap="square">
            <a:spAutoFit/>
          </a:bodyPr>
          <a:lstStyle/>
          <a:p>
            <a:r>
              <a:rPr lang="en-GB" dirty="0">
                <a:hlinkClick r:id="rId10"/>
              </a:rPr>
              <a:t>NHS England » Fit for the Future: 10 Year Health Plan for England</a:t>
            </a:r>
            <a:endParaRPr lang="en-GB" dirty="0"/>
          </a:p>
        </p:txBody>
      </p:sp>
    </p:spTree>
    <p:extLst>
      <p:ext uri="{BB962C8B-B14F-4D97-AF65-F5344CB8AC3E}">
        <p14:creationId xmlns:p14="http://schemas.microsoft.com/office/powerpoint/2010/main" val="919791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F4C2F-FFA6-DCE4-D2D6-0730561F95D6}"/>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4A3EFF0C-B2E4-F70D-2CAD-36F152DD1330}"/>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FFD903A7-43AE-9181-C870-C7C52D6161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2" name="Rectangle 11">
            <a:extLst>
              <a:ext uri="{FF2B5EF4-FFF2-40B4-BE49-F238E27FC236}">
                <a16:creationId xmlns:a16="http://schemas.microsoft.com/office/drawing/2014/main" id="{871761DE-61B0-4777-29E9-9FD0FA5FD48E}"/>
              </a:ext>
            </a:extLst>
          </p:cNvPr>
          <p:cNvSpPr/>
          <p:nvPr/>
        </p:nvSpPr>
        <p:spPr>
          <a:xfrm>
            <a:off x="1320072" y="1235785"/>
            <a:ext cx="10157225" cy="9301905"/>
          </a:xfrm>
          <a:prstGeom prst="rect">
            <a:avLst/>
          </a:prstGeom>
        </p:spPr>
        <p:txBody>
          <a:bodyPr wrap="square">
            <a:spAutoFit/>
          </a:bodyPr>
          <a:lstStyle/>
          <a:p>
            <a:pPr marL="803275" indent="-803275">
              <a:spcBef>
                <a:spcPts val="600"/>
              </a:spcBef>
              <a:spcAft>
                <a:spcPts val="600"/>
              </a:spcAft>
              <a:buFont typeface="+mj-lt"/>
              <a:buAutoNum type="arabicPeriod"/>
            </a:pPr>
            <a:r>
              <a:rPr lang="en-GB" sz="2800" b="1" dirty="0" err="1">
                <a:hlinkClick r:id="rId4"/>
              </a:rPr>
              <a:t>SELnet</a:t>
            </a:r>
            <a:r>
              <a:rPr lang="en-GB" sz="2800" b="1" dirty="0">
                <a:hlinkClick r:id="rId4"/>
              </a:rPr>
              <a:t> – Home</a:t>
            </a:r>
            <a:endParaRPr lang="en-GB" sz="2800" b="1" dirty="0"/>
          </a:p>
          <a:p>
            <a:pPr marL="803275" indent="-803275">
              <a:spcBef>
                <a:spcPts val="600"/>
              </a:spcBef>
              <a:spcAft>
                <a:spcPts val="600"/>
              </a:spcAft>
              <a:buFont typeface="+mj-lt"/>
              <a:buAutoNum type="arabicPeriod"/>
            </a:pPr>
            <a:r>
              <a:rPr lang="en-US" sz="2800" b="1" dirty="0">
                <a:hlinkClick r:id="rId5"/>
              </a:rPr>
              <a:t>South East London Joint Medicines Formulary</a:t>
            </a:r>
            <a:endParaRPr lang="en-US" sz="2800" b="1" dirty="0"/>
          </a:p>
          <a:p>
            <a:pPr marL="803275" indent="-803275">
              <a:spcBef>
                <a:spcPts val="600"/>
              </a:spcBef>
              <a:spcAft>
                <a:spcPts val="600"/>
              </a:spcAft>
              <a:buSzPct val="100000"/>
              <a:buFont typeface="+mj-lt"/>
              <a:buAutoNum type="arabicPeriod"/>
              <a:tabLst>
                <a:tab pos="457200" algn="l"/>
              </a:tabLst>
            </a:pPr>
            <a:r>
              <a:rPr lang="en-US" sz="2800" b="1" dirty="0">
                <a:hlinkClick r:id="rId6"/>
              </a:rPr>
              <a:t>Clinical Effectiveness SEL (CESEL)</a:t>
            </a:r>
            <a:endParaRPr lang="en-US" sz="2800" b="1" dirty="0"/>
          </a:p>
          <a:p>
            <a:pPr marL="803275" indent="-803275">
              <a:spcBef>
                <a:spcPts val="600"/>
              </a:spcBef>
              <a:spcAft>
                <a:spcPts val="600"/>
              </a:spcAft>
              <a:buSzPct val="100000"/>
              <a:buFont typeface="+mj-lt"/>
              <a:buAutoNum type="arabicPeriod"/>
              <a:tabLst>
                <a:tab pos="457200" algn="l"/>
              </a:tabLst>
            </a:pPr>
            <a:r>
              <a:rPr lang="en-US" sz="2800" b="1" dirty="0">
                <a:hlinkClick r:id="rId7"/>
              </a:rPr>
              <a:t>SEL Integrated Medicines Optimisation Committee (IMOC)</a:t>
            </a:r>
            <a:endParaRPr lang="en-US" sz="2800" b="1" dirty="0"/>
          </a:p>
          <a:p>
            <a:pPr marL="803275" indent="-803275">
              <a:spcBef>
                <a:spcPts val="600"/>
              </a:spcBef>
              <a:spcAft>
                <a:spcPts val="600"/>
              </a:spcAft>
              <a:buFont typeface="+mj-lt"/>
              <a:buAutoNum type="arabicPeriod"/>
            </a:pPr>
            <a:r>
              <a:rPr lang="en-GB" sz="2800" b="1" dirty="0">
                <a:hlinkClick r:id="rId8"/>
              </a:rPr>
              <a:t>PRESCQIPP: Webinars and Clinical masterclasses</a:t>
            </a:r>
            <a:r>
              <a:rPr lang="en-GB" sz="2800" b="1" dirty="0"/>
              <a:t> </a:t>
            </a:r>
          </a:p>
          <a:p>
            <a:pPr marL="803275" indent="-803275">
              <a:spcBef>
                <a:spcPts val="600"/>
              </a:spcBef>
              <a:spcAft>
                <a:spcPts val="600"/>
              </a:spcAft>
              <a:buFont typeface="+mj-lt"/>
              <a:buAutoNum type="arabicPeriod"/>
            </a:pPr>
            <a:r>
              <a:rPr lang="en-GB" sz="2800" b="1" dirty="0" err="1">
                <a:hlinkClick r:id="rId9"/>
              </a:rPr>
              <a:t>OptimiseRx</a:t>
            </a:r>
            <a:endParaRPr lang="en-GB" sz="2800" b="1" dirty="0"/>
          </a:p>
          <a:p>
            <a:pPr marL="803275" indent="-803275">
              <a:spcBef>
                <a:spcPts val="600"/>
              </a:spcBef>
              <a:spcAft>
                <a:spcPts val="600"/>
              </a:spcAft>
              <a:buFont typeface="+mj-lt"/>
              <a:buAutoNum type="arabicPeriod"/>
            </a:pPr>
            <a:r>
              <a:rPr lang="en-GB" sz="2800" b="1" dirty="0">
                <a:hlinkClick r:id="rId10"/>
              </a:rPr>
              <a:t>Ardens Manager</a:t>
            </a:r>
            <a:endParaRPr lang="en-GB" sz="2800" b="1" dirty="0"/>
          </a:p>
          <a:p>
            <a:pPr marL="803275" indent="-803275">
              <a:spcBef>
                <a:spcPts val="600"/>
              </a:spcBef>
              <a:spcAft>
                <a:spcPts val="600"/>
              </a:spcAft>
              <a:buFont typeface="+mj-lt"/>
              <a:buAutoNum type="arabicPeriod"/>
            </a:pPr>
            <a:r>
              <a:rPr lang="en-GB" sz="2800" b="1" dirty="0">
                <a:hlinkClick r:id="rId11"/>
              </a:rPr>
              <a:t>EMIS searches</a:t>
            </a:r>
            <a:endParaRPr lang="en-GB" sz="2800" b="1" dirty="0"/>
          </a:p>
          <a:p>
            <a:pPr marL="803275" indent="-803275">
              <a:spcBef>
                <a:spcPts val="600"/>
              </a:spcBef>
              <a:spcAft>
                <a:spcPts val="600"/>
              </a:spcAft>
              <a:buFont typeface="+mj-lt"/>
              <a:buAutoNum type="arabicPeriod"/>
            </a:pPr>
            <a:r>
              <a:rPr lang="en-GB" sz="2800" b="1" dirty="0">
                <a:hlinkClick r:id="rId12"/>
              </a:rPr>
              <a:t>Ardens templates</a:t>
            </a:r>
            <a:endParaRPr lang="en-GB" sz="2800" b="1" dirty="0"/>
          </a:p>
          <a:p>
            <a:pPr marL="803275" indent="-803275">
              <a:spcBef>
                <a:spcPts val="600"/>
              </a:spcBef>
              <a:spcAft>
                <a:spcPts val="600"/>
              </a:spcAft>
              <a:buFont typeface="+mj-lt"/>
              <a:buAutoNum type="arabicPeriod"/>
            </a:pPr>
            <a:r>
              <a:rPr lang="en-GB" sz="2800" b="1" dirty="0" err="1"/>
              <a:t>Eolas</a:t>
            </a:r>
            <a:r>
              <a:rPr lang="en-GB" sz="2800" b="1" dirty="0"/>
              <a:t> – </a:t>
            </a:r>
            <a:r>
              <a:rPr lang="en-GB" sz="2800" b="1" dirty="0">
                <a:hlinkClick r:id="rId13"/>
              </a:rPr>
              <a:t>SEL Primary Care Antimicrobial Guidelines</a:t>
            </a:r>
            <a:endParaRPr lang="en-GB" sz="2800" b="1" dirty="0"/>
          </a:p>
          <a:p>
            <a:pPr marL="803275" indent="-803275">
              <a:spcBef>
                <a:spcPts val="600"/>
              </a:spcBef>
              <a:spcAft>
                <a:spcPts val="600"/>
              </a:spcAft>
              <a:buFont typeface="+mj-lt"/>
              <a:buAutoNum type="arabicPeriod"/>
            </a:pPr>
            <a:r>
              <a:rPr lang="en-GB" sz="2800" b="1" dirty="0" err="1"/>
              <a:t>Clinibee</a:t>
            </a:r>
            <a:r>
              <a:rPr lang="en-GB" sz="2800" b="1" dirty="0"/>
              <a:t> - </a:t>
            </a:r>
            <a:r>
              <a:rPr lang="en-GB" sz="2800" b="1" dirty="0">
                <a:hlinkClick r:id="rId14"/>
              </a:rPr>
              <a:t>SEL Paediatric Formulary</a:t>
            </a:r>
            <a:endParaRPr lang="en-GB" sz="2800" b="1" dirty="0"/>
          </a:p>
          <a:p>
            <a:pPr marL="803275" indent="-803275">
              <a:spcBef>
                <a:spcPts val="600"/>
              </a:spcBef>
              <a:spcAft>
                <a:spcPts val="600"/>
              </a:spcAft>
              <a:buFont typeface="+mj-lt"/>
              <a:buAutoNum type="arabicPeriod"/>
            </a:pPr>
            <a:r>
              <a:rPr lang="en-GB" sz="2800" b="1" dirty="0">
                <a:hlinkClick r:id="rId15"/>
              </a:rPr>
              <a:t>Home | </a:t>
            </a:r>
            <a:r>
              <a:rPr lang="en-GB" sz="2800" b="1" dirty="0" err="1">
                <a:hlinkClick r:id="rId15"/>
              </a:rPr>
              <a:t>OpenPrescribing</a:t>
            </a:r>
            <a:r>
              <a:rPr lang="en-GB" sz="2800" b="1" dirty="0">
                <a:hlinkClick r:id="rId15"/>
              </a:rPr>
              <a:t> </a:t>
            </a:r>
            <a:endParaRPr lang="en-GB" sz="2800" b="1" dirty="0"/>
          </a:p>
          <a:p>
            <a:pPr marL="803275" indent="-803275">
              <a:spcBef>
                <a:spcPts val="600"/>
              </a:spcBef>
              <a:spcAft>
                <a:spcPts val="600"/>
              </a:spcAft>
              <a:buFont typeface="+mj-lt"/>
              <a:buAutoNum type="arabicPeriod"/>
            </a:pPr>
            <a:r>
              <a:rPr lang="en-GB" sz="2800" b="1" dirty="0"/>
              <a:t>SELWDH </a:t>
            </a:r>
          </a:p>
          <a:p>
            <a:pPr marL="803275" indent="-803275">
              <a:spcBef>
                <a:spcPts val="600"/>
              </a:spcBef>
              <a:spcAft>
                <a:spcPts val="600"/>
              </a:spcAft>
              <a:buFont typeface="+mj-lt"/>
              <a:buAutoNum type="arabicPeriod"/>
            </a:pPr>
            <a:r>
              <a:rPr lang="en-GB" sz="2800" b="1" dirty="0">
                <a:hlinkClick r:id="rId16"/>
              </a:rPr>
              <a:t>SPS - Specialist Pharmacy Service</a:t>
            </a:r>
            <a:endParaRPr lang="en-GB" sz="2800" b="1" dirty="0"/>
          </a:p>
          <a:p>
            <a:pPr marL="803275" indent="-803275">
              <a:spcBef>
                <a:spcPts val="600"/>
              </a:spcBef>
              <a:spcAft>
                <a:spcPts val="600"/>
              </a:spcAft>
              <a:buFont typeface="+mj-lt"/>
              <a:buAutoNum type="arabicPeriod"/>
            </a:pPr>
            <a:r>
              <a:rPr lang="en-GB" sz="2800" b="1" dirty="0"/>
              <a:t>Other Useful Resources</a:t>
            </a:r>
          </a:p>
          <a:p>
            <a:pPr marL="514350" indent="-514350">
              <a:lnSpc>
                <a:spcPct val="130000"/>
              </a:lnSpc>
              <a:buFont typeface="+mj-lt"/>
              <a:buAutoNum type="arabicPeriod"/>
            </a:pPr>
            <a:endParaRPr lang="en-GB" sz="2800" dirty="0"/>
          </a:p>
        </p:txBody>
      </p:sp>
      <p:sp>
        <p:nvSpPr>
          <p:cNvPr id="8" name="Rectangle 7">
            <a:extLst>
              <a:ext uri="{FF2B5EF4-FFF2-40B4-BE49-F238E27FC236}">
                <a16:creationId xmlns:a16="http://schemas.microsoft.com/office/drawing/2014/main" id="{B75FA23B-857F-AF59-E0EC-244842F6E278}"/>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2" name="Google Shape;196;g3da783c0ef8_0_0">
            <a:extLst>
              <a:ext uri="{FF2B5EF4-FFF2-40B4-BE49-F238E27FC236}">
                <a16:creationId xmlns:a16="http://schemas.microsoft.com/office/drawing/2014/main" id="{3282D822-6918-F180-5281-0D13A79441AE}"/>
              </a:ext>
            </a:extLst>
          </p:cNvPr>
          <p:cNvSpPr txBox="1">
            <a:spLocks/>
          </p:cNvSpPr>
          <p:nvPr/>
        </p:nvSpPr>
        <p:spPr>
          <a:xfrm>
            <a:off x="472964" y="239151"/>
            <a:ext cx="16059881" cy="995127"/>
          </a:xfrm>
          <a:prstGeom prst="rect">
            <a:avLst/>
          </a:prstGeom>
          <a:noFill/>
          <a:ln>
            <a:noFill/>
          </a:ln>
        </p:spPr>
        <p:txBody>
          <a:bodyPr spcFirstLastPara="1" vert="horz" wrap="square" lIns="137138" tIns="68550" rIns="137138" bIns="68550" rtlCol="0" anchor="ctr" anchorCtr="0">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700" b="1" dirty="0">
                <a:solidFill>
                  <a:srgbClr val="399E06"/>
                </a:solidFill>
                <a:latin typeface="Arial" panose="020B0604020202020204" pitchFamily="34" charset="0"/>
                <a:cs typeface="Arial" panose="020B0604020202020204" pitchFamily="34" charset="0"/>
              </a:rPr>
              <a:t>Resources for working in a GP Practice in Greenwich </a:t>
            </a:r>
          </a:p>
        </p:txBody>
      </p:sp>
      <p:sp>
        <p:nvSpPr>
          <p:cNvPr id="7" name="Rectangle 6">
            <a:extLst>
              <a:ext uri="{FF2B5EF4-FFF2-40B4-BE49-F238E27FC236}">
                <a16:creationId xmlns:a16="http://schemas.microsoft.com/office/drawing/2014/main" id="{0EDE50AB-D295-3480-5167-E224538F5039}"/>
              </a:ext>
            </a:extLst>
          </p:cNvPr>
          <p:cNvSpPr/>
          <p:nvPr/>
        </p:nvSpPr>
        <p:spPr>
          <a:xfrm>
            <a:off x="12751548" y="1234278"/>
            <a:ext cx="2507045" cy="8692508"/>
          </a:xfrm>
          <a:prstGeom prst="rect">
            <a:avLst/>
          </a:prstGeom>
        </p:spPr>
        <p:txBody>
          <a:bodyPr wrap="square">
            <a:spAutoFit/>
          </a:bodyPr>
          <a:lstStyle/>
          <a:p>
            <a:pPr algn="r">
              <a:spcBef>
                <a:spcPts val="600"/>
              </a:spcBef>
              <a:spcAft>
                <a:spcPts val="600"/>
              </a:spcAft>
            </a:pPr>
            <a:r>
              <a:rPr lang="en-US" sz="2800" dirty="0"/>
              <a:t>Slide 21</a:t>
            </a:r>
          </a:p>
          <a:p>
            <a:pPr algn="r">
              <a:spcBef>
                <a:spcPts val="600"/>
              </a:spcBef>
              <a:spcAft>
                <a:spcPts val="600"/>
              </a:spcAft>
            </a:pPr>
            <a:r>
              <a:rPr lang="en-US" sz="2800" dirty="0"/>
              <a:t>Slide 22-23</a:t>
            </a:r>
          </a:p>
          <a:p>
            <a:pPr algn="r">
              <a:spcBef>
                <a:spcPts val="600"/>
              </a:spcBef>
              <a:spcAft>
                <a:spcPts val="600"/>
              </a:spcAft>
            </a:pPr>
            <a:r>
              <a:rPr lang="en-US" sz="2800" dirty="0"/>
              <a:t>Slide 24</a:t>
            </a:r>
          </a:p>
          <a:p>
            <a:pPr algn="r">
              <a:spcBef>
                <a:spcPts val="600"/>
              </a:spcBef>
              <a:spcAft>
                <a:spcPts val="600"/>
              </a:spcAft>
            </a:pPr>
            <a:r>
              <a:rPr lang="en-US" sz="2800" dirty="0"/>
              <a:t>Slide 25</a:t>
            </a:r>
          </a:p>
          <a:p>
            <a:pPr algn="r">
              <a:spcBef>
                <a:spcPts val="600"/>
              </a:spcBef>
              <a:spcAft>
                <a:spcPts val="600"/>
              </a:spcAft>
            </a:pPr>
            <a:r>
              <a:rPr lang="en-US" sz="2800" dirty="0"/>
              <a:t>Slide 26</a:t>
            </a:r>
          </a:p>
          <a:p>
            <a:pPr algn="r">
              <a:spcBef>
                <a:spcPts val="600"/>
              </a:spcBef>
              <a:spcAft>
                <a:spcPts val="600"/>
              </a:spcAft>
            </a:pPr>
            <a:r>
              <a:rPr lang="en-US" sz="2800" dirty="0"/>
              <a:t>Slide 27</a:t>
            </a:r>
          </a:p>
          <a:p>
            <a:pPr algn="r">
              <a:spcBef>
                <a:spcPts val="600"/>
              </a:spcBef>
              <a:spcAft>
                <a:spcPts val="600"/>
              </a:spcAft>
            </a:pPr>
            <a:r>
              <a:rPr lang="en-US" sz="2800" dirty="0"/>
              <a:t>Slide 28</a:t>
            </a:r>
          </a:p>
          <a:p>
            <a:pPr algn="r">
              <a:spcBef>
                <a:spcPts val="600"/>
              </a:spcBef>
              <a:spcAft>
                <a:spcPts val="600"/>
              </a:spcAft>
            </a:pPr>
            <a:r>
              <a:rPr lang="en-US" sz="2800" dirty="0"/>
              <a:t>Slide 29</a:t>
            </a:r>
          </a:p>
          <a:p>
            <a:pPr algn="r">
              <a:spcBef>
                <a:spcPts val="600"/>
              </a:spcBef>
              <a:spcAft>
                <a:spcPts val="600"/>
              </a:spcAft>
            </a:pPr>
            <a:r>
              <a:rPr lang="en-US" sz="2800" dirty="0"/>
              <a:t>Slide 30</a:t>
            </a:r>
          </a:p>
          <a:p>
            <a:pPr algn="r">
              <a:spcBef>
                <a:spcPts val="600"/>
              </a:spcBef>
              <a:spcAft>
                <a:spcPts val="600"/>
              </a:spcAft>
            </a:pPr>
            <a:r>
              <a:rPr lang="en-US" sz="2800" dirty="0"/>
              <a:t>Slide 31</a:t>
            </a:r>
          </a:p>
          <a:p>
            <a:pPr algn="r">
              <a:spcBef>
                <a:spcPts val="600"/>
              </a:spcBef>
              <a:spcAft>
                <a:spcPts val="600"/>
              </a:spcAft>
            </a:pPr>
            <a:r>
              <a:rPr lang="en-US" sz="2800" dirty="0"/>
              <a:t>Slide 32</a:t>
            </a:r>
          </a:p>
          <a:p>
            <a:pPr algn="r">
              <a:spcBef>
                <a:spcPts val="600"/>
              </a:spcBef>
              <a:spcAft>
                <a:spcPts val="600"/>
              </a:spcAft>
            </a:pPr>
            <a:r>
              <a:rPr lang="en-US" sz="2800" dirty="0"/>
              <a:t>Slide 33</a:t>
            </a:r>
          </a:p>
          <a:p>
            <a:pPr algn="r">
              <a:spcBef>
                <a:spcPts val="600"/>
              </a:spcBef>
              <a:spcAft>
                <a:spcPts val="600"/>
              </a:spcAft>
            </a:pPr>
            <a:r>
              <a:rPr lang="en-US" sz="2800" dirty="0"/>
              <a:t>Slide 34</a:t>
            </a:r>
          </a:p>
          <a:p>
            <a:pPr algn="r">
              <a:lnSpc>
                <a:spcPct val="130000"/>
              </a:lnSpc>
            </a:pPr>
            <a:r>
              <a:rPr lang="en-US" sz="2800" dirty="0"/>
              <a:t>Slide 35</a:t>
            </a:r>
          </a:p>
          <a:p>
            <a:pPr algn="r">
              <a:lnSpc>
                <a:spcPct val="130000"/>
              </a:lnSpc>
            </a:pPr>
            <a:r>
              <a:rPr lang="en-US" sz="2800" dirty="0"/>
              <a:t>Slide 36-38</a:t>
            </a:r>
          </a:p>
        </p:txBody>
      </p:sp>
    </p:spTree>
    <p:extLst>
      <p:ext uri="{BB962C8B-B14F-4D97-AF65-F5344CB8AC3E}">
        <p14:creationId xmlns:p14="http://schemas.microsoft.com/office/powerpoint/2010/main" val="23190193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518D5-8A80-87B4-9C24-6A73AE2B9A3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1FC79E2-D624-FE89-6CD2-86AD1E50F138}"/>
              </a:ext>
            </a:extLst>
          </p:cNvPr>
          <p:cNvSpPr/>
          <p:nvPr/>
        </p:nvSpPr>
        <p:spPr>
          <a:xfrm>
            <a:off x="609274" y="1110112"/>
            <a:ext cx="16228626" cy="1938992"/>
          </a:xfrm>
          <a:prstGeom prst="rect">
            <a:avLst/>
          </a:prstGeom>
        </p:spPr>
        <p:txBody>
          <a:bodyPr wrap="square">
            <a:spAutoFit/>
          </a:bodyPr>
          <a:lstStyle/>
          <a:p>
            <a:r>
              <a:rPr lang="en-US" sz="2400" dirty="0"/>
              <a:t>SEL Net is a digital collaboration and knowledge-sharing platform for primary care staff across South East London, including ARRS roles working within PCNs and GP practices. It provides access to local guidance, training resources, clinical information, workforce updates, best practice documents, and opportunities to connect with colleagues across the system. SEL Net supports ARRS staff in staying informed, developing professionally, and accessing the tools and resources needed to deliver effective, consistent, and high-quality patient care.</a:t>
            </a:r>
            <a:endParaRPr lang="en-GB" sz="2000" dirty="0"/>
          </a:p>
        </p:txBody>
      </p:sp>
      <p:sp>
        <p:nvSpPr>
          <p:cNvPr id="4" name="Freeform 2">
            <a:extLst>
              <a:ext uri="{FF2B5EF4-FFF2-40B4-BE49-F238E27FC236}">
                <a16:creationId xmlns:a16="http://schemas.microsoft.com/office/drawing/2014/main" id="{47B6D08B-7024-5EE8-7857-386CB77C5965}"/>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463294E5-C717-CA17-08F5-D95364AD0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A911DE84-7F90-AEDD-FEEE-5FBB532D7CFB}"/>
              </a:ext>
            </a:extLst>
          </p:cNvPr>
          <p:cNvSpPr/>
          <p:nvPr/>
        </p:nvSpPr>
        <p:spPr>
          <a:xfrm>
            <a:off x="685799" y="340671"/>
            <a:ext cx="14638284" cy="769441"/>
          </a:xfrm>
          <a:prstGeom prst="rect">
            <a:avLst/>
          </a:prstGeom>
        </p:spPr>
        <p:txBody>
          <a:bodyPr wrap="square">
            <a:spAutoFit/>
          </a:bodyPr>
          <a:lstStyle/>
          <a:p>
            <a:r>
              <a:rPr lang="en-GB" sz="4400" b="1" dirty="0" err="1">
                <a:hlinkClick r:id="rId4"/>
              </a:rPr>
              <a:t>SELnet</a:t>
            </a:r>
            <a:endParaRPr lang="en-GB" sz="4400" b="1" dirty="0">
              <a:solidFill>
                <a:srgbClr val="00B050"/>
              </a:solidFill>
              <a:latin typeface="Raleway" panose="020B0604020202020204" charset="0"/>
            </a:endParaRPr>
          </a:p>
        </p:txBody>
      </p:sp>
      <p:sp>
        <p:nvSpPr>
          <p:cNvPr id="8" name="Rectangle 7">
            <a:extLst>
              <a:ext uri="{FF2B5EF4-FFF2-40B4-BE49-F238E27FC236}">
                <a16:creationId xmlns:a16="http://schemas.microsoft.com/office/drawing/2014/main" id="{855CAD52-2F80-653C-1F23-9D8B1B5BD603}"/>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10" name="Picture 9">
            <a:extLst>
              <a:ext uri="{FF2B5EF4-FFF2-40B4-BE49-F238E27FC236}">
                <a16:creationId xmlns:a16="http://schemas.microsoft.com/office/drawing/2014/main" id="{4E330D1F-8D02-329B-5235-E8DCD4538B56}"/>
              </a:ext>
            </a:extLst>
          </p:cNvPr>
          <p:cNvPicPr>
            <a:picLocks noChangeAspect="1"/>
          </p:cNvPicPr>
          <p:nvPr/>
        </p:nvPicPr>
        <p:blipFill>
          <a:blip r:embed="rId5"/>
          <a:stretch>
            <a:fillRect/>
          </a:stretch>
        </p:blipFill>
        <p:spPr>
          <a:xfrm>
            <a:off x="993228" y="3304153"/>
            <a:ext cx="6301882" cy="6385351"/>
          </a:xfrm>
          <a:prstGeom prst="rect">
            <a:avLst/>
          </a:prstGeom>
          <a:ln>
            <a:solidFill>
              <a:srgbClr val="399E06"/>
            </a:solidFill>
          </a:ln>
        </p:spPr>
      </p:pic>
      <p:pic>
        <p:nvPicPr>
          <p:cNvPr id="12" name="Picture 11">
            <a:extLst>
              <a:ext uri="{FF2B5EF4-FFF2-40B4-BE49-F238E27FC236}">
                <a16:creationId xmlns:a16="http://schemas.microsoft.com/office/drawing/2014/main" id="{D638E613-4CAC-0AB3-D6D2-D66107AD1DFC}"/>
              </a:ext>
            </a:extLst>
          </p:cNvPr>
          <p:cNvPicPr>
            <a:picLocks noChangeAspect="1"/>
          </p:cNvPicPr>
          <p:nvPr/>
        </p:nvPicPr>
        <p:blipFill>
          <a:blip r:embed="rId6"/>
          <a:stretch>
            <a:fillRect/>
          </a:stretch>
        </p:blipFill>
        <p:spPr>
          <a:xfrm>
            <a:off x="7640070" y="4291482"/>
            <a:ext cx="3848637" cy="4410691"/>
          </a:xfrm>
          <a:prstGeom prst="rect">
            <a:avLst/>
          </a:prstGeom>
          <a:ln>
            <a:solidFill>
              <a:srgbClr val="399E06"/>
            </a:solidFill>
          </a:ln>
        </p:spPr>
      </p:pic>
      <p:pic>
        <p:nvPicPr>
          <p:cNvPr id="16" name="Picture 15">
            <a:extLst>
              <a:ext uri="{FF2B5EF4-FFF2-40B4-BE49-F238E27FC236}">
                <a16:creationId xmlns:a16="http://schemas.microsoft.com/office/drawing/2014/main" id="{825C3BEE-0F49-0A03-FB41-FD146DE7BB27}"/>
              </a:ext>
            </a:extLst>
          </p:cNvPr>
          <p:cNvPicPr>
            <a:picLocks noChangeAspect="1"/>
          </p:cNvPicPr>
          <p:nvPr/>
        </p:nvPicPr>
        <p:blipFill>
          <a:blip r:embed="rId7"/>
          <a:stretch>
            <a:fillRect/>
          </a:stretch>
        </p:blipFill>
        <p:spPr>
          <a:xfrm>
            <a:off x="11626593" y="3539122"/>
            <a:ext cx="5031077" cy="5637766"/>
          </a:xfrm>
          <a:prstGeom prst="rect">
            <a:avLst/>
          </a:prstGeom>
          <a:ln>
            <a:solidFill>
              <a:srgbClr val="399E06"/>
            </a:solidFill>
          </a:ln>
        </p:spPr>
      </p:pic>
      <p:sp>
        <p:nvSpPr>
          <p:cNvPr id="19" name="TextBox 18">
            <a:extLst>
              <a:ext uri="{FF2B5EF4-FFF2-40B4-BE49-F238E27FC236}">
                <a16:creationId xmlns:a16="http://schemas.microsoft.com/office/drawing/2014/main" id="{CBA1BBC1-8ECE-A1C3-13C3-AE63003F61A6}"/>
              </a:ext>
            </a:extLst>
          </p:cNvPr>
          <p:cNvSpPr txBox="1"/>
          <p:nvPr/>
        </p:nvSpPr>
        <p:spPr>
          <a:xfrm>
            <a:off x="8858887" y="9366338"/>
            <a:ext cx="7798783" cy="646331"/>
          </a:xfrm>
          <a:prstGeom prst="rect">
            <a:avLst/>
          </a:prstGeom>
          <a:noFill/>
          <a:ln>
            <a:solidFill>
              <a:srgbClr val="399E06"/>
            </a:solidFill>
          </a:ln>
        </p:spPr>
        <p:txBody>
          <a:bodyPr wrap="square">
            <a:spAutoFit/>
          </a:bodyPr>
          <a:lstStyle/>
          <a:p>
            <a:r>
              <a:rPr lang="en-GB" b="1" dirty="0">
                <a:solidFill>
                  <a:srgbClr val="399E06"/>
                </a:solidFill>
              </a:rPr>
              <a:t>If you don't have access to </a:t>
            </a:r>
            <a:r>
              <a:rPr lang="en-GB" b="1" dirty="0" err="1">
                <a:solidFill>
                  <a:srgbClr val="399E06"/>
                </a:solidFill>
              </a:rPr>
              <a:t>SELnet</a:t>
            </a:r>
            <a:r>
              <a:rPr lang="en-GB" b="1" dirty="0">
                <a:solidFill>
                  <a:srgbClr val="399E06"/>
                </a:solidFill>
              </a:rPr>
              <a:t>, please reach out to </a:t>
            </a:r>
            <a:r>
              <a:rPr lang="en-GB" b="1" dirty="0">
                <a:solidFill>
                  <a:srgbClr val="399E06"/>
                </a:solidFill>
                <a:effectLst/>
              </a:rPr>
              <a:t>the main </a:t>
            </a:r>
            <a:r>
              <a:rPr lang="en-GB" b="1" dirty="0" err="1">
                <a:solidFill>
                  <a:srgbClr val="399E06"/>
                </a:solidFill>
                <a:effectLst/>
              </a:rPr>
              <a:t>SELnet</a:t>
            </a:r>
            <a:r>
              <a:rPr lang="en-GB" b="1" dirty="0">
                <a:solidFill>
                  <a:srgbClr val="399E06"/>
                </a:solidFill>
                <a:effectLst/>
              </a:rPr>
              <a:t> contact - sally-ann.sheppard@selondonics.nhs.uk</a:t>
            </a:r>
            <a:endParaRPr lang="en-GB" b="1" dirty="0">
              <a:solidFill>
                <a:srgbClr val="399E06"/>
              </a:solidFill>
            </a:endParaRPr>
          </a:p>
        </p:txBody>
      </p:sp>
    </p:spTree>
    <p:extLst>
      <p:ext uri="{BB962C8B-B14F-4D97-AF65-F5344CB8AC3E}">
        <p14:creationId xmlns:p14="http://schemas.microsoft.com/office/powerpoint/2010/main" val="4176340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12B1C-0CEA-D631-96DB-7B09C6BE555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1B0EE11-9511-3BA4-9056-7486839186F8}"/>
              </a:ext>
            </a:extLst>
          </p:cNvPr>
          <p:cNvSpPr/>
          <p:nvPr/>
        </p:nvSpPr>
        <p:spPr>
          <a:xfrm>
            <a:off x="609274" y="4358670"/>
            <a:ext cx="16228626" cy="1200329"/>
          </a:xfrm>
          <a:prstGeom prst="rect">
            <a:avLst/>
          </a:prstGeom>
        </p:spPr>
        <p:txBody>
          <a:bodyPr wrap="square">
            <a:spAutoFit/>
          </a:bodyPr>
          <a:lstStyle/>
          <a:p>
            <a:r>
              <a:rPr lang="en-US" sz="2400" dirty="0"/>
              <a:t>The SEL Joint Medicines Formulary (JMF) is the South East London Joint Medicines Formulary, a shared list of medicines that are approved for use across the NHS </a:t>
            </a:r>
            <a:r>
              <a:rPr lang="en-US" sz="2400" dirty="0" err="1"/>
              <a:t>organisations</a:t>
            </a:r>
            <a:r>
              <a:rPr lang="en-US" sz="2400" dirty="0"/>
              <a:t> in South East London, including primary care, community services, and local NHS trusts. It is used across the six boroughs of Bexley, Bromley, Greenwich, Lambeth, Lewisham, and Southwark.</a:t>
            </a:r>
            <a:endParaRPr lang="en-GB" sz="2000" dirty="0"/>
          </a:p>
        </p:txBody>
      </p:sp>
      <p:sp>
        <p:nvSpPr>
          <p:cNvPr id="4" name="Freeform 2">
            <a:extLst>
              <a:ext uri="{FF2B5EF4-FFF2-40B4-BE49-F238E27FC236}">
                <a16:creationId xmlns:a16="http://schemas.microsoft.com/office/drawing/2014/main" id="{80909136-7EDF-F8E0-2006-3C93794F970A}"/>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B0B0FD13-6C5C-7A48-1316-6A7FA5D8AD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F4804686-C1AE-A724-3AEB-2DEB4160906C}"/>
              </a:ext>
            </a:extLst>
          </p:cNvPr>
          <p:cNvSpPr/>
          <p:nvPr/>
        </p:nvSpPr>
        <p:spPr>
          <a:xfrm>
            <a:off x="685799" y="340671"/>
            <a:ext cx="14638284" cy="769441"/>
          </a:xfrm>
          <a:prstGeom prst="rect">
            <a:avLst/>
          </a:prstGeom>
        </p:spPr>
        <p:txBody>
          <a:bodyPr wrap="square">
            <a:spAutoFit/>
          </a:bodyPr>
          <a:lstStyle/>
          <a:p>
            <a:r>
              <a:rPr lang="en-GB" sz="4400" b="1" dirty="0">
                <a:hlinkClick r:id="rId4"/>
              </a:rPr>
              <a:t>South East London Joint Medicines Formulary </a:t>
            </a:r>
            <a:endParaRPr lang="en-GB" sz="4400" b="1" dirty="0">
              <a:solidFill>
                <a:srgbClr val="00B050"/>
              </a:solidFill>
              <a:latin typeface="Raleway" panose="020B0604020202020204" charset="0"/>
            </a:endParaRPr>
          </a:p>
        </p:txBody>
      </p:sp>
      <p:sp>
        <p:nvSpPr>
          <p:cNvPr id="8" name="Rectangle 7">
            <a:extLst>
              <a:ext uri="{FF2B5EF4-FFF2-40B4-BE49-F238E27FC236}">
                <a16:creationId xmlns:a16="http://schemas.microsoft.com/office/drawing/2014/main" id="{8C55DB9B-EDD3-85DC-4C07-6E8422BA2E12}"/>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6" name="Picture 5">
            <a:extLst>
              <a:ext uri="{FF2B5EF4-FFF2-40B4-BE49-F238E27FC236}">
                <a16:creationId xmlns:a16="http://schemas.microsoft.com/office/drawing/2014/main" id="{2DD38848-B30F-E758-7683-147870DD9245}"/>
              </a:ext>
            </a:extLst>
          </p:cNvPr>
          <p:cNvPicPr>
            <a:picLocks noChangeAspect="1"/>
          </p:cNvPicPr>
          <p:nvPr/>
        </p:nvPicPr>
        <p:blipFill>
          <a:blip r:embed="rId5"/>
          <a:stretch>
            <a:fillRect/>
          </a:stretch>
        </p:blipFill>
        <p:spPr>
          <a:xfrm>
            <a:off x="4408762" y="1243728"/>
            <a:ext cx="8629650" cy="2981325"/>
          </a:xfrm>
          <a:prstGeom prst="rect">
            <a:avLst/>
          </a:prstGeom>
          <a:solidFill>
            <a:srgbClr val="399E06"/>
          </a:solidFill>
          <a:ln>
            <a:solidFill>
              <a:srgbClr val="399E06"/>
            </a:solidFill>
          </a:ln>
        </p:spPr>
      </p:pic>
      <p:pic>
        <p:nvPicPr>
          <p:cNvPr id="15" name="Picture 14">
            <a:extLst>
              <a:ext uri="{FF2B5EF4-FFF2-40B4-BE49-F238E27FC236}">
                <a16:creationId xmlns:a16="http://schemas.microsoft.com/office/drawing/2014/main" id="{F342DF1D-F376-ED47-7CD8-0DEEF68437F7}"/>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1092" t="2661" r="263" b="1227"/>
          <a:stretch/>
        </p:blipFill>
        <p:spPr>
          <a:xfrm>
            <a:off x="5098524" y="5692616"/>
            <a:ext cx="7250126" cy="4082005"/>
          </a:xfrm>
          <a:prstGeom prst="rect">
            <a:avLst/>
          </a:prstGeom>
        </p:spPr>
      </p:pic>
      <p:sp>
        <p:nvSpPr>
          <p:cNvPr id="18" name="Rectangle 17">
            <a:extLst>
              <a:ext uri="{FF2B5EF4-FFF2-40B4-BE49-F238E27FC236}">
                <a16:creationId xmlns:a16="http://schemas.microsoft.com/office/drawing/2014/main" id="{7FA38E58-728C-0206-F0DE-1C51907BB9FB}"/>
              </a:ext>
            </a:extLst>
          </p:cNvPr>
          <p:cNvSpPr/>
          <p:nvPr/>
        </p:nvSpPr>
        <p:spPr>
          <a:xfrm>
            <a:off x="4408762" y="5558999"/>
            <a:ext cx="8629650" cy="4387330"/>
          </a:xfrm>
          <a:prstGeom prst="rect">
            <a:avLst/>
          </a:prstGeom>
          <a:noFill/>
          <a:ln>
            <a:solidFill>
              <a:srgbClr val="399E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80267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6AAE9-1FFB-0E00-D3DF-2FB8E9AD63A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956D081-5864-2512-8C04-539A0202E846}"/>
              </a:ext>
            </a:extLst>
          </p:cNvPr>
          <p:cNvSpPr/>
          <p:nvPr/>
        </p:nvSpPr>
        <p:spPr>
          <a:xfrm>
            <a:off x="747160" y="6973087"/>
            <a:ext cx="16228626" cy="2677656"/>
          </a:xfrm>
          <a:prstGeom prst="rect">
            <a:avLst/>
          </a:prstGeom>
        </p:spPr>
        <p:txBody>
          <a:bodyPr wrap="square">
            <a:spAutoFit/>
          </a:bodyPr>
          <a:lstStyle/>
          <a:p>
            <a:r>
              <a:rPr lang="en-US" sz="2400" dirty="0"/>
              <a:t>The purpose of the RAGG list (traffic light status) is to promote safe, effective prescribing within the most appropriate setting by the most appropriate person. It is </a:t>
            </a:r>
            <a:r>
              <a:rPr lang="en-US" sz="2400" dirty="0" err="1"/>
              <a:t>recognised</a:t>
            </a:r>
            <a:r>
              <a:rPr lang="en-US" sz="2400" dirty="0"/>
              <a:t> that there will be individual exceptional situations that warrant a deviation from these recommendations upon the agreement of all parties. </a:t>
            </a:r>
          </a:p>
          <a:p>
            <a:r>
              <a:rPr lang="en-US" sz="2400" dirty="0"/>
              <a:t>However, the list raises the awareness that the drug requires additional knowledge, experience, monitoring or review in order that the individual management plan is explicit enough to ensure each party knows what their role is in the management of the patient. </a:t>
            </a:r>
          </a:p>
          <a:p>
            <a:pPr algn="ctr"/>
            <a:r>
              <a:rPr lang="en-US" sz="2400" b="1" dirty="0"/>
              <a:t>A drug may have different recommendations according to the indication, e.g. off-label indications or rare conditions.</a:t>
            </a:r>
          </a:p>
        </p:txBody>
      </p:sp>
      <p:sp>
        <p:nvSpPr>
          <p:cNvPr id="4" name="Freeform 2">
            <a:extLst>
              <a:ext uri="{FF2B5EF4-FFF2-40B4-BE49-F238E27FC236}">
                <a16:creationId xmlns:a16="http://schemas.microsoft.com/office/drawing/2014/main" id="{A88BAB4B-3910-C181-51B7-FA56C7497B97}"/>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28129FAA-0E39-1D09-B9AA-B0DB58F070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0954836E-78A2-840E-B4F7-1AB4F118AB77}"/>
              </a:ext>
            </a:extLst>
          </p:cNvPr>
          <p:cNvSpPr/>
          <p:nvPr/>
        </p:nvSpPr>
        <p:spPr>
          <a:xfrm>
            <a:off x="685799" y="340671"/>
            <a:ext cx="14638284" cy="769441"/>
          </a:xfrm>
          <a:prstGeom prst="rect">
            <a:avLst/>
          </a:prstGeom>
        </p:spPr>
        <p:txBody>
          <a:bodyPr wrap="square">
            <a:spAutoFit/>
          </a:bodyPr>
          <a:lstStyle/>
          <a:p>
            <a:r>
              <a:rPr lang="en-GB" sz="4400" b="1" dirty="0">
                <a:hlinkClick r:id="rId4"/>
              </a:rPr>
              <a:t>South East London Joint Medicines Formulary </a:t>
            </a:r>
            <a:endParaRPr lang="en-GB" sz="4400" b="1" dirty="0">
              <a:solidFill>
                <a:srgbClr val="00B050"/>
              </a:solidFill>
              <a:latin typeface="Raleway" panose="020B0604020202020204" charset="0"/>
            </a:endParaRPr>
          </a:p>
        </p:txBody>
      </p:sp>
      <p:sp>
        <p:nvSpPr>
          <p:cNvPr id="8" name="Rectangle 7">
            <a:extLst>
              <a:ext uri="{FF2B5EF4-FFF2-40B4-BE49-F238E27FC236}">
                <a16:creationId xmlns:a16="http://schemas.microsoft.com/office/drawing/2014/main" id="{65A245EB-92CD-A6EC-FE00-570279488B1B}"/>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18" name="Rectangle 17">
            <a:extLst>
              <a:ext uri="{FF2B5EF4-FFF2-40B4-BE49-F238E27FC236}">
                <a16:creationId xmlns:a16="http://schemas.microsoft.com/office/drawing/2014/main" id="{9CAABC1C-158B-E685-E651-573AF6FDA0EC}"/>
              </a:ext>
            </a:extLst>
          </p:cNvPr>
          <p:cNvSpPr/>
          <p:nvPr/>
        </p:nvSpPr>
        <p:spPr>
          <a:xfrm>
            <a:off x="2112579" y="1699272"/>
            <a:ext cx="13526813" cy="4969541"/>
          </a:xfrm>
          <a:prstGeom prst="rect">
            <a:avLst/>
          </a:prstGeom>
          <a:noFill/>
          <a:ln>
            <a:solidFill>
              <a:srgbClr val="399E0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A54C0332-C423-A34E-CCAB-597B1CEF37D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2397792" y="1943084"/>
            <a:ext cx="12927363" cy="4543872"/>
          </a:xfrm>
          <a:prstGeom prst="rect">
            <a:avLst/>
          </a:prstGeom>
        </p:spPr>
      </p:pic>
      <p:sp>
        <p:nvSpPr>
          <p:cNvPr id="10" name="Rectangle 9">
            <a:extLst>
              <a:ext uri="{FF2B5EF4-FFF2-40B4-BE49-F238E27FC236}">
                <a16:creationId xmlns:a16="http://schemas.microsoft.com/office/drawing/2014/main" id="{5BFF180C-1299-1B92-B377-27EF7A4B9F7F}"/>
              </a:ext>
            </a:extLst>
          </p:cNvPr>
          <p:cNvSpPr/>
          <p:nvPr/>
        </p:nvSpPr>
        <p:spPr>
          <a:xfrm>
            <a:off x="7381938" y="1135853"/>
            <a:ext cx="2187732" cy="584775"/>
          </a:xfrm>
          <a:prstGeom prst="rect">
            <a:avLst/>
          </a:prstGeom>
        </p:spPr>
        <p:txBody>
          <a:bodyPr wrap="square">
            <a:spAutoFit/>
          </a:bodyPr>
          <a:lstStyle/>
          <a:p>
            <a:r>
              <a:rPr lang="en-GB" sz="3200" b="1" dirty="0">
                <a:solidFill>
                  <a:srgbClr val="00B050"/>
                </a:solidFill>
                <a:latin typeface="Raleway" panose="020B0604020202020204" charset="0"/>
              </a:rPr>
              <a:t>RAGG list</a:t>
            </a:r>
          </a:p>
        </p:txBody>
      </p:sp>
    </p:spTree>
    <p:extLst>
      <p:ext uri="{BB962C8B-B14F-4D97-AF65-F5344CB8AC3E}">
        <p14:creationId xmlns:p14="http://schemas.microsoft.com/office/powerpoint/2010/main" val="4157479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B1868-07AD-76D0-C5A0-CE982E0FD4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B40C511-42D5-E3F3-77D9-5F48EE772AA7}"/>
              </a:ext>
            </a:extLst>
          </p:cNvPr>
          <p:cNvSpPr/>
          <p:nvPr/>
        </p:nvSpPr>
        <p:spPr>
          <a:xfrm>
            <a:off x="781772" y="2813649"/>
            <a:ext cx="8093292" cy="3416320"/>
          </a:xfrm>
          <a:prstGeom prst="rect">
            <a:avLst/>
          </a:prstGeom>
        </p:spPr>
        <p:txBody>
          <a:bodyPr wrap="square">
            <a:spAutoFit/>
          </a:bodyPr>
          <a:lstStyle/>
          <a:p>
            <a:r>
              <a:rPr lang="en-US" sz="2400" dirty="0"/>
              <a:t>Clinical Effectiveness South East London (CESEL) provide a systematic evidence-based approach to quality improvement across south east London primary care, to help to improve health outcomes and reduce variation and inequalities for our local population.</a:t>
            </a:r>
          </a:p>
          <a:p>
            <a:r>
              <a:rPr lang="en-US" sz="2400" dirty="0"/>
              <a:t>As a collaborative </a:t>
            </a:r>
            <a:r>
              <a:rPr lang="en-US" sz="2400" dirty="0" err="1"/>
              <a:t>endeavour</a:t>
            </a:r>
            <a:r>
              <a:rPr lang="en-US" sz="2400" dirty="0"/>
              <a:t> across the ICS, alongside close links with our academic partners (KHP), CESEL provides population health capability, ensuring front line staff have the tools and resources to provide best-practice care.</a:t>
            </a:r>
            <a:endParaRPr lang="en-GB" sz="2000" dirty="0"/>
          </a:p>
        </p:txBody>
      </p:sp>
      <p:sp>
        <p:nvSpPr>
          <p:cNvPr id="4" name="Freeform 2">
            <a:extLst>
              <a:ext uri="{FF2B5EF4-FFF2-40B4-BE49-F238E27FC236}">
                <a16:creationId xmlns:a16="http://schemas.microsoft.com/office/drawing/2014/main" id="{AB12A310-9561-B0DC-54F3-4CD4BB904059}"/>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B09EDE3D-051B-E6E2-A7F9-94D1866F0C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BD093DA4-33BD-063B-A97B-793A9C076E67}"/>
              </a:ext>
            </a:extLst>
          </p:cNvPr>
          <p:cNvSpPr/>
          <p:nvPr/>
        </p:nvSpPr>
        <p:spPr>
          <a:xfrm>
            <a:off x="685799" y="340671"/>
            <a:ext cx="14638284" cy="769441"/>
          </a:xfrm>
          <a:prstGeom prst="rect">
            <a:avLst/>
          </a:prstGeom>
        </p:spPr>
        <p:txBody>
          <a:bodyPr wrap="square">
            <a:spAutoFit/>
          </a:bodyPr>
          <a:lstStyle/>
          <a:p>
            <a:r>
              <a:rPr lang="en-GB" sz="4400" b="1" dirty="0">
                <a:hlinkClick r:id="rId4"/>
              </a:rPr>
              <a:t>Clinical Effectiveness (CESEL) - NHS South East London</a:t>
            </a:r>
            <a:endParaRPr lang="en-GB" sz="4400" b="1" dirty="0">
              <a:solidFill>
                <a:srgbClr val="00B050"/>
              </a:solidFill>
              <a:latin typeface="Raleway" panose="020B0604020202020204" charset="0"/>
            </a:endParaRPr>
          </a:p>
        </p:txBody>
      </p:sp>
      <p:sp>
        <p:nvSpPr>
          <p:cNvPr id="8" name="Rectangle 7">
            <a:extLst>
              <a:ext uri="{FF2B5EF4-FFF2-40B4-BE49-F238E27FC236}">
                <a16:creationId xmlns:a16="http://schemas.microsoft.com/office/drawing/2014/main" id="{30EA89A7-0986-E304-071F-CB092DA126AD}"/>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7" name="Picture 6">
            <a:extLst>
              <a:ext uri="{FF2B5EF4-FFF2-40B4-BE49-F238E27FC236}">
                <a16:creationId xmlns:a16="http://schemas.microsoft.com/office/drawing/2014/main" id="{57A01258-1061-E3FA-9FF7-0BF448D9C531}"/>
              </a:ext>
            </a:extLst>
          </p:cNvPr>
          <p:cNvPicPr>
            <a:picLocks noChangeAspect="1"/>
          </p:cNvPicPr>
          <p:nvPr/>
        </p:nvPicPr>
        <p:blipFill>
          <a:blip r:embed="rId5"/>
          <a:stretch>
            <a:fillRect/>
          </a:stretch>
        </p:blipFill>
        <p:spPr>
          <a:xfrm>
            <a:off x="9144000" y="2346106"/>
            <a:ext cx="7562850" cy="6572250"/>
          </a:xfrm>
          <a:prstGeom prst="rect">
            <a:avLst/>
          </a:prstGeom>
          <a:ln>
            <a:solidFill>
              <a:srgbClr val="399E06"/>
            </a:solidFill>
          </a:ln>
        </p:spPr>
      </p:pic>
      <p:pic>
        <p:nvPicPr>
          <p:cNvPr id="10" name="Picture 9">
            <a:extLst>
              <a:ext uri="{FF2B5EF4-FFF2-40B4-BE49-F238E27FC236}">
                <a16:creationId xmlns:a16="http://schemas.microsoft.com/office/drawing/2014/main" id="{107FE23E-75E6-2B44-6F43-8F000C3344ED}"/>
              </a:ext>
            </a:extLst>
          </p:cNvPr>
          <p:cNvPicPr>
            <a:picLocks noChangeAspect="1"/>
          </p:cNvPicPr>
          <p:nvPr/>
        </p:nvPicPr>
        <p:blipFill>
          <a:blip r:embed="rId6"/>
          <a:stretch>
            <a:fillRect/>
          </a:stretch>
        </p:blipFill>
        <p:spPr>
          <a:xfrm>
            <a:off x="781772" y="6366212"/>
            <a:ext cx="7947759" cy="3416320"/>
          </a:xfrm>
          <a:prstGeom prst="rect">
            <a:avLst/>
          </a:prstGeom>
          <a:ln>
            <a:solidFill>
              <a:srgbClr val="399E06"/>
            </a:solidFill>
          </a:ln>
        </p:spPr>
      </p:pic>
      <p:pic>
        <p:nvPicPr>
          <p:cNvPr id="11" name="Picture 10" descr="New report highlights improvements in general practice across south east London - South East London ICS">
            <a:extLst>
              <a:ext uri="{FF2B5EF4-FFF2-40B4-BE49-F238E27FC236}">
                <a16:creationId xmlns:a16="http://schemas.microsoft.com/office/drawing/2014/main" id="{FA381808-748A-DD68-8AFE-718992A8A16B}"/>
              </a:ext>
            </a:extLst>
          </p:cNvPr>
          <p:cNvPicPr>
            <a:picLocks noChangeAspect="1"/>
          </p:cNvPicPr>
          <p:nvPr/>
        </p:nvPicPr>
        <p:blipFill>
          <a:blip r:embed="rId7"/>
          <a:stretch>
            <a:fillRect/>
          </a:stretch>
        </p:blipFill>
        <p:spPr>
          <a:xfrm>
            <a:off x="2840485" y="1479043"/>
            <a:ext cx="3008523" cy="1198363"/>
          </a:xfrm>
          <a:prstGeom prst="rect">
            <a:avLst/>
          </a:prstGeom>
          <a:ln>
            <a:solidFill>
              <a:schemeClr val="bg1"/>
            </a:solidFill>
          </a:ln>
        </p:spPr>
      </p:pic>
    </p:spTree>
    <p:extLst>
      <p:ext uri="{BB962C8B-B14F-4D97-AF65-F5344CB8AC3E}">
        <p14:creationId xmlns:p14="http://schemas.microsoft.com/office/powerpoint/2010/main" val="1382448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153CA-D599-D855-E500-5747042903D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7308D6A-E800-39E3-72F0-694CCCFF20DD}"/>
              </a:ext>
            </a:extLst>
          </p:cNvPr>
          <p:cNvSpPr/>
          <p:nvPr/>
        </p:nvSpPr>
        <p:spPr>
          <a:xfrm>
            <a:off x="545290" y="1221332"/>
            <a:ext cx="11373441" cy="1569660"/>
          </a:xfrm>
          <a:prstGeom prst="rect">
            <a:avLst/>
          </a:prstGeom>
        </p:spPr>
        <p:txBody>
          <a:bodyPr wrap="square">
            <a:spAutoFit/>
          </a:bodyPr>
          <a:lstStyle/>
          <a:p>
            <a:r>
              <a:rPr lang="en-US" sz="2400" dirty="0"/>
              <a:t>The South East London Integrated Medicines Optimisation Committee (SEL IMOC, formerly known as the Area Prescribing Committee) is a partnership committee which provides advice and recommendations on important medicines related issues across the healthcare system in south east London.</a:t>
            </a:r>
            <a:endParaRPr lang="en-GB" sz="2000" dirty="0"/>
          </a:p>
        </p:txBody>
      </p:sp>
      <p:sp>
        <p:nvSpPr>
          <p:cNvPr id="4" name="Freeform 2">
            <a:extLst>
              <a:ext uri="{FF2B5EF4-FFF2-40B4-BE49-F238E27FC236}">
                <a16:creationId xmlns:a16="http://schemas.microsoft.com/office/drawing/2014/main" id="{DFBAD6C2-80FA-C407-07DA-6995F6A6D41C}"/>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105E70CE-E503-E028-43DB-599CC6B17E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DE41B1FD-FC0C-15FB-4EAE-8487CA4B1C37}"/>
              </a:ext>
            </a:extLst>
          </p:cNvPr>
          <p:cNvSpPr/>
          <p:nvPr/>
        </p:nvSpPr>
        <p:spPr>
          <a:xfrm>
            <a:off x="685799" y="340671"/>
            <a:ext cx="14638284" cy="769441"/>
          </a:xfrm>
          <a:prstGeom prst="rect">
            <a:avLst/>
          </a:prstGeom>
        </p:spPr>
        <p:txBody>
          <a:bodyPr wrap="square">
            <a:spAutoFit/>
          </a:bodyPr>
          <a:lstStyle/>
          <a:p>
            <a:r>
              <a:rPr lang="en-GB" sz="4400" b="1" dirty="0">
                <a:hlinkClick r:id="rId4"/>
              </a:rPr>
              <a:t>SEL IMOC - NHS South East London</a:t>
            </a:r>
            <a:endParaRPr lang="en-GB" sz="4400" b="1" dirty="0">
              <a:solidFill>
                <a:srgbClr val="00B050"/>
              </a:solidFill>
              <a:latin typeface="Raleway" panose="020B0604020202020204" charset="0"/>
            </a:endParaRPr>
          </a:p>
        </p:txBody>
      </p:sp>
      <p:sp>
        <p:nvSpPr>
          <p:cNvPr id="8" name="Rectangle 7">
            <a:extLst>
              <a:ext uri="{FF2B5EF4-FFF2-40B4-BE49-F238E27FC236}">
                <a16:creationId xmlns:a16="http://schemas.microsoft.com/office/drawing/2014/main" id="{EE69801E-1267-08A7-A382-025032179ABA}"/>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12" name="Picture 11">
            <a:extLst>
              <a:ext uri="{FF2B5EF4-FFF2-40B4-BE49-F238E27FC236}">
                <a16:creationId xmlns:a16="http://schemas.microsoft.com/office/drawing/2014/main" id="{22E22916-40CB-EAB0-8FFA-DE75F8DBFE29}"/>
              </a:ext>
            </a:extLst>
          </p:cNvPr>
          <p:cNvPicPr>
            <a:picLocks noChangeAspect="1"/>
          </p:cNvPicPr>
          <p:nvPr/>
        </p:nvPicPr>
        <p:blipFill>
          <a:blip r:embed="rId5"/>
          <a:stretch>
            <a:fillRect/>
          </a:stretch>
        </p:blipFill>
        <p:spPr>
          <a:xfrm>
            <a:off x="12322890" y="5462472"/>
            <a:ext cx="4652896" cy="4493169"/>
          </a:xfrm>
          <a:prstGeom prst="rect">
            <a:avLst/>
          </a:prstGeom>
          <a:ln>
            <a:noFill/>
          </a:ln>
        </p:spPr>
      </p:pic>
      <p:pic>
        <p:nvPicPr>
          <p:cNvPr id="15" name="Picture 14">
            <a:extLst>
              <a:ext uri="{FF2B5EF4-FFF2-40B4-BE49-F238E27FC236}">
                <a16:creationId xmlns:a16="http://schemas.microsoft.com/office/drawing/2014/main" id="{726AA274-FA03-1CB0-0B10-344E6F698EE9}"/>
              </a:ext>
            </a:extLst>
          </p:cNvPr>
          <p:cNvPicPr>
            <a:picLocks noChangeAspect="1"/>
          </p:cNvPicPr>
          <p:nvPr/>
        </p:nvPicPr>
        <p:blipFill>
          <a:blip r:embed="rId6"/>
          <a:stretch>
            <a:fillRect/>
          </a:stretch>
        </p:blipFill>
        <p:spPr>
          <a:xfrm>
            <a:off x="12166613" y="943132"/>
            <a:ext cx="4790419" cy="4187283"/>
          </a:xfrm>
          <a:prstGeom prst="rect">
            <a:avLst/>
          </a:prstGeom>
        </p:spPr>
      </p:pic>
      <p:pic>
        <p:nvPicPr>
          <p:cNvPr id="19" name="Picture 18">
            <a:extLst>
              <a:ext uri="{FF2B5EF4-FFF2-40B4-BE49-F238E27FC236}">
                <a16:creationId xmlns:a16="http://schemas.microsoft.com/office/drawing/2014/main" id="{1123835B-6646-B330-7BBA-8BC7E190FC49}"/>
              </a:ext>
            </a:extLst>
          </p:cNvPr>
          <p:cNvPicPr>
            <a:picLocks noChangeAspect="1"/>
          </p:cNvPicPr>
          <p:nvPr/>
        </p:nvPicPr>
        <p:blipFill>
          <a:blip r:embed="rId7"/>
          <a:stretch>
            <a:fillRect/>
          </a:stretch>
        </p:blipFill>
        <p:spPr>
          <a:xfrm>
            <a:off x="1815844" y="3036773"/>
            <a:ext cx="9220724" cy="6799390"/>
          </a:xfrm>
          <a:prstGeom prst="rect">
            <a:avLst/>
          </a:prstGeom>
          <a:ln>
            <a:solidFill>
              <a:srgbClr val="399E06"/>
            </a:solidFill>
          </a:ln>
        </p:spPr>
      </p:pic>
    </p:spTree>
    <p:extLst>
      <p:ext uri="{BB962C8B-B14F-4D97-AF65-F5344CB8AC3E}">
        <p14:creationId xmlns:p14="http://schemas.microsoft.com/office/powerpoint/2010/main" val="3261434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EF355-C6FC-5FBC-45B2-FB2633DE214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8D6FA96-C019-49E3-D016-AF751B23952F}"/>
              </a:ext>
            </a:extLst>
          </p:cNvPr>
          <p:cNvSpPr/>
          <p:nvPr/>
        </p:nvSpPr>
        <p:spPr>
          <a:xfrm>
            <a:off x="685799" y="1110112"/>
            <a:ext cx="16430496" cy="1938992"/>
          </a:xfrm>
          <a:prstGeom prst="rect">
            <a:avLst/>
          </a:prstGeom>
        </p:spPr>
        <p:txBody>
          <a:bodyPr wrap="square">
            <a:spAutoFit/>
          </a:bodyPr>
          <a:lstStyle/>
          <a:p>
            <a:r>
              <a:rPr lang="en-US" sz="2400" dirty="0"/>
              <a:t>PrescQIPP offers a comprehensive </a:t>
            </a:r>
            <a:r>
              <a:rPr lang="en-US" sz="2400" dirty="0" err="1"/>
              <a:t>programme</a:t>
            </a:r>
            <a:r>
              <a:rPr lang="en-US" sz="2400" dirty="0"/>
              <a:t> of clinical masterclasses and webinars designed to support healthcare professionals in medicines </a:t>
            </a:r>
            <a:r>
              <a:rPr lang="en-US" sz="2400" dirty="0" err="1"/>
              <a:t>optimisation</a:t>
            </a:r>
            <a:r>
              <a:rPr lang="en-US" sz="2400" dirty="0"/>
              <a:t>, prescribing, and evidence-based practice. Monthly Clinical Masterclasses, delivered by national experts, cover a range of key therapeutic areas and emerging topics relevant to primary and integrated care. Alongside these, PrescQIPP provides a wide range of forthcoming webinars, including clinical updates, prescribing mastery sessions, genomics-informed medicines </a:t>
            </a:r>
            <a:r>
              <a:rPr lang="en-US" sz="2400" dirty="0" err="1"/>
              <a:t>optimisation</a:t>
            </a:r>
            <a:r>
              <a:rPr lang="en-US" sz="2400" dirty="0"/>
              <a:t>, medicines self-management, social prescribing, and sustainability in healthcare</a:t>
            </a:r>
            <a:endParaRPr lang="en-GB" sz="2000" dirty="0"/>
          </a:p>
        </p:txBody>
      </p:sp>
      <p:sp>
        <p:nvSpPr>
          <p:cNvPr id="4" name="Freeform 2">
            <a:extLst>
              <a:ext uri="{FF2B5EF4-FFF2-40B4-BE49-F238E27FC236}">
                <a16:creationId xmlns:a16="http://schemas.microsoft.com/office/drawing/2014/main" id="{F228EC15-5D94-9E99-112B-24D89F81FCE1}"/>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B57EDFF6-DCB7-147B-05DC-E38F5C3481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CA01EBA7-C206-CCCB-A5DA-915458764CEF}"/>
              </a:ext>
            </a:extLst>
          </p:cNvPr>
          <p:cNvSpPr/>
          <p:nvPr/>
        </p:nvSpPr>
        <p:spPr>
          <a:xfrm>
            <a:off x="685799" y="340671"/>
            <a:ext cx="14638284" cy="769441"/>
          </a:xfrm>
          <a:prstGeom prst="rect">
            <a:avLst/>
          </a:prstGeom>
        </p:spPr>
        <p:txBody>
          <a:bodyPr wrap="square">
            <a:spAutoFit/>
          </a:bodyPr>
          <a:lstStyle/>
          <a:p>
            <a:r>
              <a:rPr lang="en-GB" sz="4400" b="1" dirty="0">
                <a:hlinkClick r:id="rId4"/>
              </a:rPr>
              <a:t>PRESCQIPP: Webinars and Clinical masterclasses</a:t>
            </a:r>
            <a:endParaRPr lang="en-GB" sz="4400" b="1" dirty="0">
              <a:solidFill>
                <a:srgbClr val="00B050"/>
              </a:solidFill>
              <a:latin typeface="Raleway" panose="020B0604020202020204" charset="0"/>
            </a:endParaRPr>
          </a:p>
        </p:txBody>
      </p:sp>
      <p:sp>
        <p:nvSpPr>
          <p:cNvPr id="8" name="Rectangle 7">
            <a:extLst>
              <a:ext uri="{FF2B5EF4-FFF2-40B4-BE49-F238E27FC236}">
                <a16:creationId xmlns:a16="http://schemas.microsoft.com/office/drawing/2014/main" id="{A80D6766-696F-F6BA-3174-244522C6134B}"/>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9" name="Picture 8">
            <a:extLst>
              <a:ext uri="{FF2B5EF4-FFF2-40B4-BE49-F238E27FC236}">
                <a16:creationId xmlns:a16="http://schemas.microsoft.com/office/drawing/2014/main" id="{57A44361-EBF9-A92A-1A90-E7C391FD5F04}"/>
              </a:ext>
            </a:extLst>
          </p:cNvPr>
          <p:cNvPicPr>
            <a:picLocks noChangeAspect="1"/>
          </p:cNvPicPr>
          <p:nvPr/>
        </p:nvPicPr>
        <p:blipFill>
          <a:blip r:embed="rId5"/>
          <a:stretch>
            <a:fillRect/>
          </a:stretch>
        </p:blipFill>
        <p:spPr>
          <a:xfrm>
            <a:off x="1221827" y="3343580"/>
            <a:ext cx="12620298" cy="6536861"/>
          </a:xfrm>
          <a:prstGeom prst="rect">
            <a:avLst/>
          </a:prstGeom>
          <a:ln>
            <a:solidFill>
              <a:srgbClr val="399E06"/>
            </a:solidFill>
          </a:ln>
        </p:spPr>
      </p:pic>
      <p:sp>
        <p:nvSpPr>
          <p:cNvPr id="13" name="Rectangle 12">
            <a:extLst>
              <a:ext uri="{FF2B5EF4-FFF2-40B4-BE49-F238E27FC236}">
                <a16:creationId xmlns:a16="http://schemas.microsoft.com/office/drawing/2014/main" id="{A29DF087-E043-A145-3A42-68B6F0931BC1}"/>
              </a:ext>
            </a:extLst>
          </p:cNvPr>
          <p:cNvSpPr/>
          <p:nvPr/>
        </p:nvSpPr>
        <p:spPr>
          <a:xfrm>
            <a:off x="12731960" y="6612010"/>
            <a:ext cx="3658065" cy="1631216"/>
          </a:xfrm>
          <a:prstGeom prst="rect">
            <a:avLst/>
          </a:prstGeom>
          <a:solidFill>
            <a:schemeClr val="bg1"/>
          </a:solidFill>
          <a:ln>
            <a:solidFill>
              <a:srgbClr val="399E06"/>
            </a:solidFill>
          </a:ln>
        </p:spPr>
        <p:txBody>
          <a:bodyPr wrap="square">
            <a:spAutoFit/>
          </a:bodyPr>
          <a:lstStyle/>
          <a:p>
            <a:pPr algn="ctr"/>
            <a:r>
              <a:rPr lang="en-US" sz="2000" b="1" dirty="0">
                <a:solidFill>
                  <a:srgbClr val="00B050"/>
                </a:solidFill>
                <a:latin typeface="Raleway" panose="020B0604020202020204" charset="0"/>
              </a:rPr>
              <a:t>REMINDER: </a:t>
            </a:r>
            <a:br>
              <a:rPr lang="en-US" sz="2000" b="1" dirty="0">
                <a:solidFill>
                  <a:srgbClr val="00B050"/>
                </a:solidFill>
                <a:latin typeface="Raleway" panose="020B0604020202020204" charset="0"/>
              </a:rPr>
            </a:br>
            <a:r>
              <a:rPr lang="en-US" sz="2000" b="1" dirty="0">
                <a:solidFill>
                  <a:srgbClr val="00B050"/>
                </a:solidFill>
                <a:latin typeface="Raleway" panose="020B0604020202020204" charset="0"/>
              </a:rPr>
              <a:t>You must register with an nhs.net email to access the webinars and clinical masterclass</a:t>
            </a:r>
            <a:endParaRPr lang="en-GB" sz="2000" dirty="0">
              <a:latin typeface="Raleway" panose="020B0604020202020204" charset="0"/>
            </a:endParaRPr>
          </a:p>
        </p:txBody>
      </p:sp>
      <p:cxnSp>
        <p:nvCxnSpPr>
          <p:cNvPr id="17" name="Straight Arrow Connector 16">
            <a:extLst>
              <a:ext uri="{FF2B5EF4-FFF2-40B4-BE49-F238E27FC236}">
                <a16:creationId xmlns:a16="http://schemas.microsoft.com/office/drawing/2014/main" id="{6C367773-B029-D63C-B483-5127DD35746D}"/>
              </a:ext>
            </a:extLst>
          </p:cNvPr>
          <p:cNvCxnSpPr/>
          <p:nvPr/>
        </p:nvCxnSpPr>
        <p:spPr>
          <a:xfrm flipH="1" flipV="1">
            <a:off x="13392808" y="4383724"/>
            <a:ext cx="898634" cy="2081048"/>
          </a:xfrm>
          <a:prstGeom prst="straightConnector1">
            <a:avLst/>
          </a:prstGeom>
          <a:ln>
            <a:solidFill>
              <a:srgbClr val="399E0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6366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DE013-571A-21B4-91FA-8C93F105841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5A9A029-57EA-8A3E-2CB0-36402BE7AFD8}"/>
              </a:ext>
            </a:extLst>
          </p:cNvPr>
          <p:cNvSpPr/>
          <p:nvPr/>
        </p:nvSpPr>
        <p:spPr>
          <a:xfrm>
            <a:off x="685799" y="1110112"/>
            <a:ext cx="16430496" cy="830997"/>
          </a:xfrm>
          <a:prstGeom prst="rect">
            <a:avLst/>
          </a:prstGeom>
        </p:spPr>
        <p:txBody>
          <a:bodyPr wrap="square">
            <a:spAutoFit/>
          </a:bodyPr>
          <a:lstStyle/>
          <a:p>
            <a:r>
              <a:rPr lang="en-US" sz="2400" dirty="0" err="1"/>
              <a:t>OptimiseRx</a:t>
            </a:r>
            <a:r>
              <a:rPr lang="en-US" sz="2400" dirty="0"/>
              <a:t> is a built-in prescribing support tool to allow “pop up” advice appear at the point of prescribing to support decision making process for clinicians. </a:t>
            </a:r>
          </a:p>
        </p:txBody>
      </p:sp>
      <p:sp>
        <p:nvSpPr>
          <p:cNvPr id="4" name="Freeform 2">
            <a:extLst>
              <a:ext uri="{FF2B5EF4-FFF2-40B4-BE49-F238E27FC236}">
                <a16:creationId xmlns:a16="http://schemas.microsoft.com/office/drawing/2014/main" id="{A38DB2ED-4EDB-E9F1-ABF0-336B157FFA77}"/>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5DC1EDD1-E685-5268-2CE2-3E6CF75687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A3BA5062-6131-2C64-E8F5-2C9D230BE9C5}"/>
              </a:ext>
            </a:extLst>
          </p:cNvPr>
          <p:cNvSpPr/>
          <p:nvPr/>
        </p:nvSpPr>
        <p:spPr>
          <a:xfrm>
            <a:off x="685799" y="340671"/>
            <a:ext cx="14638284" cy="769441"/>
          </a:xfrm>
          <a:prstGeom prst="rect">
            <a:avLst/>
          </a:prstGeom>
        </p:spPr>
        <p:txBody>
          <a:bodyPr wrap="square">
            <a:spAutoFit/>
          </a:bodyPr>
          <a:lstStyle/>
          <a:p>
            <a:pPr>
              <a:spcBef>
                <a:spcPts val="600"/>
              </a:spcBef>
              <a:spcAft>
                <a:spcPts val="600"/>
              </a:spcAft>
            </a:pPr>
            <a:r>
              <a:rPr lang="en-GB" sz="4400" b="1" dirty="0" err="1">
                <a:hlinkClick r:id="rId4"/>
              </a:rPr>
              <a:t>OptimiseRx</a:t>
            </a:r>
            <a:endParaRPr lang="en-GB" sz="4400" b="1" dirty="0"/>
          </a:p>
        </p:txBody>
      </p:sp>
      <p:sp>
        <p:nvSpPr>
          <p:cNvPr id="8" name="Rectangle 7">
            <a:extLst>
              <a:ext uri="{FF2B5EF4-FFF2-40B4-BE49-F238E27FC236}">
                <a16:creationId xmlns:a16="http://schemas.microsoft.com/office/drawing/2014/main" id="{3645D9CF-7D74-158A-EB73-A4B12DF2F952}"/>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6" name="Picture 5">
            <a:extLst>
              <a:ext uri="{FF2B5EF4-FFF2-40B4-BE49-F238E27FC236}">
                <a16:creationId xmlns:a16="http://schemas.microsoft.com/office/drawing/2014/main" id="{25831C4D-9168-7DE0-3B9C-95E0CC7354FA}"/>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4572734" y="2092229"/>
            <a:ext cx="9515399" cy="4182172"/>
          </a:xfrm>
          <a:prstGeom prst="rect">
            <a:avLst/>
          </a:prstGeom>
          <a:ln>
            <a:solidFill>
              <a:srgbClr val="399E06"/>
            </a:solidFill>
          </a:ln>
        </p:spPr>
      </p:pic>
      <p:pic>
        <p:nvPicPr>
          <p:cNvPr id="10" name="Picture 9">
            <a:extLst>
              <a:ext uri="{FF2B5EF4-FFF2-40B4-BE49-F238E27FC236}">
                <a16:creationId xmlns:a16="http://schemas.microsoft.com/office/drawing/2014/main" id="{D4D91505-529E-3EDE-A723-52B13680CE8B}"/>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4314294" y="6440498"/>
            <a:ext cx="10032280" cy="3478241"/>
          </a:xfrm>
          <a:prstGeom prst="rect">
            <a:avLst/>
          </a:prstGeom>
          <a:ln>
            <a:solidFill>
              <a:srgbClr val="399E06"/>
            </a:solidFill>
          </a:ln>
        </p:spPr>
      </p:pic>
    </p:spTree>
    <p:extLst>
      <p:ext uri="{BB962C8B-B14F-4D97-AF65-F5344CB8AC3E}">
        <p14:creationId xmlns:p14="http://schemas.microsoft.com/office/powerpoint/2010/main" val="3918595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6CECA-9CE8-F21D-0148-6A305DD89B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D21584D-40B6-9101-B39F-3559B6FF3F5F}"/>
              </a:ext>
            </a:extLst>
          </p:cNvPr>
          <p:cNvSpPr/>
          <p:nvPr/>
        </p:nvSpPr>
        <p:spPr>
          <a:xfrm>
            <a:off x="685799" y="1110112"/>
            <a:ext cx="16430496" cy="1569660"/>
          </a:xfrm>
          <a:prstGeom prst="rect">
            <a:avLst/>
          </a:prstGeom>
        </p:spPr>
        <p:txBody>
          <a:bodyPr wrap="square">
            <a:spAutoFit/>
          </a:bodyPr>
          <a:lstStyle/>
          <a:p>
            <a:r>
              <a:rPr lang="en-US" sz="2400" dirty="0"/>
              <a:t>Ardens Manager is a cloud-based data analytics platform designed for use in primary care settings like GP practices, Primary Care Networks (PCNs), and Integrated Care Boards (ICBs). It provides tools for monitoring, aggregating, and benchmarking activity across various service areas. Essentially, it helps healthcare organizations understand and manage their performance related to patient care, contracts, and population health using data-driven insights. </a:t>
            </a:r>
          </a:p>
        </p:txBody>
      </p:sp>
      <p:sp>
        <p:nvSpPr>
          <p:cNvPr id="4" name="Freeform 2">
            <a:extLst>
              <a:ext uri="{FF2B5EF4-FFF2-40B4-BE49-F238E27FC236}">
                <a16:creationId xmlns:a16="http://schemas.microsoft.com/office/drawing/2014/main" id="{170598F6-9B6E-7BF7-F0C9-BFF5004EC93A}"/>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A7C9E097-CD5E-2AD0-748F-A273DAC352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C6027888-FD8F-8DB9-0585-E70C3F20FEE1}"/>
              </a:ext>
            </a:extLst>
          </p:cNvPr>
          <p:cNvSpPr/>
          <p:nvPr/>
        </p:nvSpPr>
        <p:spPr>
          <a:xfrm>
            <a:off x="685799" y="340671"/>
            <a:ext cx="14638284" cy="769441"/>
          </a:xfrm>
          <a:prstGeom prst="rect">
            <a:avLst/>
          </a:prstGeom>
        </p:spPr>
        <p:txBody>
          <a:bodyPr wrap="square">
            <a:spAutoFit/>
          </a:bodyPr>
          <a:lstStyle/>
          <a:p>
            <a:pPr>
              <a:spcBef>
                <a:spcPts val="600"/>
              </a:spcBef>
              <a:spcAft>
                <a:spcPts val="600"/>
              </a:spcAft>
            </a:pPr>
            <a:r>
              <a:rPr lang="en-GB" sz="4400" b="1" dirty="0">
                <a:hlinkClick r:id="rId4"/>
              </a:rPr>
              <a:t>Ardens Manager</a:t>
            </a:r>
            <a:endParaRPr lang="en-GB" sz="4400" b="1" dirty="0"/>
          </a:p>
        </p:txBody>
      </p:sp>
      <p:sp>
        <p:nvSpPr>
          <p:cNvPr id="8" name="Rectangle 7">
            <a:extLst>
              <a:ext uri="{FF2B5EF4-FFF2-40B4-BE49-F238E27FC236}">
                <a16:creationId xmlns:a16="http://schemas.microsoft.com/office/drawing/2014/main" id="{FC9C6786-C14A-E64E-A2EE-ECA64B70E3D2}"/>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9" name="Content Placeholder 1">
            <a:extLst>
              <a:ext uri="{FF2B5EF4-FFF2-40B4-BE49-F238E27FC236}">
                <a16:creationId xmlns:a16="http://schemas.microsoft.com/office/drawing/2014/main" id="{23FD89E6-680E-879D-45DB-72B14902DEE9}"/>
              </a:ext>
            </a:extLst>
          </p:cNvPr>
          <p:cNvSpPr txBox="1">
            <a:spLocks/>
          </p:cNvSpPr>
          <p:nvPr/>
        </p:nvSpPr>
        <p:spPr>
          <a:xfrm>
            <a:off x="685799" y="2975449"/>
            <a:ext cx="4358331" cy="3216591"/>
          </a:xfrm>
          <a:prstGeom prst="rect">
            <a:avLst/>
          </a:prstGeom>
          <a:ln>
            <a:solidFill>
              <a:srgbClr val="399E06"/>
            </a:solidFill>
          </a:ln>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400" kern="1200">
                <a:solidFill>
                  <a:srgbClr val="013C5B"/>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13C5B"/>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800" kern="1200">
                <a:solidFill>
                  <a:srgbClr val="013C5B"/>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13C5B"/>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13C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Font typeface="Arial" panose="020B0604020202020204" pitchFamily="34" charset="0"/>
              <a:buNone/>
            </a:pPr>
            <a:r>
              <a:rPr lang="en-US" sz="1800" b="1" dirty="0"/>
              <a:t>Key Functionality: </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Data Aggregation and Benchmarking</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Service Monitoring</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Contract Management</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Patient Identification and Management </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Workforce planning</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Decision Support </a:t>
            </a:r>
            <a:endParaRPr lang="en-GB" sz="18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
        <p:nvSpPr>
          <p:cNvPr id="12" name="Content Placeholder 1">
            <a:extLst>
              <a:ext uri="{FF2B5EF4-FFF2-40B4-BE49-F238E27FC236}">
                <a16:creationId xmlns:a16="http://schemas.microsoft.com/office/drawing/2014/main" id="{FCC369CF-0A9E-38D1-6EF3-C67396E39ED4}"/>
              </a:ext>
            </a:extLst>
          </p:cNvPr>
          <p:cNvSpPr txBox="1">
            <a:spLocks/>
          </p:cNvSpPr>
          <p:nvPr/>
        </p:nvSpPr>
        <p:spPr>
          <a:xfrm>
            <a:off x="685799" y="6287938"/>
            <a:ext cx="4358331" cy="3658391"/>
          </a:xfrm>
          <a:prstGeom prst="rect">
            <a:avLst/>
          </a:prstGeom>
          <a:ln>
            <a:solidFill>
              <a:srgbClr val="399E06"/>
            </a:solidFill>
          </a:ln>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400" kern="1200">
                <a:solidFill>
                  <a:srgbClr val="013C5B"/>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13C5B"/>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800" kern="1200">
                <a:solidFill>
                  <a:srgbClr val="013C5B"/>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13C5B"/>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13C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Font typeface="Arial" panose="020B0604020202020204" pitchFamily="34" charset="0"/>
              <a:buNone/>
            </a:pPr>
            <a:r>
              <a:rPr lang="en-US" sz="1800" b="1" dirty="0"/>
              <a:t>Benefits: </a:t>
            </a:r>
            <a:endParaRPr lang="en-US" sz="1800"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Near-to real-time Data</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Time Saving </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Improved Efficiency</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Enhanced Performance</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Better Patient Outcomes </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Increased Contractual Income</a:t>
            </a:r>
          </a:p>
          <a:p>
            <a:pPr>
              <a:lnSpc>
                <a:spcPct val="107000"/>
              </a:lnSpc>
              <a:spcBef>
                <a:spcPts val="600"/>
              </a:spcBef>
              <a:spcAft>
                <a:spcPts val="600"/>
              </a:spcAft>
            </a:pPr>
            <a:r>
              <a:rPr lang="en-US" sz="1800" kern="100" dirty="0">
                <a:latin typeface="Aptos" panose="020B0004020202020204" pitchFamily="34" charset="0"/>
                <a:ea typeface="Aptos" panose="020B0004020202020204" pitchFamily="34" charset="0"/>
                <a:cs typeface="Times New Roman" panose="02020603050405020304" pitchFamily="18" charset="0"/>
              </a:rPr>
              <a:t>Improved Data Quality</a:t>
            </a:r>
            <a:endParaRPr lang="en-GB" sz="1800" kern="100" dirty="0">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pic>
        <p:nvPicPr>
          <p:cNvPr id="15" name="Picture 14">
            <a:extLst>
              <a:ext uri="{FF2B5EF4-FFF2-40B4-BE49-F238E27FC236}">
                <a16:creationId xmlns:a16="http://schemas.microsoft.com/office/drawing/2014/main" id="{67ACF805-3D42-8206-6FC8-C735E697B35A}"/>
              </a:ext>
            </a:extLst>
          </p:cNvPr>
          <p:cNvPicPr>
            <a:picLocks noChangeAspect="1"/>
          </p:cNvPicPr>
          <p:nvPr/>
        </p:nvPicPr>
        <p:blipFill>
          <a:blip r:embed="rId5"/>
          <a:stretch>
            <a:fillRect/>
          </a:stretch>
        </p:blipFill>
        <p:spPr>
          <a:xfrm>
            <a:off x="5182016" y="2824832"/>
            <a:ext cx="11793770" cy="6917793"/>
          </a:xfrm>
          <a:prstGeom prst="rect">
            <a:avLst/>
          </a:prstGeom>
        </p:spPr>
      </p:pic>
      <p:sp>
        <p:nvSpPr>
          <p:cNvPr id="17" name="TextBox 16">
            <a:extLst>
              <a:ext uri="{FF2B5EF4-FFF2-40B4-BE49-F238E27FC236}">
                <a16:creationId xmlns:a16="http://schemas.microsoft.com/office/drawing/2014/main" id="{6C49DF46-6821-441D-E4C1-B6027BC413E2}"/>
              </a:ext>
            </a:extLst>
          </p:cNvPr>
          <p:cNvSpPr txBox="1"/>
          <p:nvPr/>
        </p:nvSpPr>
        <p:spPr>
          <a:xfrm>
            <a:off x="12463806" y="202171"/>
            <a:ext cx="5340567" cy="1046440"/>
          </a:xfrm>
          <a:prstGeom prst="rect">
            <a:avLst/>
          </a:prstGeom>
          <a:noFill/>
        </p:spPr>
        <p:txBody>
          <a:bodyPr wrap="square">
            <a:spAutoFit/>
          </a:bodyPr>
          <a:lstStyle/>
          <a:p>
            <a:r>
              <a:rPr lang="en-GB" sz="2200" b="1" dirty="0"/>
              <a:t>Training Video on </a:t>
            </a:r>
            <a:r>
              <a:rPr lang="en-GB" sz="2200" b="1" dirty="0" err="1"/>
              <a:t>SELnet</a:t>
            </a:r>
            <a:r>
              <a:rPr lang="en-GB" sz="2200" b="1" dirty="0"/>
              <a:t>: </a:t>
            </a:r>
            <a:br>
              <a:rPr lang="en-GB" sz="2200" dirty="0"/>
            </a:br>
            <a:r>
              <a:rPr lang="en-GB" sz="2200" dirty="0">
                <a:hlinkClick r:id="rId6"/>
              </a:rPr>
              <a:t>SEL ICB Ardens Manager Webinar</a:t>
            </a:r>
            <a:endParaRPr lang="en-GB" sz="2200" dirty="0"/>
          </a:p>
          <a:p>
            <a:endParaRPr lang="en-GB" dirty="0"/>
          </a:p>
        </p:txBody>
      </p:sp>
      <p:sp>
        <p:nvSpPr>
          <p:cNvPr id="19" name="Rectangle 18">
            <a:extLst>
              <a:ext uri="{FF2B5EF4-FFF2-40B4-BE49-F238E27FC236}">
                <a16:creationId xmlns:a16="http://schemas.microsoft.com/office/drawing/2014/main" id="{75722078-330A-A8BC-EAFC-1246A822787D}"/>
              </a:ext>
            </a:extLst>
          </p:cNvPr>
          <p:cNvSpPr/>
          <p:nvPr/>
        </p:nvSpPr>
        <p:spPr>
          <a:xfrm>
            <a:off x="9493048" y="9306927"/>
            <a:ext cx="7269210" cy="707886"/>
          </a:xfrm>
          <a:prstGeom prst="rect">
            <a:avLst/>
          </a:prstGeom>
          <a:solidFill>
            <a:schemeClr val="bg1"/>
          </a:solidFill>
          <a:ln>
            <a:solidFill>
              <a:srgbClr val="399E06"/>
            </a:solidFill>
          </a:ln>
        </p:spPr>
        <p:txBody>
          <a:bodyPr wrap="square">
            <a:spAutoFit/>
          </a:bodyPr>
          <a:lstStyle/>
          <a:p>
            <a:pPr algn="ctr"/>
            <a:r>
              <a:rPr lang="en-US" sz="2000" b="1" dirty="0">
                <a:solidFill>
                  <a:srgbClr val="00B050"/>
                </a:solidFill>
                <a:latin typeface="Raleway" panose="020B0604020202020204" charset="0"/>
              </a:rPr>
              <a:t>REMINDER: </a:t>
            </a:r>
            <a:br>
              <a:rPr lang="en-US" sz="2000" b="1" dirty="0">
                <a:solidFill>
                  <a:srgbClr val="00B050"/>
                </a:solidFill>
                <a:latin typeface="Raleway" panose="020B0604020202020204" charset="0"/>
              </a:rPr>
            </a:br>
            <a:r>
              <a:rPr lang="en-US" sz="2000" b="1" dirty="0">
                <a:solidFill>
                  <a:srgbClr val="00B050"/>
                </a:solidFill>
                <a:latin typeface="Raleway" panose="020B0604020202020204" charset="0"/>
              </a:rPr>
              <a:t>Please speak to your Practice Manager to gain access.</a:t>
            </a:r>
            <a:endParaRPr lang="en-GB" sz="2000" dirty="0">
              <a:latin typeface="Raleway" panose="020B0604020202020204" charset="0"/>
            </a:endParaRPr>
          </a:p>
        </p:txBody>
      </p:sp>
    </p:spTree>
    <p:extLst>
      <p:ext uri="{BB962C8B-B14F-4D97-AF65-F5344CB8AC3E}">
        <p14:creationId xmlns:p14="http://schemas.microsoft.com/office/powerpoint/2010/main" val="2297665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F6380-DCCB-78A3-A42E-C6EDA382AC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7847A6D-17C8-DD69-9296-F44D56D4B61D}"/>
              </a:ext>
            </a:extLst>
          </p:cNvPr>
          <p:cNvSpPr/>
          <p:nvPr/>
        </p:nvSpPr>
        <p:spPr>
          <a:xfrm>
            <a:off x="685799" y="1418646"/>
            <a:ext cx="9526312" cy="3416320"/>
          </a:xfrm>
          <a:prstGeom prst="rect">
            <a:avLst/>
          </a:prstGeom>
        </p:spPr>
        <p:txBody>
          <a:bodyPr wrap="square">
            <a:spAutoFit/>
          </a:bodyPr>
          <a:lstStyle/>
          <a:p>
            <a:r>
              <a:rPr lang="en-US" sz="2400" dirty="0"/>
              <a:t>EMIS population reporting enables practices and Primary Care Networks (PCNs) to identify, monitor and manage specific patient cohorts using accurate clinical data. Through tailored EMIS searches, healthcare teams can track long-term conditions, identify care gaps, monitor performance against local and national targets, support proactive patient recalls, and inform service planning. Population reporting provides valuable insights into the health needs of a population, helping practices deliver targeted interventions, improve patient outcomes, and meet contractual and quality improvement requirements.. </a:t>
            </a:r>
          </a:p>
        </p:txBody>
      </p:sp>
      <p:sp>
        <p:nvSpPr>
          <p:cNvPr id="4" name="Freeform 2">
            <a:extLst>
              <a:ext uri="{FF2B5EF4-FFF2-40B4-BE49-F238E27FC236}">
                <a16:creationId xmlns:a16="http://schemas.microsoft.com/office/drawing/2014/main" id="{839D4AAE-CD51-3B5A-6037-6C1B92A39913}"/>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1906F939-46CC-26F1-D12F-614495954D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913C661B-3A77-A54B-C0E7-1D642730DA45}"/>
              </a:ext>
            </a:extLst>
          </p:cNvPr>
          <p:cNvSpPr/>
          <p:nvPr/>
        </p:nvSpPr>
        <p:spPr>
          <a:xfrm>
            <a:off x="447340" y="446877"/>
            <a:ext cx="14638284" cy="769441"/>
          </a:xfrm>
          <a:prstGeom prst="rect">
            <a:avLst/>
          </a:prstGeom>
        </p:spPr>
        <p:txBody>
          <a:bodyPr wrap="square">
            <a:spAutoFit/>
          </a:bodyPr>
          <a:lstStyle/>
          <a:p>
            <a:pPr>
              <a:spcBef>
                <a:spcPts val="600"/>
              </a:spcBef>
              <a:spcAft>
                <a:spcPts val="600"/>
              </a:spcAft>
            </a:pPr>
            <a:r>
              <a:rPr lang="en-GB" sz="4400" b="1" dirty="0">
                <a:hlinkClick r:id="rId4"/>
              </a:rPr>
              <a:t>EMIS searches</a:t>
            </a:r>
            <a:r>
              <a:rPr lang="en-GB" sz="4400" b="1" dirty="0"/>
              <a:t> (Population reporting)</a:t>
            </a:r>
          </a:p>
        </p:txBody>
      </p:sp>
      <p:sp>
        <p:nvSpPr>
          <p:cNvPr id="8" name="Rectangle 7">
            <a:extLst>
              <a:ext uri="{FF2B5EF4-FFF2-40B4-BE49-F238E27FC236}">
                <a16:creationId xmlns:a16="http://schemas.microsoft.com/office/drawing/2014/main" id="{214D0896-8DCD-11DC-9CC3-1A6A4AAA8465}"/>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6" name="TextBox 5">
            <a:extLst>
              <a:ext uri="{FF2B5EF4-FFF2-40B4-BE49-F238E27FC236}">
                <a16:creationId xmlns:a16="http://schemas.microsoft.com/office/drawing/2014/main" id="{95870044-382A-15A5-EB68-3DAFA87A1E86}"/>
              </a:ext>
            </a:extLst>
          </p:cNvPr>
          <p:cNvSpPr txBox="1"/>
          <p:nvPr/>
        </p:nvSpPr>
        <p:spPr>
          <a:xfrm>
            <a:off x="10349997" y="1110112"/>
            <a:ext cx="5799938" cy="3754874"/>
          </a:xfrm>
          <a:prstGeom prst="rect">
            <a:avLst/>
          </a:prstGeom>
          <a:noFill/>
          <a:ln>
            <a:solidFill>
              <a:srgbClr val="399E06"/>
            </a:solidFill>
          </a:ln>
        </p:spPr>
        <p:txBody>
          <a:bodyPr wrap="square">
            <a:spAutoFit/>
          </a:bodyPr>
          <a:lstStyle/>
          <a:p>
            <a:pPr algn="ctr" defTabSz="1004888"/>
            <a:r>
              <a:rPr lang="en-GB" sz="2000" b="1" dirty="0">
                <a:latin typeface="+mn-lt"/>
              </a:rPr>
              <a:t>Searches are made up of rules, features and criteria: </a:t>
            </a:r>
          </a:p>
          <a:p>
            <a:pPr algn="ctr" defTabSz="1004888"/>
            <a:br>
              <a:rPr lang="en-GB" sz="2000" b="1" dirty="0">
                <a:latin typeface="+mn-lt"/>
              </a:rPr>
            </a:br>
            <a:r>
              <a:rPr lang="en-GB" sz="2000" b="1" dirty="0">
                <a:latin typeface="+mn-lt"/>
              </a:rPr>
              <a:t>Each search contains one or more rules </a:t>
            </a:r>
          </a:p>
          <a:p>
            <a:pPr algn="ctr" defTabSz="1004888"/>
            <a:r>
              <a:rPr lang="en-GB" sz="2000" b="1" dirty="0">
                <a:latin typeface="+mn-lt"/>
                <a:sym typeface="Wingdings" panose="05000000000000000000" pitchFamily="2" charset="2"/>
              </a:rPr>
              <a:t>↓</a:t>
            </a:r>
          </a:p>
          <a:p>
            <a:pPr algn="ctr" defTabSz="1004888"/>
            <a:r>
              <a:rPr lang="en-GB" sz="2000" b="1" dirty="0">
                <a:latin typeface="+mn-lt"/>
              </a:rPr>
              <a:t>Each rule contains one or more features </a:t>
            </a:r>
            <a:endParaRPr lang="en-GB" sz="2000" b="1" dirty="0">
              <a:latin typeface="+mn-lt"/>
              <a:sym typeface="Wingdings" panose="05000000000000000000" pitchFamily="2" charset="2"/>
            </a:endParaRPr>
          </a:p>
          <a:p>
            <a:pPr algn="ctr" defTabSz="1004888"/>
            <a:r>
              <a:rPr lang="en-GB" sz="2000" b="1" dirty="0">
                <a:latin typeface="+mn-lt"/>
                <a:sym typeface="Wingdings" panose="05000000000000000000" pitchFamily="2" charset="2"/>
              </a:rPr>
              <a:t>↓</a:t>
            </a:r>
          </a:p>
          <a:p>
            <a:pPr algn="ctr" defTabSz="1004888"/>
            <a:r>
              <a:rPr lang="en-GB" sz="2000" b="1" dirty="0">
                <a:latin typeface="+mn-lt"/>
              </a:rPr>
              <a:t>Each feature contains one or more criteria</a:t>
            </a:r>
            <a:br>
              <a:rPr lang="en-GB" sz="2000" b="1" dirty="0">
                <a:latin typeface="+mn-lt"/>
              </a:rPr>
            </a:br>
            <a:endParaRPr lang="en-GB" sz="2000" b="1" dirty="0">
              <a:latin typeface="+mn-lt"/>
            </a:endParaRPr>
          </a:p>
          <a:p>
            <a:pPr algn="ctr" defTabSz="1004888"/>
            <a:r>
              <a:rPr lang="en-GB" sz="2000" b="1" dirty="0">
                <a:latin typeface="+mn-lt"/>
              </a:rPr>
              <a:t>When a search is run, patient data either passes or fails the search rules, depending on whether or not the characteristics you're searching for are found. </a:t>
            </a:r>
          </a:p>
          <a:p>
            <a:endParaRPr lang="en-GB" dirty="0"/>
          </a:p>
        </p:txBody>
      </p:sp>
      <p:pic>
        <p:nvPicPr>
          <p:cNvPr id="22" name="Picture 21">
            <a:extLst>
              <a:ext uri="{FF2B5EF4-FFF2-40B4-BE49-F238E27FC236}">
                <a16:creationId xmlns:a16="http://schemas.microsoft.com/office/drawing/2014/main" id="{17A82A5A-2B0B-B21A-EA8E-4020E3762F9D}"/>
              </a:ext>
            </a:extLst>
          </p:cNvPr>
          <p:cNvPicPr>
            <a:picLocks noChangeAspect="1"/>
          </p:cNvPicPr>
          <p:nvPr/>
        </p:nvPicPr>
        <p:blipFill>
          <a:blip r:embed="rId5"/>
          <a:stretch>
            <a:fillRect/>
          </a:stretch>
        </p:blipFill>
        <p:spPr>
          <a:xfrm>
            <a:off x="4226045" y="5143500"/>
            <a:ext cx="12247903" cy="4802829"/>
          </a:xfrm>
          <a:prstGeom prst="rect">
            <a:avLst/>
          </a:prstGeom>
          <a:ln>
            <a:solidFill>
              <a:srgbClr val="399E06"/>
            </a:solidFill>
          </a:ln>
        </p:spPr>
      </p:pic>
      <p:pic>
        <p:nvPicPr>
          <p:cNvPr id="23" name="Picture 22">
            <a:extLst>
              <a:ext uri="{FF2B5EF4-FFF2-40B4-BE49-F238E27FC236}">
                <a16:creationId xmlns:a16="http://schemas.microsoft.com/office/drawing/2014/main" id="{72A7AEA9-CFDF-84C4-06D6-0BD2B6AF7C7E}"/>
              </a:ext>
            </a:extLst>
          </p:cNvPr>
          <p:cNvPicPr>
            <a:picLocks noChangeAspect="1"/>
          </p:cNvPicPr>
          <p:nvPr/>
        </p:nvPicPr>
        <p:blipFill>
          <a:blip r:embed="rId6"/>
          <a:stretch>
            <a:fillRect/>
          </a:stretch>
        </p:blipFill>
        <p:spPr>
          <a:xfrm>
            <a:off x="798832" y="6150576"/>
            <a:ext cx="3289327" cy="2717778"/>
          </a:xfrm>
          <a:prstGeom prst="rect">
            <a:avLst/>
          </a:prstGeom>
          <a:ln>
            <a:solidFill>
              <a:srgbClr val="399E06"/>
            </a:solidFill>
          </a:ln>
        </p:spPr>
      </p:pic>
    </p:spTree>
    <p:extLst>
      <p:ext uri="{BB962C8B-B14F-4D97-AF65-F5344CB8AC3E}">
        <p14:creationId xmlns:p14="http://schemas.microsoft.com/office/powerpoint/2010/main" val="3203403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B18BB-B308-E184-DD33-8647E2D5DB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28C285B-9ED8-1D2E-7E75-0D8DD5EE1542}"/>
              </a:ext>
            </a:extLst>
          </p:cNvPr>
          <p:cNvSpPr/>
          <p:nvPr/>
        </p:nvSpPr>
        <p:spPr>
          <a:xfrm>
            <a:off x="609274" y="1221332"/>
            <a:ext cx="16228626" cy="1938992"/>
          </a:xfrm>
          <a:prstGeom prst="rect">
            <a:avLst/>
          </a:prstGeom>
        </p:spPr>
        <p:txBody>
          <a:bodyPr wrap="square">
            <a:spAutoFit/>
          </a:bodyPr>
          <a:lstStyle/>
          <a:p>
            <a:r>
              <a:rPr lang="en-US" sz="2400" dirty="0"/>
              <a:t>Ardens templates are structured clinical templates integrated within EMIS Web that support consistent, efficient, and high-quality patient consultations. They guide clinicians through assessments, coding, data entry, and best practice workflows, helping to ensure accurate clinical records, </a:t>
            </a:r>
            <a:r>
              <a:rPr lang="en-US" sz="2400" dirty="0" err="1"/>
              <a:t>standardised</a:t>
            </a:r>
            <a:r>
              <a:rPr lang="en-US" sz="2400" dirty="0"/>
              <a:t> care, and improved data quality. Ardens templates are widely used across primary care to support long-term condition management, health checks, medication reviews, and contractual requirements, enabling practices to capture key information while streamlining clinical processes and reporting.</a:t>
            </a:r>
            <a:endParaRPr lang="en-GB" sz="2000" dirty="0"/>
          </a:p>
        </p:txBody>
      </p:sp>
      <p:sp>
        <p:nvSpPr>
          <p:cNvPr id="4" name="Freeform 2">
            <a:extLst>
              <a:ext uri="{FF2B5EF4-FFF2-40B4-BE49-F238E27FC236}">
                <a16:creationId xmlns:a16="http://schemas.microsoft.com/office/drawing/2014/main" id="{083C3341-D835-DF36-5575-535C4BA5ECA4}"/>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53CA5C9D-D5CE-2A7C-95E0-8867AF1D8B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46A70BDF-3D57-3B62-12A5-229DEC4A9CA9}"/>
              </a:ext>
            </a:extLst>
          </p:cNvPr>
          <p:cNvSpPr/>
          <p:nvPr/>
        </p:nvSpPr>
        <p:spPr>
          <a:xfrm>
            <a:off x="685799" y="340671"/>
            <a:ext cx="14638284" cy="769441"/>
          </a:xfrm>
          <a:prstGeom prst="rect">
            <a:avLst/>
          </a:prstGeom>
        </p:spPr>
        <p:txBody>
          <a:bodyPr wrap="square">
            <a:spAutoFit/>
          </a:bodyPr>
          <a:lstStyle/>
          <a:p>
            <a:pPr>
              <a:spcBef>
                <a:spcPts val="600"/>
              </a:spcBef>
              <a:spcAft>
                <a:spcPts val="600"/>
              </a:spcAft>
            </a:pPr>
            <a:r>
              <a:rPr lang="en-GB" sz="4400" b="1" dirty="0">
                <a:hlinkClick r:id="rId4"/>
              </a:rPr>
              <a:t>Ardens templates</a:t>
            </a:r>
            <a:endParaRPr lang="en-GB" sz="4400" b="1" dirty="0"/>
          </a:p>
        </p:txBody>
      </p:sp>
      <p:sp>
        <p:nvSpPr>
          <p:cNvPr id="8" name="Rectangle 7">
            <a:extLst>
              <a:ext uri="{FF2B5EF4-FFF2-40B4-BE49-F238E27FC236}">
                <a16:creationId xmlns:a16="http://schemas.microsoft.com/office/drawing/2014/main" id="{4A0557F3-AF6B-DA0E-FB30-B424F395E24C}"/>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7" name="TextBox 6">
            <a:extLst>
              <a:ext uri="{FF2B5EF4-FFF2-40B4-BE49-F238E27FC236}">
                <a16:creationId xmlns:a16="http://schemas.microsoft.com/office/drawing/2014/main" id="{CBB3C5B2-A214-581A-1583-32EB665ED1CF}"/>
              </a:ext>
            </a:extLst>
          </p:cNvPr>
          <p:cNvSpPr txBox="1"/>
          <p:nvPr/>
        </p:nvSpPr>
        <p:spPr>
          <a:xfrm>
            <a:off x="12330902" y="9115332"/>
            <a:ext cx="4575941" cy="830997"/>
          </a:xfrm>
          <a:prstGeom prst="rect">
            <a:avLst/>
          </a:prstGeom>
          <a:noFill/>
        </p:spPr>
        <p:txBody>
          <a:bodyPr wrap="square">
            <a:spAutoFit/>
          </a:bodyPr>
          <a:lstStyle/>
          <a:p>
            <a:r>
              <a:rPr lang="en-US" sz="2400" dirty="0"/>
              <a:t>Training Videos: </a:t>
            </a:r>
            <a:br>
              <a:rPr lang="en-US" sz="2400" dirty="0"/>
            </a:br>
            <a:r>
              <a:rPr lang="en-GB" sz="2400" dirty="0">
                <a:hlinkClick r:id="rId5"/>
              </a:rPr>
              <a:t>Ardens Training Videos on Vimeo</a:t>
            </a:r>
            <a:endParaRPr lang="en-GB" sz="2400" dirty="0"/>
          </a:p>
        </p:txBody>
      </p:sp>
      <p:pic>
        <p:nvPicPr>
          <p:cNvPr id="10" name="Picture 9">
            <a:extLst>
              <a:ext uri="{FF2B5EF4-FFF2-40B4-BE49-F238E27FC236}">
                <a16:creationId xmlns:a16="http://schemas.microsoft.com/office/drawing/2014/main" id="{D168EC74-56F6-246A-D922-0CD4C432CECC}"/>
              </a:ext>
            </a:extLst>
          </p:cNvPr>
          <p:cNvPicPr>
            <a:picLocks noChangeAspect="1"/>
          </p:cNvPicPr>
          <p:nvPr/>
        </p:nvPicPr>
        <p:blipFill>
          <a:blip r:embed="rId6"/>
          <a:stretch>
            <a:fillRect/>
          </a:stretch>
        </p:blipFill>
        <p:spPr>
          <a:xfrm>
            <a:off x="710892" y="3271544"/>
            <a:ext cx="10292695" cy="6719583"/>
          </a:xfrm>
          <a:prstGeom prst="rect">
            <a:avLst/>
          </a:prstGeom>
          <a:ln>
            <a:solidFill>
              <a:srgbClr val="399E06"/>
            </a:solidFill>
          </a:ln>
        </p:spPr>
      </p:pic>
      <p:pic>
        <p:nvPicPr>
          <p:cNvPr id="12" name="Picture 11">
            <a:extLst>
              <a:ext uri="{FF2B5EF4-FFF2-40B4-BE49-F238E27FC236}">
                <a16:creationId xmlns:a16="http://schemas.microsoft.com/office/drawing/2014/main" id="{21FDC939-8574-D1F1-9150-382BB42A40B3}"/>
              </a:ext>
            </a:extLst>
          </p:cNvPr>
          <p:cNvPicPr>
            <a:picLocks noChangeAspect="1"/>
          </p:cNvPicPr>
          <p:nvPr/>
        </p:nvPicPr>
        <p:blipFill>
          <a:blip r:embed="rId7"/>
          <a:stretch>
            <a:fillRect/>
          </a:stretch>
        </p:blipFill>
        <p:spPr>
          <a:xfrm>
            <a:off x="11507164" y="3582901"/>
            <a:ext cx="5030863" cy="5136935"/>
          </a:xfrm>
          <a:prstGeom prst="rect">
            <a:avLst/>
          </a:prstGeom>
          <a:ln>
            <a:solidFill>
              <a:srgbClr val="399E06"/>
            </a:solidFill>
          </a:ln>
        </p:spPr>
      </p:pic>
    </p:spTree>
    <p:extLst>
      <p:ext uri="{BB962C8B-B14F-4D97-AF65-F5344CB8AC3E}">
        <p14:creationId xmlns:p14="http://schemas.microsoft.com/office/powerpoint/2010/main" val="8088192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7FE6A-A266-E4BD-1D36-FAC18FE8E90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7BD4EA4-058E-EF58-B571-3C53A6429CF4}"/>
              </a:ext>
            </a:extLst>
          </p:cNvPr>
          <p:cNvSpPr/>
          <p:nvPr/>
        </p:nvSpPr>
        <p:spPr>
          <a:xfrm>
            <a:off x="685799" y="1110112"/>
            <a:ext cx="16430496" cy="1938992"/>
          </a:xfrm>
          <a:prstGeom prst="rect">
            <a:avLst/>
          </a:prstGeom>
        </p:spPr>
        <p:txBody>
          <a:bodyPr wrap="square">
            <a:spAutoFit/>
          </a:bodyPr>
          <a:lstStyle/>
          <a:p>
            <a:r>
              <a:rPr lang="en-US" sz="2400" dirty="0"/>
              <a:t>The guidelines on </a:t>
            </a:r>
            <a:r>
              <a:rPr lang="en-US" sz="2400" dirty="0" err="1"/>
              <a:t>Eolas</a:t>
            </a:r>
            <a:r>
              <a:rPr lang="en-US" sz="2400" dirty="0"/>
              <a:t> Medical can be accessed via an app on phones and tablets (iOS and Android), as well as through a PC web browser. As well as hosting the SEL Primary Care Antimicrobial Prescribing Guidelines the </a:t>
            </a:r>
            <a:r>
              <a:rPr lang="en-US" sz="2400" dirty="0" err="1"/>
              <a:t>Eolas</a:t>
            </a:r>
            <a:r>
              <a:rPr lang="en-US" sz="2400" dirty="0"/>
              <a:t> Medical® platform offers a range of functionalities not previously available on </a:t>
            </a:r>
            <a:r>
              <a:rPr lang="en-US" sz="2400" dirty="0" err="1"/>
              <a:t>Microguide</a:t>
            </a:r>
            <a:r>
              <a:rPr lang="en-US" sz="2400" dirty="0"/>
              <a:t>®, including a knowledge base repository to other medical resources and guidelines such as BNF, BNFC, NICE and other national guidelines.</a:t>
            </a:r>
          </a:p>
          <a:p>
            <a:endParaRPr lang="en-US" sz="2400" dirty="0"/>
          </a:p>
        </p:txBody>
      </p:sp>
      <p:sp>
        <p:nvSpPr>
          <p:cNvPr id="4" name="Freeform 2">
            <a:extLst>
              <a:ext uri="{FF2B5EF4-FFF2-40B4-BE49-F238E27FC236}">
                <a16:creationId xmlns:a16="http://schemas.microsoft.com/office/drawing/2014/main" id="{A1C67289-C855-1BAF-0A6A-799861582ECC}"/>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3"/>
            <a:stretch>
              <a:fillRect l="-168900"/>
            </a:stretch>
          </a:blipFill>
        </p:spPr>
        <p:txBody>
          <a:bodyPr/>
          <a:lstStyle/>
          <a:p>
            <a:endParaRPr lang="en-GB"/>
          </a:p>
        </p:txBody>
      </p:sp>
      <p:pic>
        <p:nvPicPr>
          <p:cNvPr id="3" name="Picture 2">
            <a:extLst>
              <a:ext uri="{FF2B5EF4-FFF2-40B4-BE49-F238E27FC236}">
                <a16:creationId xmlns:a16="http://schemas.microsoft.com/office/drawing/2014/main" id="{8C8AF78B-4A67-AC7D-CCD3-6EF206427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5A6C70C1-B044-ACFB-6398-488758728425}"/>
              </a:ext>
            </a:extLst>
          </p:cNvPr>
          <p:cNvSpPr/>
          <p:nvPr/>
        </p:nvSpPr>
        <p:spPr>
          <a:xfrm>
            <a:off x="685799" y="340671"/>
            <a:ext cx="14638284" cy="769441"/>
          </a:xfrm>
          <a:prstGeom prst="rect">
            <a:avLst/>
          </a:prstGeom>
        </p:spPr>
        <p:txBody>
          <a:bodyPr wrap="square">
            <a:spAutoFit/>
          </a:bodyPr>
          <a:lstStyle/>
          <a:p>
            <a:pPr>
              <a:spcBef>
                <a:spcPts val="600"/>
              </a:spcBef>
              <a:spcAft>
                <a:spcPts val="600"/>
              </a:spcAft>
            </a:pPr>
            <a:r>
              <a:rPr lang="en-GB" sz="4400" b="1" dirty="0" err="1">
                <a:hlinkClick r:id="rId5"/>
              </a:rPr>
              <a:t>Eolas</a:t>
            </a:r>
            <a:r>
              <a:rPr lang="en-GB" sz="4400" b="1" dirty="0">
                <a:hlinkClick r:id="rId5"/>
              </a:rPr>
              <a:t> - SEL Primary Care Antimicrobial Guidelines</a:t>
            </a:r>
            <a:endParaRPr lang="en-GB" sz="4400" b="1" dirty="0"/>
          </a:p>
        </p:txBody>
      </p:sp>
      <p:sp>
        <p:nvSpPr>
          <p:cNvPr id="8" name="Rectangle 7">
            <a:extLst>
              <a:ext uri="{FF2B5EF4-FFF2-40B4-BE49-F238E27FC236}">
                <a16:creationId xmlns:a16="http://schemas.microsoft.com/office/drawing/2014/main" id="{E6FA8536-91DE-5BCD-EBEE-DF8CBA54ED36}"/>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11" name="TextBox 10">
            <a:extLst>
              <a:ext uri="{FF2B5EF4-FFF2-40B4-BE49-F238E27FC236}">
                <a16:creationId xmlns:a16="http://schemas.microsoft.com/office/drawing/2014/main" id="{81A29DB4-D1DD-0B17-39CC-046202A10E70}"/>
              </a:ext>
            </a:extLst>
          </p:cNvPr>
          <p:cNvSpPr txBox="1"/>
          <p:nvPr/>
        </p:nvSpPr>
        <p:spPr>
          <a:xfrm>
            <a:off x="685799" y="2756716"/>
            <a:ext cx="1328472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0070C0"/>
                </a:solidFill>
                <a:latin typeface="Segoe UI"/>
                <a:cs typeface="Segoe UI"/>
              </a:rPr>
              <a:t>How to access the SEL primary care antimicrobial prescribing guidelines on </a:t>
            </a:r>
            <a:r>
              <a:rPr lang="en-US" sz="1400" b="1" dirty="0" err="1">
                <a:solidFill>
                  <a:srgbClr val="0070C0"/>
                </a:solidFill>
                <a:latin typeface="Segoe UI"/>
                <a:cs typeface="Segoe UI"/>
              </a:rPr>
              <a:t>Eolas</a:t>
            </a:r>
            <a:r>
              <a:rPr lang="en-US" sz="1400" b="1" dirty="0">
                <a:solidFill>
                  <a:srgbClr val="0070C0"/>
                </a:solidFill>
                <a:latin typeface="Segoe UI"/>
                <a:cs typeface="Segoe UI"/>
              </a:rPr>
              <a:t> Medical:</a:t>
            </a:r>
            <a:endParaRPr lang="en-US" sz="1400" dirty="0"/>
          </a:p>
          <a:p>
            <a:pPr algn="l"/>
            <a:endParaRPr lang="en-US" dirty="0">
              <a:ea typeface="Calibri"/>
              <a:cs typeface="Calibri"/>
            </a:endParaRPr>
          </a:p>
        </p:txBody>
      </p:sp>
      <p:pic>
        <p:nvPicPr>
          <p:cNvPr id="13" name="Picture 12" descr="A screenshot of a computer&#10;&#10;Description automatically generated">
            <a:extLst>
              <a:ext uri="{FF2B5EF4-FFF2-40B4-BE49-F238E27FC236}">
                <a16:creationId xmlns:a16="http://schemas.microsoft.com/office/drawing/2014/main" id="{87C6ADB7-AAA0-F8F6-3641-899E3FC2D03A}"/>
              </a:ext>
            </a:extLst>
          </p:cNvPr>
          <p:cNvPicPr>
            <a:picLocks noChangeAspect="1"/>
          </p:cNvPicPr>
          <p:nvPr/>
        </p:nvPicPr>
        <p:blipFill>
          <a:blip r:embed="rId6"/>
          <a:stretch>
            <a:fillRect/>
          </a:stretch>
        </p:blipFill>
        <p:spPr>
          <a:xfrm>
            <a:off x="685799" y="3049103"/>
            <a:ext cx="7565305" cy="6626971"/>
          </a:xfrm>
          <a:prstGeom prst="rect">
            <a:avLst/>
          </a:prstGeom>
        </p:spPr>
      </p:pic>
      <p:pic>
        <p:nvPicPr>
          <p:cNvPr id="16" name="Picture 15">
            <a:extLst>
              <a:ext uri="{FF2B5EF4-FFF2-40B4-BE49-F238E27FC236}">
                <a16:creationId xmlns:a16="http://schemas.microsoft.com/office/drawing/2014/main" id="{B19C7AE5-26A5-E057-C634-0D8B37138DF2}"/>
              </a:ext>
            </a:extLst>
          </p:cNvPr>
          <p:cNvPicPr>
            <a:picLocks noChangeAspect="1"/>
          </p:cNvPicPr>
          <p:nvPr/>
        </p:nvPicPr>
        <p:blipFill>
          <a:blip r:embed="rId7"/>
          <a:stretch>
            <a:fillRect/>
          </a:stretch>
        </p:blipFill>
        <p:spPr>
          <a:xfrm>
            <a:off x="8251104" y="3674206"/>
            <a:ext cx="8839115" cy="4919991"/>
          </a:xfrm>
          <a:prstGeom prst="rect">
            <a:avLst/>
          </a:prstGeom>
          <a:ln>
            <a:solidFill>
              <a:srgbClr val="399E06"/>
            </a:solidFill>
          </a:ln>
        </p:spPr>
      </p:pic>
      <p:sp>
        <p:nvSpPr>
          <p:cNvPr id="18" name="Rectangle 17">
            <a:extLst>
              <a:ext uri="{FF2B5EF4-FFF2-40B4-BE49-F238E27FC236}">
                <a16:creationId xmlns:a16="http://schemas.microsoft.com/office/drawing/2014/main" id="{BB9D85EB-29EB-54B6-D7DB-23ADBD060286}"/>
              </a:ext>
            </a:extLst>
          </p:cNvPr>
          <p:cNvSpPr/>
          <p:nvPr/>
        </p:nvSpPr>
        <p:spPr>
          <a:xfrm>
            <a:off x="9381514" y="2408116"/>
            <a:ext cx="6463862" cy="1015663"/>
          </a:xfrm>
          <a:prstGeom prst="rect">
            <a:avLst/>
          </a:prstGeom>
          <a:solidFill>
            <a:schemeClr val="bg1"/>
          </a:solidFill>
          <a:ln>
            <a:solidFill>
              <a:srgbClr val="399E06"/>
            </a:solidFill>
          </a:ln>
        </p:spPr>
        <p:txBody>
          <a:bodyPr wrap="square">
            <a:spAutoFit/>
          </a:bodyPr>
          <a:lstStyle/>
          <a:p>
            <a:pPr algn="ctr"/>
            <a:r>
              <a:rPr lang="en-US" sz="2000" b="1" dirty="0">
                <a:solidFill>
                  <a:srgbClr val="00B050"/>
                </a:solidFill>
                <a:latin typeface="Raleway" panose="020B0604020202020204" charset="0"/>
              </a:rPr>
              <a:t>REMINDER: </a:t>
            </a:r>
            <a:br>
              <a:rPr lang="en-US" sz="2000" b="1" dirty="0">
                <a:solidFill>
                  <a:srgbClr val="00B050"/>
                </a:solidFill>
                <a:latin typeface="Raleway" panose="020B0604020202020204" charset="0"/>
              </a:rPr>
            </a:br>
            <a:r>
              <a:rPr lang="en-US" sz="2000" b="1" dirty="0">
                <a:solidFill>
                  <a:srgbClr val="00B050"/>
                </a:solidFill>
                <a:latin typeface="Raleway" panose="020B0604020202020204" charset="0"/>
              </a:rPr>
              <a:t>You must register with email for a login to access </a:t>
            </a:r>
            <a:r>
              <a:rPr lang="en-US" sz="2000" b="1" dirty="0" err="1">
                <a:solidFill>
                  <a:srgbClr val="00B050"/>
                </a:solidFill>
                <a:latin typeface="Raleway" panose="020B0604020202020204" charset="0"/>
              </a:rPr>
              <a:t>Eolas</a:t>
            </a:r>
            <a:r>
              <a:rPr lang="en-US" sz="2000" b="1" dirty="0">
                <a:solidFill>
                  <a:srgbClr val="00B050"/>
                </a:solidFill>
                <a:latin typeface="Raleway" panose="020B0604020202020204" charset="0"/>
              </a:rPr>
              <a:t>. Please follow the listed instruction</a:t>
            </a:r>
            <a:endParaRPr lang="en-GB" sz="2000" dirty="0">
              <a:latin typeface="Raleway" panose="020B0604020202020204" charset="0"/>
            </a:endParaRPr>
          </a:p>
        </p:txBody>
      </p:sp>
      <p:cxnSp>
        <p:nvCxnSpPr>
          <p:cNvPr id="20" name="Straight Arrow Connector 19">
            <a:extLst>
              <a:ext uri="{FF2B5EF4-FFF2-40B4-BE49-F238E27FC236}">
                <a16:creationId xmlns:a16="http://schemas.microsoft.com/office/drawing/2014/main" id="{AF8D9AFD-43D4-0E44-F4AB-C03C0F715782}"/>
              </a:ext>
            </a:extLst>
          </p:cNvPr>
          <p:cNvCxnSpPr/>
          <p:nvPr/>
        </p:nvCxnSpPr>
        <p:spPr>
          <a:xfrm flipH="1">
            <a:off x="7017406" y="2857395"/>
            <a:ext cx="2270234" cy="1665391"/>
          </a:xfrm>
          <a:prstGeom prst="straightConnector1">
            <a:avLst/>
          </a:prstGeom>
          <a:ln>
            <a:solidFill>
              <a:srgbClr val="399E06"/>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4862B7B-0C77-5B23-066E-6D9C94B768E9}"/>
              </a:ext>
            </a:extLst>
          </p:cNvPr>
          <p:cNvSpPr txBox="1"/>
          <p:nvPr/>
        </p:nvSpPr>
        <p:spPr>
          <a:xfrm>
            <a:off x="8611105" y="8844624"/>
            <a:ext cx="8364681" cy="1015663"/>
          </a:xfrm>
          <a:prstGeom prst="rect">
            <a:avLst/>
          </a:prstGeom>
          <a:noFill/>
          <a:ln>
            <a:solidFill>
              <a:srgbClr val="399E06"/>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0070C0"/>
                </a:solidFill>
                <a:latin typeface="Segoe UI"/>
              </a:rPr>
              <a:t>Training &amp; Support:</a:t>
            </a:r>
          </a:p>
          <a:p>
            <a:pPr marL="228600" indent="-228600"/>
            <a:r>
              <a:rPr lang="en-US" sz="1400" dirty="0">
                <a:latin typeface="Segoe UI"/>
                <a:cs typeface="Segoe UI"/>
              </a:rPr>
              <a:t>For </a:t>
            </a:r>
            <a:r>
              <a:rPr lang="en-US" sz="1400" dirty="0" err="1">
                <a:latin typeface="Segoe UI"/>
                <a:cs typeface="Segoe UI"/>
              </a:rPr>
              <a:t>Eolas</a:t>
            </a:r>
            <a:r>
              <a:rPr lang="en-US" sz="1400" dirty="0">
                <a:latin typeface="Segoe UI"/>
                <a:cs typeface="Segoe UI"/>
              </a:rPr>
              <a:t> Medical</a:t>
            </a:r>
            <a:r>
              <a:rPr lang="en-US" sz="1400" baseline="30000" dirty="0">
                <a:latin typeface="Segoe UI"/>
                <a:cs typeface="Segoe UI"/>
              </a:rPr>
              <a:t>®</a:t>
            </a:r>
            <a:r>
              <a:rPr lang="en-US" sz="1400" dirty="0">
                <a:latin typeface="Segoe UI"/>
                <a:cs typeface="Segoe UI"/>
              </a:rPr>
              <a:t> specific training and support - </a:t>
            </a:r>
            <a:r>
              <a:rPr lang="en-US" sz="1400" dirty="0">
                <a:latin typeface="Segoe UI"/>
                <a:cs typeface="Segoe UI"/>
                <a:hlinkClick r:id="rId8"/>
              </a:rPr>
              <a:t>support@eolasmedical.com</a:t>
            </a:r>
            <a:endParaRPr lang="en-US" sz="1400" dirty="0">
              <a:latin typeface="Segoe UI"/>
              <a:cs typeface="Segoe UI"/>
            </a:endParaRPr>
          </a:p>
          <a:p>
            <a:pPr marL="228600" indent="-228600"/>
            <a:r>
              <a:rPr lang="en-US" sz="1400" dirty="0">
                <a:latin typeface="Segoe UI"/>
              </a:rPr>
              <a:t>For further information on the </a:t>
            </a:r>
            <a:r>
              <a:rPr lang="en-US" sz="1400" dirty="0" err="1">
                <a:latin typeface="Segoe UI"/>
              </a:rPr>
              <a:t>Eolas</a:t>
            </a:r>
            <a:r>
              <a:rPr lang="en-US" sz="1400" dirty="0">
                <a:latin typeface="Segoe UI"/>
              </a:rPr>
              <a:t> </a:t>
            </a:r>
            <a:r>
              <a:rPr lang="en-US" sz="1400" dirty="0">
                <a:latin typeface="Segoe UI"/>
                <a:cs typeface="Segoe UI"/>
              </a:rPr>
              <a:t>Medical</a:t>
            </a:r>
            <a:r>
              <a:rPr lang="en-US" sz="1400" baseline="30000" dirty="0">
                <a:latin typeface="Segoe UI"/>
                <a:cs typeface="Segoe UI"/>
              </a:rPr>
              <a:t>®</a:t>
            </a:r>
            <a:r>
              <a:rPr lang="en-US" sz="1400" dirty="0">
                <a:latin typeface="Segoe UI"/>
                <a:cs typeface="Segoe UI"/>
              </a:rPr>
              <a:t> </a:t>
            </a:r>
            <a:r>
              <a:rPr lang="en-US" sz="1400" dirty="0">
                <a:latin typeface="Segoe UI"/>
              </a:rPr>
              <a:t>platform – refer to the </a:t>
            </a:r>
            <a:r>
              <a:rPr lang="en-US" sz="1400" dirty="0" err="1">
                <a:latin typeface="Segoe UI"/>
                <a:hlinkClick r:id="rId9"/>
              </a:rPr>
              <a:t>Eolas</a:t>
            </a:r>
            <a:r>
              <a:rPr lang="en-US" sz="1400" dirty="0">
                <a:latin typeface="Segoe UI"/>
                <a:hlinkClick r:id="rId9"/>
              </a:rPr>
              <a:t> Medical Support page</a:t>
            </a:r>
            <a:r>
              <a:rPr lang="en-US" sz="1400" dirty="0">
                <a:latin typeface="Segoe UI"/>
              </a:rPr>
              <a:t> (</a:t>
            </a:r>
            <a:r>
              <a:rPr lang="en-US" sz="1400" dirty="0">
                <a:latin typeface="Segoe UI"/>
                <a:hlinkClick r:id="rId10"/>
              </a:rPr>
              <a:t>https://support.eolasmedical.com/</a:t>
            </a:r>
            <a:r>
              <a:rPr lang="en-US" sz="1400" dirty="0">
                <a:latin typeface="Segoe UI"/>
              </a:rPr>
              <a:t>)</a:t>
            </a:r>
            <a:endParaRPr lang="en-US" sz="1400" dirty="0">
              <a:latin typeface="Segoe UI"/>
              <a:cs typeface="Segoe UI"/>
            </a:endParaRPr>
          </a:p>
        </p:txBody>
      </p:sp>
    </p:spTree>
    <p:extLst>
      <p:ext uri="{BB962C8B-B14F-4D97-AF65-F5344CB8AC3E}">
        <p14:creationId xmlns:p14="http://schemas.microsoft.com/office/powerpoint/2010/main" val="1910989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C9D62-EB38-4488-AFB2-D0735CA8F75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D675000-A972-F845-706D-573AFB2419BA}"/>
              </a:ext>
            </a:extLst>
          </p:cNvPr>
          <p:cNvSpPr/>
          <p:nvPr/>
        </p:nvSpPr>
        <p:spPr>
          <a:xfrm>
            <a:off x="685799" y="1718576"/>
            <a:ext cx="6787056" cy="7848302"/>
          </a:xfrm>
          <a:prstGeom prst="rect">
            <a:avLst/>
          </a:prstGeom>
        </p:spPr>
        <p:txBody>
          <a:bodyPr wrap="square">
            <a:spAutoFit/>
          </a:bodyPr>
          <a:lstStyle/>
          <a:p>
            <a:r>
              <a:rPr lang="en-US" sz="2400" dirty="0"/>
              <a:t>The  formulary is a prescribing list that includes the names of medicines approved by the Evelina Medicines Committee (EMC) and Integrated Medicines Optimisation Committee (IMOC) for use across the South East London Integrated Care System: Guy’s and St </a:t>
            </a:r>
            <a:r>
              <a:rPr lang="en-US" sz="2400" dirty="0" err="1"/>
              <a:t>Thomas’</a:t>
            </a:r>
            <a:r>
              <a:rPr lang="en-US" sz="2400" dirty="0"/>
              <a:t> NHS Foundation Trust (GSTFT) King’s College Hospital NHS Foundation Trust (KCH) Lewisham and Greenwich NHS Trust (LGT) South East London Clinical Integrated Care System (ICS). </a:t>
            </a:r>
          </a:p>
          <a:p>
            <a:endParaRPr lang="en-US" sz="2400" dirty="0"/>
          </a:p>
          <a:p>
            <a:r>
              <a:rPr lang="en-US" sz="2400" dirty="0"/>
              <a:t>This formulary also contains some of the information necessary for prescribing, dispensing or administration. It should be used in conjunction with the British National Formulary for Children (</a:t>
            </a:r>
            <a:r>
              <a:rPr lang="en-US" sz="2400" dirty="0" err="1"/>
              <a:t>BNFc</a:t>
            </a:r>
            <a:r>
              <a:rPr lang="en-US" sz="2400" dirty="0"/>
              <a:t>), supplemented as necessary from specialist publications and manufacturers’ Summaries of Product Characteristics (SPC), local guidelines and national guidelines. It is intended for use by prescribers who have the necessary training and experience to interpret the information it provides.</a:t>
            </a:r>
          </a:p>
        </p:txBody>
      </p:sp>
      <p:sp>
        <p:nvSpPr>
          <p:cNvPr id="4" name="Freeform 2">
            <a:extLst>
              <a:ext uri="{FF2B5EF4-FFF2-40B4-BE49-F238E27FC236}">
                <a16:creationId xmlns:a16="http://schemas.microsoft.com/office/drawing/2014/main" id="{751C3129-3444-DF21-18DB-C2A6A55B9EAD}"/>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18D48EF3-3AC8-72A0-BD33-95A8E958A2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14828AA5-E5C6-140B-37CB-9178BED079E8}"/>
              </a:ext>
            </a:extLst>
          </p:cNvPr>
          <p:cNvSpPr/>
          <p:nvPr/>
        </p:nvSpPr>
        <p:spPr>
          <a:xfrm>
            <a:off x="685799" y="340671"/>
            <a:ext cx="14638284" cy="769441"/>
          </a:xfrm>
          <a:prstGeom prst="rect">
            <a:avLst/>
          </a:prstGeom>
        </p:spPr>
        <p:txBody>
          <a:bodyPr wrap="square">
            <a:spAutoFit/>
          </a:bodyPr>
          <a:lstStyle/>
          <a:p>
            <a:pPr>
              <a:spcBef>
                <a:spcPts val="600"/>
              </a:spcBef>
              <a:spcAft>
                <a:spcPts val="600"/>
              </a:spcAft>
            </a:pPr>
            <a:r>
              <a:rPr lang="en-GB" sz="4400" b="1" dirty="0" err="1">
                <a:hlinkClick r:id="rId4"/>
              </a:rPr>
              <a:t>Clinibee</a:t>
            </a:r>
            <a:r>
              <a:rPr lang="en-GB" sz="4400" b="1" dirty="0">
                <a:hlinkClick r:id="rId4"/>
              </a:rPr>
              <a:t> - SEL Paediatric Formulary</a:t>
            </a:r>
            <a:endParaRPr lang="en-GB" sz="4400" b="1" dirty="0"/>
          </a:p>
        </p:txBody>
      </p:sp>
      <p:sp>
        <p:nvSpPr>
          <p:cNvPr id="8" name="Rectangle 7">
            <a:extLst>
              <a:ext uri="{FF2B5EF4-FFF2-40B4-BE49-F238E27FC236}">
                <a16:creationId xmlns:a16="http://schemas.microsoft.com/office/drawing/2014/main" id="{6F6892DF-32A8-D84B-E115-212278555032}"/>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6" name="Picture 5">
            <a:extLst>
              <a:ext uri="{FF2B5EF4-FFF2-40B4-BE49-F238E27FC236}">
                <a16:creationId xmlns:a16="http://schemas.microsoft.com/office/drawing/2014/main" id="{64A322E5-FA5C-0BCA-3CB2-3C5587B3F8CB}"/>
              </a:ext>
            </a:extLst>
          </p:cNvPr>
          <p:cNvPicPr>
            <a:picLocks noChangeAspect="1"/>
          </p:cNvPicPr>
          <p:nvPr/>
        </p:nvPicPr>
        <p:blipFill>
          <a:blip r:embed="rId5"/>
          <a:stretch>
            <a:fillRect/>
          </a:stretch>
        </p:blipFill>
        <p:spPr>
          <a:xfrm>
            <a:off x="7817815" y="1377501"/>
            <a:ext cx="9114807" cy="7094638"/>
          </a:xfrm>
          <a:prstGeom prst="rect">
            <a:avLst/>
          </a:prstGeom>
          <a:ln>
            <a:solidFill>
              <a:srgbClr val="399E06"/>
            </a:solidFill>
          </a:ln>
        </p:spPr>
      </p:pic>
      <p:sp>
        <p:nvSpPr>
          <p:cNvPr id="18" name="Rectangle 17">
            <a:extLst>
              <a:ext uri="{FF2B5EF4-FFF2-40B4-BE49-F238E27FC236}">
                <a16:creationId xmlns:a16="http://schemas.microsoft.com/office/drawing/2014/main" id="{7EFF5560-849A-8A6A-3B09-6DD054BC5B3A}"/>
              </a:ext>
            </a:extLst>
          </p:cNvPr>
          <p:cNvSpPr/>
          <p:nvPr/>
        </p:nvSpPr>
        <p:spPr>
          <a:xfrm>
            <a:off x="8740613" y="8739528"/>
            <a:ext cx="7269210" cy="1015663"/>
          </a:xfrm>
          <a:prstGeom prst="rect">
            <a:avLst/>
          </a:prstGeom>
          <a:solidFill>
            <a:schemeClr val="bg1"/>
          </a:solidFill>
          <a:ln>
            <a:solidFill>
              <a:srgbClr val="399E06"/>
            </a:solidFill>
          </a:ln>
        </p:spPr>
        <p:txBody>
          <a:bodyPr wrap="square">
            <a:spAutoFit/>
          </a:bodyPr>
          <a:lstStyle/>
          <a:p>
            <a:pPr algn="ctr"/>
            <a:r>
              <a:rPr lang="en-US" sz="2000" b="1" dirty="0">
                <a:solidFill>
                  <a:srgbClr val="00B050"/>
                </a:solidFill>
                <a:latin typeface="Raleway" panose="020B0604020202020204" charset="0"/>
              </a:rPr>
              <a:t>REMINDER: </a:t>
            </a:r>
            <a:br>
              <a:rPr lang="en-US" sz="2000" b="1" dirty="0">
                <a:solidFill>
                  <a:srgbClr val="00B050"/>
                </a:solidFill>
                <a:latin typeface="Raleway" panose="020B0604020202020204" charset="0"/>
              </a:rPr>
            </a:br>
            <a:r>
              <a:rPr lang="en-US" sz="2000" b="1" dirty="0">
                <a:solidFill>
                  <a:srgbClr val="00B050"/>
                </a:solidFill>
                <a:latin typeface="Raleway" panose="020B0604020202020204" charset="0"/>
              </a:rPr>
              <a:t>You must register with email for a login to access </a:t>
            </a:r>
            <a:r>
              <a:rPr lang="en-US" sz="2000" b="1" dirty="0" err="1">
                <a:solidFill>
                  <a:srgbClr val="00B050"/>
                </a:solidFill>
                <a:latin typeface="Raleway" panose="020B0604020202020204" charset="0"/>
              </a:rPr>
              <a:t>Eolas</a:t>
            </a:r>
            <a:r>
              <a:rPr lang="en-US" sz="2000" b="1" dirty="0">
                <a:solidFill>
                  <a:srgbClr val="00B050"/>
                </a:solidFill>
                <a:latin typeface="Raleway" panose="020B0604020202020204" charset="0"/>
              </a:rPr>
              <a:t>. Please select </a:t>
            </a:r>
            <a:r>
              <a:rPr lang="en-US" sz="2000" b="1" dirty="0" err="1">
                <a:solidFill>
                  <a:srgbClr val="00B050"/>
                </a:solidFill>
                <a:latin typeface="Raleway" panose="020B0604020202020204" charset="0"/>
              </a:rPr>
              <a:t>Paediatric</a:t>
            </a:r>
            <a:r>
              <a:rPr lang="en-US" sz="2000" b="1" dirty="0">
                <a:solidFill>
                  <a:srgbClr val="00B050"/>
                </a:solidFill>
                <a:latin typeface="Raleway" panose="020B0604020202020204" charset="0"/>
              </a:rPr>
              <a:t> Formulary once logged in</a:t>
            </a:r>
            <a:endParaRPr lang="en-GB" sz="2000" dirty="0">
              <a:latin typeface="Raleway" panose="020B0604020202020204" charset="0"/>
            </a:endParaRPr>
          </a:p>
        </p:txBody>
      </p:sp>
    </p:spTree>
    <p:extLst>
      <p:ext uri="{BB962C8B-B14F-4D97-AF65-F5344CB8AC3E}">
        <p14:creationId xmlns:p14="http://schemas.microsoft.com/office/powerpoint/2010/main" val="1314444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7CCE1-03C1-3DBA-2DA0-00D0DA2524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25C8364-5022-4841-1EEB-3EB3F53C0D49}"/>
              </a:ext>
            </a:extLst>
          </p:cNvPr>
          <p:cNvSpPr/>
          <p:nvPr/>
        </p:nvSpPr>
        <p:spPr>
          <a:xfrm>
            <a:off x="685799" y="1110112"/>
            <a:ext cx="16430496" cy="1200329"/>
          </a:xfrm>
          <a:prstGeom prst="rect">
            <a:avLst/>
          </a:prstGeom>
        </p:spPr>
        <p:txBody>
          <a:bodyPr wrap="square">
            <a:spAutoFit/>
          </a:bodyPr>
          <a:lstStyle/>
          <a:p>
            <a:r>
              <a:rPr lang="en-US" sz="2400" dirty="0" err="1"/>
              <a:t>OpenPrescribing</a:t>
            </a:r>
            <a:r>
              <a:rPr lang="en-US" sz="2400" dirty="0"/>
              <a:t> uses English prescribing dataset from the NHS Business Services Authority (BSA) or ePACT2 data making it easier for GPs, managers and everyone to explore - supporting safer, more efficient prescribing. It is available on public domain and no registration required via https://openprescribing.net/  </a:t>
            </a:r>
          </a:p>
        </p:txBody>
      </p:sp>
      <p:sp>
        <p:nvSpPr>
          <p:cNvPr id="4" name="Freeform 2">
            <a:extLst>
              <a:ext uri="{FF2B5EF4-FFF2-40B4-BE49-F238E27FC236}">
                <a16:creationId xmlns:a16="http://schemas.microsoft.com/office/drawing/2014/main" id="{4F89EF24-8F9B-E804-7CE5-3FE1A65B2591}"/>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EBD68D21-D0E4-D4EA-D505-0F4B57B2AA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138B5E28-48C2-45F6-07DE-5EC5553029AA}"/>
              </a:ext>
            </a:extLst>
          </p:cNvPr>
          <p:cNvSpPr/>
          <p:nvPr/>
        </p:nvSpPr>
        <p:spPr>
          <a:xfrm>
            <a:off x="685799" y="340671"/>
            <a:ext cx="14638284" cy="769441"/>
          </a:xfrm>
          <a:prstGeom prst="rect">
            <a:avLst/>
          </a:prstGeom>
        </p:spPr>
        <p:txBody>
          <a:bodyPr wrap="square">
            <a:spAutoFit/>
          </a:bodyPr>
          <a:lstStyle/>
          <a:p>
            <a:pPr>
              <a:spcBef>
                <a:spcPts val="600"/>
              </a:spcBef>
              <a:spcAft>
                <a:spcPts val="600"/>
              </a:spcAft>
            </a:pPr>
            <a:r>
              <a:rPr lang="en-GB" sz="4400" b="1" dirty="0" err="1">
                <a:hlinkClick r:id="rId4"/>
              </a:rPr>
              <a:t>OpenPrescribing</a:t>
            </a:r>
            <a:endParaRPr lang="en-GB" sz="4400" b="1" dirty="0"/>
          </a:p>
        </p:txBody>
      </p:sp>
      <p:sp>
        <p:nvSpPr>
          <p:cNvPr id="8" name="Rectangle 7">
            <a:extLst>
              <a:ext uri="{FF2B5EF4-FFF2-40B4-BE49-F238E27FC236}">
                <a16:creationId xmlns:a16="http://schemas.microsoft.com/office/drawing/2014/main" id="{2FC182B8-B353-1C8F-681F-05D6F7FC8AA8}"/>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7" name="Picture 6">
            <a:extLst>
              <a:ext uri="{FF2B5EF4-FFF2-40B4-BE49-F238E27FC236}">
                <a16:creationId xmlns:a16="http://schemas.microsoft.com/office/drawing/2014/main" id="{22795A79-1B46-A1BC-0A62-F89292DFA016}"/>
              </a:ext>
            </a:extLst>
          </p:cNvPr>
          <p:cNvPicPr>
            <a:picLocks noChangeAspect="1"/>
          </p:cNvPicPr>
          <p:nvPr/>
        </p:nvPicPr>
        <p:blipFill>
          <a:blip r:embed="rId5"/>
          <a:stretch>
            <a:fillRect/>
          </a:stretch>
        </p:blipFill>
        <p:spPr>
          <a:xfrm>
            <a:off x="785077" y="2512647"/>
            <a:ext cx="7763694" cy="7351005"/>
          </a:xfrm>
          <a:prstGeom prst="rect">
            <a:avLst/>
          </a:prstGeom>
          <a:ln>
            <a:solidFill>
              <a:srgbClr val="399E06"/>
            </a:solidFill>
          </a:ln>
        </p:spPr>
      </p:pic>
      <p:pic>
        <p:nvPicPr>
          <p:cNvPr id="11" name="Picture 10">
            <a:extLst>
              <a:ext uri="{FF2B5EF4-FFF2-40B4-BE49-F238E27FC236}">
                <a16:creationId xmlns:a16="http://schemas.microsoft.com/office/drawing/2014/main" id="{1FE688C7-F1A7-23D3-6125-43D446366B8C}"/>
              </a:ext>
            </a:extLst>
          </p:cNvPr>
          <p:cNvPicPr>
            <a:picLocks noChangeAspect="1"/>
          </p:cNvPicPr>
          <p:nvPr/>
        </p:nvPicPr>
        <p:blipFill>
          <a:blip r:embed="rId6"/>
          <a:stretch>
            <a:fillRect/>
          </a:stretch>
        </p:blipFill>
        <p:spPr>
          <a:xfrm>
            <a:off x="8581177" y="2711330"/>
            <a:ext cx="8132087" cy="6953637"/>
          </a:xfrm>
          <a:prstGeom prst="rect">
            <a:avLst/>
          </a:prstGeom>
          <a:ln>
            <a:solidFill>
              <a:srgbClr val="399E06"/>
            </a:solidFill>
          </a:ln>
        </p:spPr>
      </p:pic>
    </p:spTree>
    <p:extLst>
      <p:ext uri="{BB962C8B-B14F-4D97-AF65-F5344CB8AC3E}">
        <p14:creationId xmlns:p14="http://schemas.microsoft.com/office/powerpoint/2010/main" val="3373196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7289A-DBD6-CA11-E645-295EFEEBE70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351A29-132A-5250-0AE2-D12EE1E6FD19}"/>
              </a:ext>
            </a:extLst>
          </p:cNvPr>
          <p:cNvSpPr/>
          <p:nvPr/>
        </p:nvSpPr>
        <p:spPr>
          <a:xfrm>
            <a:off x="685799" y="1110112"/>
            <a:ext cx="6327699" cy="4154984"/>
          </a:xfrm>
          <a:prstGeom prst="rect">
            <a:avLst/>
          </a:prstGeom>
        </p:spPr>
        <p:txBody>
          <a:bodyPr wrap="square">
            <a:spAutoFit/>
          </a:bodyPr>
          <a:lstStyle/>
          <a:p>
            <a:r>
              <a:rPr lang="en-US" sz="2400" dirty="0"/>
              <a:t>The SELWDH (South East London Workforce Development Hub) website is a key resource for ARRS providing access to training, professional development, career support, webinars, educational resources, workforce guidance, and networking opportunities to help ARRS staff develop their skills, meet role requirements, and deliver high-quality patient care. The hub also supports recruitment, retention, supervision, and ongoing workforce development across the six South East London boroughs.  </a:t>
            </a:r>
          </a:p>
        </p:txBody>
      </p:sp>
      <p:sp>
        <p:nvSpPr>
          <p:cNvPr id="4" name="Freeform 2">
            <a:extLst>
              <a:ext uri="{FF2B5EF4-FFF2-40B4-BE49-F238E27FC236}">
                <a16:creationId xmlns:a16="http://schemas.microsoft.com/office/drawing/2014/main" id="{6116DF76-3E7B-8138-1274-F4B81EBCE46E}"/>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64331595-12BB-A4DF-79F2-677300323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29E022FD-984D-EE1F-1B26-2F19C7938F4F}"/>
              </a:ext>
            </a:extLst>
          </p:cNvPr>
          <p:cNvSpPr/>
          <p:nvPr/>
        </p:nvSpPr>
        <p:spPr>
          <a:xfrm>
            <a:off x="685799" y="340671"/>
            <a:ext cx="14638284" cy="769441"/>
          </a:xfrm>
          <a:prstGeom prst="rect">
            <a:avLst/>
          </a:prstGeom>
        </p:spPr>
        <p:txBody>
          <a:bodyPr wrap="square">
            <a:spAutoFit/>
          </a:bodyPr>
          <a:lstStyle/>
          <a:p>
            <a:pPr>
              <a:spcBef>
                <a:spcPts val="600"/>
              </a:spcBef>
              <a:spcAft>
                <a:spcPts val="600"/>
              </a:spcAft>
            </a:pPr>
            <a:r>
              <a:rPr lang="en-GB" sz="4400" b="1" dirty="0">
                <a:hlinkClick r:id="rId4"/>
              </a:rPr>
              <a:t>SELWDH</a:t>
            </a:r>
            <a:endParaRPr lang="en-GB" sz="4400" b="1" dirty="0"/>
          </a:p>
        </p:txBody>
      </p:sp>
      <p:sp>
        <p:nvSpPr>
          <p:cNvPr id="8" name="Rectangle 7">
            <a:extLst>
              <a:ext uri="{FF2B5EF4-FFF2-40B4-BE49-F238E27FC236}">
                <a16:creationId xmlns:a16="http://schemas.microsoft.com/office/drawing/2014/main" id="{1182DEE3-8C17-4CB1-77B8-D4CB02CE43E0}"/>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6" name="Picture 5">
            <a:extLst>
              <a:ext uri="{FF2B5EF4-FFF2-40B4-BE49-F238E27FC236}">
                <a16:creationId xmlns:a16="http://schemas.microsoft.com/office/drawing/2014/main" id="{69B1A6E4-413A-7A70-2FD9-3537720EB577}"/>
              </a:ext>
            </a:extLst>
          </p:cNvPr>
          <p:cNvPicPr>
            <a:picLocks noChangeAspect="1"/>
          </p:cNvPicPr>
          <p:nvPr/>
        </p:nvPicPr>
        <p:blipFill>
          <a:blip r:embed="rId5"/>
          <a:stretch>
            <a:fillRect/>
          </a:stretch>
        </p:blipFill>
        <p:spPr>
          <a:xfrm>
            <a:off x="8558251" y="210944"/>
            <a:ext cx="7591683" cy="3504723"/>
          </a:xfrm>
          <a:prstGeom prst="rect">
            <a:avLst/>
          </a:prstGeom>
          <a:ln>
            <a:solidFill>
              <a:srgbClr val="399E06"/>
            </a:solidFill>
          </a:ln>
        </p:spPr>
      </p:pic>
      <p:pic>
        <p:nvPicPr>
          <p:cNvPr id="10" name="Picture 9">
            <a:extLst>
              <a:ext uri="{FF2B5EF4-FFF2-40B4-BE49-F238E27FC236}">
                <a16:creationId xmlns:a16="http://schemas.microsoft.com/office/drawing/2014/main" id="{373BEDE6-5189-C07D-18B3-7E14FD88C069}"/>
              </a:ext>
            </a:extLst>
          </p:cNvPr>
          <p:cNvPicPr>
            <a:picLocks noChangeAspect="1"/>
          </p:cNvPicPr>
          <p:nvPr/>
        </p:nvPicPr>
        <p:blipFill>
          <a:blip r:embed="rId6"/>
          <a:stretch>
            <a:fillRect/>
          </a:stretch>
        </p:blipFill>
        <p:spPr>
          <a:xfrm>
            <a:off x="8286476" y="3845394"/>
            <a:ext cx="8364167" cy="6343181"/>
          </a:xfrm>
          <a:prstGeom prst="rect">
            <a:avLst/>
          </a:prstGeom>
          <a:ln>
            <a:solidFill>
              <a:srgbClr val="399E06"/>
            </a:solidFill>
          </a:ln>
        </p:spPr>
      </p:pic>
      <p:pic>
        <p:nvPicPr>
          <p:cNvPr id="13" name="Picture 12">
            <a:extLst>
              <a:ext uri="{FF2B5EF4-FFF2-40B4-BE49-F238E27FC236}">
                <a16:creationId xmlns:a16="http://schemas.microsoft.com/office/drawing/2014/main" id="{8B690E38-097F-5A95-0449-2BE49FF6D2C8}"/>
              </a:ext>
            </a:extLst>
          </p:cNvPr>
          <p:cNvPicPr>
            <a:picLocks noChangeAspect="1"/>
          </p:cNvPicPr>
          <p:nvPr/>
        </p:nvPicPr>
        <p:blipFill>
          <a:blip r:embed="rId7"/>
          <a:stretch>
            <a:fillRect/>
          </a:stretch>
        </p:blipFill>
        <p:spPr>
          <a:xfrm>
            <a:off x="496612" y="5814340"/>
            <a:ext cx="7444904" cy="3566143"/>
          </a:xfrm>
          <a:prstGeom prst="rect">
            <a:avLst/>
          </a:prstGeom>
        </p:spPr>
      </p:pic>
    </p:spTree>
    <p:extLst>
      <p:ext uri="{BB962C8B-B14F-4D97-AF65-F5344CB8AC3E}">
        <p14:creationId xmlns:p14="http://schemas.microsoft.com/office/powerpoint/2010/main" val="10025226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49207-4C7B-9123-E073-D7CFB875B3B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5D38C92-7D49-9190-950C-ACEAD4630329}"/>
              </a:ext>
            </a:extLst>
          </p:cNvPr>
          <p:cNvSpPr/>
          <p:nvPr/>
        </p:nvSpPr>
        <p:spPr>
          <a:xfrm>
            <a:off x="685799" y="1110112"/>
            <a:ext cx="15964844" cy="2308324"/>
          </a:xfrm>
          <a:prstGeom prst="rect">
            <a:avLst/>
          </a:prstGeom>
        </p:spPr>
        <p:txBody>
          <a:bodyPr wrap="square">
            <a:spAutoFit/>
          </a:bodyPr>
          <a:lstStyle/>
          <a:p>
            <a:r>
              <a:rPr lang="en-US" sz="2400" dirty="0"/>
              <a:t>The Specialist Pharmacy Service (SPS) website is an essential evidence-based resource for ARRS staff and primary care teams, providing expert medicines information to support safe and effective patient care. Key resources include medicines monitoring guidance, the Medicines Supply Tool for managing medication shortages and alternatives, the Medicines in Compliance Aids Stability Tool to support safe use of monitored dosage systems, advice on medicines safety in pregnancy and breastfeeding, and guidance for patients with swallowing difficulties, including information on alternative formulations and safe administration. SPS helps healthcare professionals make informed clinical decisions and </a:t>
            </a:r>
            <a:r>
              <a:rPr lang="en-US" sz="2400" dirty="0" err="1"/>
              <a:t>optimise</a:t>
            </a:r>
            <a:r>
              <a:rPr lang="en-US" sz="2400" dirty="0"/>
              <a:t> medicines management in everyday practice..  </a:t>
            </a:r>
          </a:p>
        </p:txBody>
      </p:sp>
      <p:sp>
        <p:nvSpPr>
          <p:cNvPr id="4" name="Freeform 2">
            <a:extLst>
              <a:ext uri="{FF2B5EF4-FFF2-40B4-BE49-F238E27FC236}">
                <a16:creationId xmlns:a16="http://schemas.microsoft.com/office/drawing/2014/main" id="{EFE10BD4-FF9B-CBE4-105E-B364E720A561}"/>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6C9E8507-2C05-75DD-DEAF-CB04E7EE80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524E5F54-FE13-BA17-C406-56B6020B584F}"/>
              </a:ext>
            </a:extLst>
          </p:cNvPr>
          <p:cNvSpPr/>
          <p:nvPr/>
        </p:nvSpPr>
        <p:spPr>
          <a:xfrm>
            <a:off x="685799" y="340671"/>
            <a:ext cx="14638284" cy="769441"/>
          </a:xfrm>
          <a:prstGeom prst="rect">
            <a:avLst/>
          </a:prstGeom>
        </p:spPr>
        <p:txBody>
          <a:bodyPr wrap="square">
            <a:spAutoFit/>
          </a:bodyPr>
          <a:lstStyle/>
          <a:p>
            <a:pPr>
              <a:spcBef>
                <a:spcPts val="600"/>
              </a:spcBef>
              <a:spcAft>
                <a:spcPts val="600"/>
              </a:spcAft>
            </a:pPr>
            <a:r>
              <a:rPr lang="en-GB" sz="4400" b="1" dirty="0">
                <a:hlinkClick r:id="rId4"/>
              </a:rPr>
              <a:t>SPS - Specialist Pharmacy Service</a:t>
            </a:r>
            <a:endParaRPr lang="en-GB" sz="4400" b="1" dirty="0"/>
          </a:p>
        </p:txBody>
      </p:sp>
      <p:sp>
        <p:nvSpPr>
          <p:cNvPr id="8" name="Rectangle 7">
            <a:extLst>
              <a:ext uri="{FF2B5EF4-FFF2-40B4-BE49-F238E27FC236}">
                <a16:creationId xmlns:a16="http://schemas.microsoft.com/office/drawing/2014/main" id="{D9B942D3-1BD0-2364-457B-BEE91FF021BE}"/>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11" name="Picture 10">
            <a:extLst>
              <a:ext uri="{FF2B5EF4-FFF2-40B4-BE49-F238E27FC236}">
                <a16:creationId xmlns:a16="http://schemas.microsoft.com/office/drawing/2014/main" id="{25DD1C72-2F7C-56E9-FD31-9855E17A0822}"/>
              </a:ext>
            </a:extLst>
          </p:cNvPr>
          <p:cNvPicPr>
            <a:picLocks noChangeAspect="1"/>
          </p:cNvPicPr>
          <p:nvPr/>
        </p:nvPicPr>
        <p:blipFill>
          <a:blip r:embed="rId5"/>
          <a:stretch>
            <a:fillRect/>
          </a:stretch>
        </p:blipFill>
        <p:spPr>
          <a:xfrm>
            <a:off x="2982146" y="3619500"/>
            <a:ext cx="10447775" cy="3249065"/>
          </a:xfrm>
          <a:prstGeom prst="rect">
            <a:avLst/>
          </a:prstGeom>
          <a:ln>
            <a:solidFill>
              <a:srgbClr val="399E06"/>
            </a:solidFill>
          </a:ln>
        </p:spPr>
      </p:pic>
      <p:pic>
        <p:nvPicPr>
          <p:cNvPr id="15" name="Picture 14">
            <a:extLst>
              <a:ext uri="{FF2B5EF4-FFF2-40B4-BE49-F238E27FC236}">
                <a16:creationId xmlns:a16="http://schemas.microsoft.com/office/drawing/2014/main" id="{2CCB53E5-D7C8-CEF8-A71B-DED69874C836}"/>
              </a:ext>
            </a:extLst>
          </p:cNvPr>
          <p:cNvPicPr>
            <a:picLocks noChangeAspect="1"/>
          </p:cNvPicPr>
          <p:nvPr/>
        </p:nvPicPr>
        <p:blipFill>
          <a:blip r:embed="rId6"/>
          <a:stretch>
            <a:fillRect/>
          </a:stretch>
        </p:blipFill>
        <p:spPr>
          <a:xfrm>
            <a:off x="3521786" y="6955479"/>
            <a:ext cx="9667875" cy="2990850"/>
          </a:xfrm>
          <a:prstGeom prst="rect">
            <a:avLst/>
          </a:prstGeom>
          <a:ln>
            <a:solidFill>
              <a:srgbClr val="399E06"/>
            </a:solidFill>
          </a:ln>
        </p:spPr>
      </p:pic>
      <p:sp>
        <p:nvSpPr>
          <p:cNvPr id="17" name="Rectangle 16">
            <a:extLst>
              <a:ext uri="{FF2B5EF4-FFF2-40B4-BE49-F238E27FC236}">
                <a16:creationId xmlns:a16="http://schemas.microsoft.com/office/drawing/2014/main" id="{2ACA57E6-A5D7-7CCD-1F33-1FE4763BD0FF}"/>
              </a:ext>
            </a:extLst>
          </p:cNvPr>
          <p:cNvSpPr/>
          <p:nvPr/>
        </p:nvSpPr>
        <p:spPr>
          <a:xfrm>
            <a:off x="11902315" y="9017580"/>
            <a:ext cx="4910899" cy="1015663"/>
          </a:xfrm>
          <a:prstGeom prst="rect">
            <a:avLst/>
          </a:prstGeom>
          <a:solidFill>
            <a:schemeClr val="bg1"/>
          </a:solidFill>
          <a:ln>
            <a:solidFill>
              <a:srgbClr val="399E06"/>
            </a:solidFill>
          </a:ln>
        </p:spPr>
        <p:txBody>
          <a:bodyPr wrap="square">
            <a:spAutoFit/>
          </a:bodyPr>
          <a:lstStyle/>
          <a:p>
            <a:pPr algn="ctr"/>
            <a:r>
              <a:rPr lang="en-US" sz="2000" b="1" dirty="0">
                <a:solidFill>
                  <a:srgbClr val="00B050"/>
                </a:solidFill>
                <a:latin typeface="Raleway" panose="020B0604020202020204" charset="0"/>
              </a:rPr>
              <a:t>REMINDER: </a:t>
            </a:r>
            <a:br>
              <a:rPr lang="en-US" sz="2000" b="1" dirty="0">
                <a:solidFill>
                  <a:srgbClr val="00B050"/>
                </a:solidFill>
                <a:latin typeface="Raleway" panose="020B0604020202020204" charset="0"/>
              </a:rPr>
            </a:br>
            <a:r>
              <a:rPr lang="en-US" sz="2000" b="1" dirty="0">
                <a:solidFill>
                  <a:srgbClr val="00B050"/>
                </a:solidFill>
                <a:latin typeface="Raleway" panose="020B0604020202020204" charset="0"/>
              </a:rPr>
              <a:t>You must register with email for a login to access some SPS services.</a:t>
            </a:r>
            <a:endParaRPr lang="en-GB" sz="2000" dirty="0">
              <a:latin typeface="Raleway" panose="020B0604020202020204" charset="0"/>
            </a:endParaRPr>
          </a:p>
        </p:txBody>
      </p:sp>
    </p:spTree>
    <p:extLst>
      <p:ext uri="{BB962C8B-B14F-4D97-AF65-F5344CB8AC3E}">
        <p14:creationId xmlns:p14="http://schemas.microsoft.com/office/powerpoint/2010/main" val="38508667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5F917-61A4-1955-0807-C464CEE50AC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6984FC40-27CC-839B-8D02-FD0F4730C592}"/>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7E364982-7038-A631-3352-90BD080C15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CB3F90D1-D1BB-333D-71F0-C2862514838B}"/>
              </a:ext>
            </a:extLst>
          </p:cNvPr>
          <p:cNvSpPr/>
          <p:nvPr/>
        </p:nvSpPr>
        <p:spPr>
          <a:xfrm>
            <a:off x="685799" y="340671"/>
            <a:ext cx="14324429" cy="769441"/>
          </a:xfrm>
          <a:prstGeom prst="rect">
            <a:avLst/>
          </a:prstGeom>
        </p:spPr>
        <p:txBody>
          <a:bodyPr wrap="square">
            <a:spAutoFit/>
          </a:bodyPr>
          <a:lstStyle/>
          <a:p>
            <a:r>
              <a:rPr lang="en-GB" sz="4400" b="1" dirty="0">
                <a:solidFill>
                  <a:srgbClr val="00B050"/>
                </a:solidFill>
                <a:latin typeface="Raleway" panose="020B0604020202020204" charset="0"/>
              </a:rPr>
              <a:t>Other Useful Resources</a:t>
            </a:r>
          </a:p>
        </p:txBody>
      </p:sp>
      <p:sp>
        <p:nvSpPr>
          <p:cNvPr id="8" name="Rectangle 7">
            <a:extLst>
              <a:ext uri="{FF2B5EF4-FFF2-40B4-BE49-F238E27FC236}">
                <a16:creationId xmlns:a16="http://schemas.microsoft.com/office/drawing/2014/main" id="{FD5B5257-FB83-6773-E1D3-E1AC27860561}"/>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graphicFrame>
        <p:nvGraphicFramePr>
          <p:cNvPr id="2" name="Table 1">
            <a:extLst>
              <a:ext uri="{FF2B5EF4-FFF2-40B4-BE49-F238E27FC236}">
                <a16:creationId xmlns:a16="http://schemas.microsoft.com/office/drawing/2014/main" id="{4E4764C8-2741-A04A-B1D8-DEA095583E3A}"/>
              </a:ext>
            </a:extLst>
          </p:cNvPr>
          <p:cNvGraphicFramePr>
            <a:graphicFrameLocks noGrp="1"/>
          </p:cNvGraphicFramePr>
          <p:nvPr>
            <p:extLst>
              <p:ext uri="{D42A27DB-BD31-4B8C-83A1-F6EECF244321}">
                <p14:modId xmlns:p14="http://schemas.microsoft.com/office/powerpoint/2010/main" val="1207741371"/>
              </p:ext>
            </p:extLst>
          </p:nvPr>
        </p:nvGraphicFramePr>
        <p:xfrm>
          <a:off x="685798" y="1316422"/>
          <a:ext cx="5005553" cy="2123214"/>
        </p:xfrm>
        <a:graphic>
          <a:graphicData uri="http://schemas.openxmlformats.org/drawingml/2006/table">
            <a:tbl>
              <a:tblPr firstRow="1" bandRow="1">
                <a:tableStyleId>{22838BEF-8BB2-4498-84A7-C5851F593DF1}</a:tableStyleId>
              </a:tblPr>
              <a:tblGrid>
                <a:gridCol w="3147325">
                  <a:extLst>
                    <a:ext uri="{9D8B030D-6E8A-4147-A177-3AD203B41FA5}">
                      <a16:colId xmlns:a16="http://schemas.microsoft.com/office/drawing/2014/main" val="2715367351"/>
                    </a:ext>
                  </a:extLst>
                </a:gridCol>
                <a:gridCol w="1858228">
                  <a:extLst>
                    <a:ext uri="{9D8B030D-6E8A-4147-A177-3AD203B41FA5}">
                      <a16:colId xmlns:a16="http://schemas.microsoft.com/office/drawing/2014/main" val="1582976715"/>
                    </a:ext>
                  </a:extLst>
                </a:gridCol>
              </a:tblGrid>
              <a:tr h="1141823">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2400" b="1" u="sng" dirty="0">
                          <a:solidFill>
                            <a:srgbClr val="0563C1"/>
                          </a:solidFill>
                          <a:effectLst/>
                          <a:latin typeface="Calibri"/>
                          <a:ea typeface="Calibri" panose="020F0502020204030204" pitchFamily="34" charset="0"/>
                          <a:cs typeface="Times New Roman"/>
                          <a:hlinkClick r:id="rId4"/>
                        </a:rPr>
                        <a:t>NEWT Guidelines</a:t>
                      </a:r>
                      <a:br>
                        <a:rPr lang="en-GB" sz="2400" b="1" u="sng" dirty="0">
                          <a:solidFill>
                            <a:srgbClr val="0563C1"/>
                          </a:solidFill>
                          <a:effectLst/>
                          <a:latin typeface="Calibri"/>
                          <a:ea typeface="Calibri" panose="020F0502020204030204" pitchFamily="34" charset="0"/>
                          <a:cs typeface="Times New Roman"/>
                        </a:rPr>
                      </a:br>
                      <a:r>
                        <a:rPr lang="en-US" sz="2400" b="0" i="0" kern="1200" dirty="0">
                          <a:solidFill>
                            <a:schemeClr val="dk1"/>
                          </a:solidFill>
                          <a:effectLst/>
                          <a:latin typeface="+mn-lt"/>
                          <a:ea typeface="+mn-ea"/>
                          <a:cs typeface="+mn-cs"/>
                        </a:rPr>
                        <a:t>for administration of medication to patients with enteral feeding tubes or swallowing difficulties</a:t>
                      </a:r>
                      <a:endParaRPr lang="en-GB" sz="2400" b="0" u="none" dirty="0">
                        <a:effectLst/>
                        <a:latin typeface="Calibri"/>
                        <a:ea typeface="Calibri" panose="020F0502020204030204" pitchFamily="34" charset="0"/>
                        <a:cs typeface="Times New Roman"/>
                      </a:endParaRPr>
                    </a:p>
                  </a:txBody>
                  <a:tcPr>
                    <a:solidFill>
                      <a:schemeClr val="accent5">
                        <a:lumMod val="20000"/>
                        <a:lumOff val="80000"/>
                      </a:schemeClr>
                    </a:solidFill>
                  </a:tcPr>
                </a:tc>
                <a:tc h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b="0" u="none">
                        <a:effectLst/>
                        <a:latin typeface="Calibri"/>
                        <a:ea typeface="Calibri" panose="020F0502020204030204" pitchFamily="34" charset="0"/>
                        <a:cs typeface="Times New Roman"/>
                      </a:endParaRPr>
                    </a:p>
                  </a:txBody>
                  <a:tcPr/>
                </a:tc>
                <a:extLst>
                  <a:ext uri="{0D108BD9-81ED-4DB2-BD59-A6C34878D82A}">
                    <a16:rowId xmlns:a16="http://schemas.microsoft.com/office/drawing/2014/main" val="229412736"/>
                  </a:ext>
                </a:extLst>
              </a:tr>
              <a:tr h="56873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400" b="1" dirty="0">
                          <a:effectLst/>
                          <a:latin typeface="Calibri"/>
                          <a:ea typeface="Calibri"/>
                          <a:cs typeface="Times New Roman"/>
                        </a:rPr>
                        <a:t>Username:</a:t>
                      </a:r>
                      <a:r>
                        <a:rPr lang="en-GB" sz="2400" dirty="0">
                          <a:effectLst/>
                          <a:latin typeface="Calibri"/>
                          <a:ea typeface="Calibri"/>
                          <a:cs typeface="Times New Roman"/>
                        </a:rPr>
                        <a:t> 3academy</a:t>
                      </a:r>
                    </a:p>
                  </a:txBody>
                  <a:tcPr>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2400" b="0" i="0" u="none" strike="noStrike" baseline="0" noProof="0" dirty="0">
                          <a:solidFill>
                            <a:srgbClr val="000000"/>
                          </a:solidFill>
                          <a:effectLst/>
                          <a:latin typeface="Calibri"/>
                        </a:rPr>
                        <a:t>c</a:t>
                      </a:r>
                      <a:r>
                        <a:rPr lang="en-GB" sz="2400" b="0" i="0" u="none" strike="noStrike" baseline="0" noProof="0" dirty="0" err="1">
                          <a:solidFill>
                            <a:srgbClr val="000000"/>
                          </a:solidFill>
                          <a:effectLst/>
                          <a:latin typeface="Calibri"/>
                        </a:rPr>
                        <a:t>andle</a:t>
                      </a:r>
                      <a:endParaRPr lang="en-US" sz="2400" dirty="0"/>
                    </a:p>
                  </a:txBody>
                  <a:tcPr>
                    <a:solidFill>
                      <a:schemeClr val="accent5">
                        <a:lumMod val="20000"/>
                        <a:lumOff val="80000"/>
                      </a:schemeClr>
                    </a:solidFill>
                  </a:tcPr>
                </a:tc>
                <a:extLst>
                  <a:ext uri="{0D108BD9-81ED-4DB2-BD59-A6C34878D82A}">
                    <a16:rowId xmlns:a16="http://schemas.microsoft.com/office/drawing/2014/main" val="3316155669"/>
                  </a:ext>
                </a:extLst>
              </a:tr>
            </a:tbl>
          </a:graphicData>
        </a:graphic>
      </p:graphicFrame>
      <p:graphicFrame>
        <p:nvGraphicFramePr>
          <p:cNvPr id="5" name="Table 4">
            <a:extLst>
              <a:ext uri="{FF2B5EF4-FFF2-40B4-BE49-F238E27FC236}">
                <a16:creationId xmlns:a16="http://schemas.microsoft.com/office/drawing/2014/main" id="{39807F5A-CFED-2498-07A2-EB0B959741EB}"/>
              </a:ext>
            </a:extLst>
          </p:cNvPr>
          <p:cNvGraphicFramePr>
            <a:graphicFrameLocks noGrp="1"/>
          </p:cNvGraphicFramePr>
          <p:nvPr>
            <p:extLst>
              <p:ext uri="{D42A27DB-BD31-4B8C-83A1-F6EECF244321}">
                <p14:modId xmlns:p14="http://schemas.microsoft.com/office/powerpoint/2010/main" val="133729861"/>
              </p:ext>
            </p:extLst>
          </p:nvPr>
        </p:nvGraphicFramePr>
        <p:xfrm>
          <a:off x="685798" y="3645946"/>
          <a:ext cx="5005553" cy="6035040"/>
        </p:xfrm>
        <a:graphic>
          <a:graphicData uri="http://schemas.openxmlformats.org/drawingml/2006/table">
            <a:tbl>
              <a:tblPr firstRow="1" bandRow="1">
                <a:tableStyleId>{22838BEF-8BB2-4498-84A7-C5851F593DF1}</a:tableStyleId>
              </a:tblPr>
              <a:tblGrid>
                <a:gridCol w="3147325">
                  <a:extLst>
                    <a:ext uri="{9D8B030D-6E8A-4147-A177-3AD203B41FA5}">
                      <a16:colId xmlns:a16="http://schemas.microsoft.com/office/drawing/2014/main" val="3138724446"/>
                    </a:ext>
                  </a:extLst>
                </a:gridCol>
                <a:gridCol w="1858228">
                  <a:extLst>
                    <a:ext uri="{9D8B030D-6E8A-4147-A177-3AD203B41FA5}">
                      <a16:colId xmlns:a16="http://schemas.microsoft.com/office/drawing/2014/main" val="2336547407"/>
                    </a:ext>
                  </a:extLst>
                </a:gridCol>
              </a:tblGrid>
              <a:tr h="2538150">
                <a:tc gridSpan="2">
                  <a:txBody>
                    <a:bodyPr/>
                    <a:lstStyle/>
                    <a:p>
                      <a:r>
                        <a:rPr lang="en-GB" sz="2400" b="1" u="sng" dirty="0" err="1">
                          <a:solidFill>
                            <a:srgbClr val="0563C1"/>
                          </a:solidFill>
                          <a:effectLst/>
                          <a:latin typeface="Calibri"/>
                          <a:ea typeface="Calibri" panose="020F0502020204030204" pitchFamily="34" charset="0"/>
                          <a:cs typeface="Times New Roman"/>
                          <a:hlinkClick r:id="rId5"/>
                        </a:rPr>
                        <a:t>MedicinesComplete</a:t>
                      </a:r>
                      <a:r>
                        <a:rPr lang="en-GB" sz="2400" b="1" u="sng" dirty="0">
                          <a:solidFill>
                            <a:srgbClr val="0563C1"/>
                          </a:solidFill>
                          <a:effectLst/>
                          <a:latin typeface="Calibri"/>
                          <a:ea typeface="Calibri" panose="020F0502020204030204" pitchFamily="34" charset="0"/>
                          <a:cs typeface="Times New Roman"/>
                          <a:hlinkClick r:id="rId5"/>
                        </a:rPr>
                        <a:t> — Dashboard</a:t>
                      </a:r>
                      <a:br>
                        <a:rPr lang="en-GB" sz="2400" b="1" u="sng" dirty="0">
                          <a:solidFill>
                            <a:srgbClr val="0563C1"/>
                          </a:solidFill>
                          <a:effectLst/>
                          <a:latin typeface="Calibri"/>
                          <a:ea typeface="Calibri" panose="020F0502020204030204" pitchFamily="34" charset="0"/>
                          <a:cs typeface="Times New Roman"/>
                        </a:rPr>
                      </a:br>
                      <a:r>
                        <a:rPr lang="en-GB" sz="2400" b="0" kern="1200" dirty="0">
                          <a:solidFill>
                            <a:schemeClr val="dk1"/>
                          </a:solidFill>
                          <a:effectLst/>
                          <a:latin typeface="+mn-lt"/>
                          <a:ea typeface="+mn-ea"/>
                          <a:cs typeface="+mn-cs"/>
                        </a:rPr>
                        <a:t>is an online resource for drug and healthcare information. The subscription includes the following resources:</a:t>
                      </a:r>
                    </a:p>
                    <a:p>
                      <a:pPr marL="285750" lvl="0" indent="-285750">
                        <a:buFont typeface="Arial" panose="020B0604020202020204" pitchFamily="34" charset="0"/>
                        <a:buChar char="•"/>
                      </a:pPr>
                      <a:r>
                        <a:rPr lang="en-GB" sz="2400" b="0" i="1" kern="1200" dirty="0">
                          <a:solidFill>
                            <a:schemeClr val="dk1"/>
                          </a:solidFill>
                          <a:effectLst/>
                          <a:latin typeface="+mn-lt"/>
                          <a:ea typeface="+mn-ea"/>
                          <a:cs typeface="+mn-cs"/>
                        </a:rPr>
                        <a:t>BNF and BNF for Children</a:t>
                      </a:r>
                      <a:endParaRPr lang="en-GB" sz="2400" b="0" kern="1200" dirty="0">
                        <a:solidFill>
                          <a:schemeClr val="dk1"/>
                        </a:solidFill>
                        <a:effectLst/>
                        <a:latin typeface="+mn-lt"/>
                        <a:ea typeface="+mn-ea"/>
                        <a:cs typeface="+mn-cs"/>
                      </a:endParaRPr>
                    </a:p>
                    <a:p>
                      <a:pPr marL="285750" lvl="0" indent="-285750">
                        <a:buFont typeface="Arial" panose="020B0604020202020204" pitchFamily="34" charset="0"/>
                        <a:buChar char="•"/>
                      </a:pPr>
                      <a:r>
                        <a:rPr lang="en-GB" sz="2400" b="0" i="1" kern="1200" dirty="0">
                          <a:solidFill>
                            <a:schemeClr val="dk1"/>
                          </a:solidFill>
                          <a:effectLst/>
                          <a:latin typeface="+mn-lt"/>
                          <a:ea typeface="+mn-ea"/>
                          <a:cs typeface="+mn-cs"/>
                        </a:rPr>
                        <a:t>Critical Illness</a:t>
                      </a:r>
                      <a:endParaRPr lang="en-GB" sz="2400" b="0" kern="1200" dirty="0">
                        <a:solidFill>
                          <a:schemeClr val="dk1"/>
                        </a:solidFill>
                        <a:effectLst/>
                        <a:latin typeface="+mn-lt"/>
                        <a:ea typeface="+mn-ea"/>
                        <a:cs typeface="+mn-cs"/>
                      </a:endParaRPr>
                    </a:p>
                    <a:p>
                      <a:pPr marL="285750" lvl="0" indent="-285750">
                        <a:buFont typeface="Arial" panose="020B0604020202020204" pitchFamily="34" charset="0"/>
                        <a:buChar char="•"/>
                      </a:pPr>
                      <a:r>
                        <a:rPr lang="en-GB" sz="2400" b="0" i="1" kern="1200" dirty="0">
                          <a:solidFill>
                            <a:schemeClr val="dk1"/>
                          </a:solidFill>
                          <a:effectLst/>
                          <a:latin typeface="+mn-lt"/>
                          <a:ea typeface="+mn-ea"/>
                          <a:cs typeface="+mn-cs"/>
                        </a:rPr>
                        <a:t>Handbook of Drug Administration via Enteral Feeding Tubes</a:t>
                      </a:r>
                      <a:endParaRPr lang="en-GB" sz="2400" b="0" kern="1200" dirty="0">
                        <a:solidFill>
                          <a:schemeClr val="dk1"/>
                        </a:solidFill>
                        <a:effectLst/>
                        <a:latin typeface="+mn-lt"/>
                        <a:ea typeface="+mn-ea"/>
                        <a:cs typeface="+mn-cs"/>
                      </a:endParaRPr>
                    </a:p>
                    <a:p>
                      <a:pPr marL="285750" lvl="0" indent="-285750">
                        <a:buFont typeface="Arial" panose="020B0604020202020204" pitchFamily="34" charset="0"/>
                        <a:buChar char="•"/>
                      </a:pPr>
                      <a:r>
                        <a:rPr lang="en-GB" sz="2400" b="0" i="1" kern="1200" dirty="0">
                          <a:solidFill>
                            <a:schemeClr val="dk1"/>
                          </a:solidFill>
                          <a:effectLst/>
                          <a:latin typeface="+mn-lt"/>
                          <a:ea typeface="+mn-ea"/>
                          <a:cs typeface="+mn-cs"/>
                        </a:rPr>
                        <a:t>Martindale: The Complete Drug Reference</a:t>
                      </a:r>
                      <a:endParaRPr lang="en-GB" sz="2400" b="0" kern="1200" dirty="0">
                        <a:solidFill>
                          <a:schemeClr val="dk1"/>
                        </a:solidFill>
                        <a:effectLst/>
                        <a:latin typeface="+mn-lt"/>
                        <a:ea typeface="+mn-ea"/>
                        <a:cs typeface="+mn-cs"/>
                      </a:endParaRPr>
                    </a:p>
                    <a:p>
                      <a:pPr marL="285750" lvl="0" indent="-285750">
                        <a:buFont typeface="Arial" panose="020B0604020202020204" pitchFamily="34" charset="0"/>
                        <a:buChar char="•"/>
                      </a:pPr>
                      <a:r>
                        <a:rPr lang="en-GB" sz="2400" b="0" i="1" kern="1200" dirty="0">
                          <a:solidFill>
                            <a:schemeClr val="dk1"/>
                          </a:solidFill>
                          <a:effectLst/>
                          <a:latin typeface="+mn-lt"/>
                          <a:ea typeface="+mn-ea"/>
                          <a:cs typeface="+mn-cs"/>
                        </a:rPr>
                        <a:t>Palliative Care Formulary</a:t>
                      </a:r>
                      <a:endParaRPr lang="en-GB" sz="2400" b="0" kern="1200" dirty="0">
                        <a:solidFill>
                          <a:schemeClr val="dk1"/>
                        </a:solidFill>
                        <a:effectLst/>
                        <a:latin typeface="+mn-lt"/>
                        <a:ea typeface="+mn-ea"/>
                        <a:cs typeface="+mn-cs"/>
                      </a:endParaRPr>
                    </a:p>
                    <a:p>
                      <a:pPr marL="285750" lvl="0" indent="-285750">
                        <a:buFont typeface="Arial" panose="020B0604020202020204" pitchFamily="34" charset="0"/>
                        <a:buChar char="•"/>
                      </a:pPr>
                      <a:r>
                        <a:rPr lang="en-GB" sz="2400" b="0" i="1" kern="1200" dirty="0">
                          <a:solidFill>
                            <a:schemeClr val="dk1"/>
                          </a:solidFill>
                          <a:effectLst/>
                          <a:latin typeface="+mn-lt"/>
                          <a:ea typeface="+mn-ea"/>
                          <a:cs typeface="+mn-cs"/>
                        </a:rPr>
                        <a:t>Stockley’s Drug Interactions</a:t>
                      </a:r>
                      <a:endParaRPr lang="en-GB" sz="2400" b="0" kern="1200" dirty="0">
                        <a:solidFill>
                          <a:schemeClr val="dk1"/>
                        </a:solidFill>
                        <a:effectLst/>
                        <a:latin typeface="+mn-lt"/>
                        <a:ea typeface="+mn-ea"/>
                        <a:cs typeface="+mn-cs"/>
                      </a:endParaRPr>
                    </a:p>
                  </a:txBody>
                  <a:tcPr>
                    <a:solidFill>
                      <a:schemeClr val="accent6">
                        <a:lumMod val="20000"/>
                        <a:lumOff val="80000"/>
                      </a:schemeClr>
                    </a:solidFill>
                  </a:tcPr>
                </a:tc>
                <a:tc hMerge="1">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400" b="1">
                        <a:effectLst/>
                        <a:latin typeface="Calibri"/>
                        <a:ea typeface="Calibri" panose="020F0502020204030204" pitchFamily="34" charset="0"/>
                        <a:cs typeface="Times New Roman"/>
                      </a:endParaRPr>
                    </a:p>
                  </a:txBody>
                  <a:tcPr/>
                </a:tc>
                <a:extLst>
                  <a:ext uri="{0D108BD9-81ED-4DB2-BD59-A6C34878D82A}">
                    <a16:rowId xmlns:a16="http://schemas.microsoft.com/office/drawing/2014/main" val="389923212"/>
                  </a:ext>
                </a:extLst>
              </a:tr>
              <a:tr h="53201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400" b="1" dirty="0"/>
                        <a:t>Username: </a:t>
                      </a:r>
                      <a:r>
                        <a:rPr lang="en-GB" sz="2400" b="0" u="none" strike="noStrike" kern="1200" dirty="0">
                          <a:solidFill>
                            <a:schemeClr val="dk1"/>
                          </a:solidFill>
                          <a:effectLst/>
                          <a:latin typeface="+mn-lt"/>
                          <a:ea typeface="+mn-ea"/>
                          <a:cs typeface="+mn-cs"/>
                          <a:hlinkClick r:id="rId6"/>
                        </a:rPr>
                        <a:t>medicines@selondonics.nhs.uk</a:t>
                      </a:r>
                      <a:endParaRPr lang="en-GB" sz="2400" dirty="0"/>
                    </a:p>
                  </a:txBody>
                  <a:tcPr>
                    <a:solidFill>
                      <a:schemeClr val="accent6">
                        <a:lumMod val="20000"/>
                        <a:lumOff val="80000"/>
                      </a:schemeClr>
                    </a:solidFill>
                  </a:tcPr>
                </a:tc>
                <a:tc>
                  <a:txBody>
                    <a:bodyPr/>
                    <a:lstStyle/>
                    <a:p>
                      <a:r>
                        <a:rPr lang="en-GB" sz="2400" b="0" dirty="0"/>
                        <a:t>SELMeds26</a:t>
                      </a:r>
                    </a:p>
                  </a:txBody>
                  <a:tcPr>
                    <a:solidFill>
                      <a:schemeClr val="accent6">
                        <a:lumMod val="20000"/>
                        <a:lumOff val="80000"/>
                      </a:schemeClr>
                    </a:solidFill>
                  </a:tcPr>
                </a:tc>
                <a:extLst>
                  <a:ext uri="{0D108BD9-81ED-4DB2-BD59-A6C34878D82A}">
                    <a16:rowId xmlns:a16="http://schemas.microsoft.com/office/drawing/2014/main" val="505983865"/>
                  </a:ext>
                </a:extLst>
              </a:tr>
            </a:tbl>
          </a:graphicData>
        </a:graphic>
      </p:graphicFrame>
      <p:sp>
        <p:nvSpPr>
          <p:cNvPr id="7" name="TextBox 6">
            <a:extLst>
              <a:ext uri="{FF2B5EF4-FFF2-40B4-BE49-F238E27FC236}">
                <a16:creationId xmlns:a16="http://schemas.microsoft.com/office/drawing/2014/main" id="{0DBB88C5-12C5-1666-974F-267C421711B9}"/>
              </a:ext>
            </a:extLst>
          </p:cNvPr>
          <p:cNvSpPr txBox="1"/>
          <p:nvPr/>
        </p:nvSpPr>
        <p:spPr>
          <a:xfrm>
            <a:off x="5943866" y="1228355"/>
            <a:ext cx="11031920" cy="8607549"/>
          </a:xfrm>
          <a:prstGeom prst="rect">
            <a:avLst/>
          </a:prstGeom>
          <a:noFill/>
          <a:ln>
            <a:solidFill>
              <a:srgbClr val="399E06"/>
            </a:solidFill>
          </a:ln>
        </p:spPr>
        <p:txBody>
          <a:bodyPr wrap="square">
            <a:spAutoFit/>
          </a:bodyPr>
          <a:lstStyle/>
          <a:p>
            <a:pPr marL="0" indent="0">
              <a:lnSpc>
                <a:spcPct val="110000"/>
              </a:lnSpc>
              <a:spcBef>
                <a:spcPts val="0"/>
              </a:spcBef>
              <a:buNone/>
              <a:tabLst>
                <a:tab pos="1371600" algn="l"/>
              </a:tabLst>
            </a:pPr>
            <a:r>
              <a:rPr lang="en-GB" sz="2400" b="1" dirty="0" err="1">
                <a:effectLst/>
                <a:latin typeface="+mj-lt"/>
                <a:ea typeface="Calibri" panose="020F0502020204030204" pitchFamily="34" charset="0"/>
                <a:cs typeface="Times New Roman"/>
              </a:rPr>
              <a:t>Oxleas</a:t>
            </a:r>
            <a:r>
              <a:rPr lang="en-GB" sz="2400" b="1" dirty="0">
                <a:effectLst/>
                <a:latin typeface="+mj-lt"/>
                <a:ea typeface="Calibri" panose="020F0502020204030204" pitchFamily="34" charset="0"/>
                <a:cs typeface="Times New Roman"/>
              </a:rPr>
              <a:t> Dietetic Service (Greenwich)</a:t>
            </a:r>
          </a:p>
          <a:p>
            <a:pPr marL="457200" lvl="1" indent="-240665">
              <a:lnSpc>
                <a:spcPct val="110000"/>
              </a:lnSpc>
              <a:spcBef>
                <a:spcPts val="0"/>
              </a:spcBef>
            </a:pPr>
            <a:r>
              <a:rPr lang="fr-FR" sz="2400" dirty="0" err="1">
                <a:highlight>
                  <a:srgbClr val="FFFFFF"/>
                </a:highlight>
                <a:latin typeface="+mj-lt"/>
                <a:cs typeface="Arial"/>
              </a:rPr>
              <a:t>Adults</a:t>
            </a:r>
            <a:r>
              <a:rPr lang="fr-FR" sz="2400" b="0" i="0" dirty="0">
                <a:effectLst/>
                <a:highlight>
                  <a:srgbClr val="FFFFFF"/>
                </a:highlight>
                <a:latin typeface="+mj-lt"/>
                <a:cs typeface="Arial"/>
              </a:rPr>
              <a:t>:</a:t>
            </a:r>
            <a:r>
              <a:rPr lang="fr-FR" sz="2400" b="0" i="0" dirty="0">
                <a:solidFill>
                  <a:srgbClr val="58595B"/>
                </a:solidFill>
                <a:effectLst/>
                <a:highlight>
                  <a:srgbClr val="FFFFFF"/>
                </a:highlight>
                <a:latin typeface="+mj-lt"/>
                <a:cs typeface="Arial"/>
              </a:rPr>
              <a:t> </a:t>
            </a:r>
            <a:r>
              <a:rPr lang="fr-FR" sz="2400" b="0" i="0" dirty="0">
                <a:solidFill>
                  <a:srgbClr val="58595B"/>
                </a:solidFill>
                <a:effectLst/>
                <a:highlight>
                  <a:srgbClr val="FFFFFF"/>
                </a:highlight>
                <a:latin typeface="+mj-lt"/>
                <a:cs typeface="Arial"/>
                <a:hlinkClick r:id="rId7"/>
              </a:rPr>
              <a:t>oxl-tr.dieteticreferrals@nhs.net</a:t>
            </a:r>
            <a:r>
              <a:rPr lang="fr-FR" sz="2400" b="0" i="0" dirty="0">
                <a:solidFill>
                  <a:srgbClr val="58595B"/>
                </a:solidFill>
                <a:effectLst/>
                <a:highlight>
                  <a:srgbClr val="FFFFFF"/>
                </a:highlight>
                <a:latin typeface="+mj-lt"/>
                <a:cs typeface="Arial"/>
              </a:rPr>
              <a:t> </a:t>
            </a:r>
            <a:endParaRPr lang="en-US" sz="2400" b="0" i="0" dirty="0">
              <a:solidFill>
                <a:srgbClr val="58595B"/>
              </a:solidFill>
              <a:effectLst/>
              <a:highlight>
                <a:srgbClr val="FFFFFF"/>
              </a:highlight>
              <a:latin typeface="+mj-lt"/>
              <a:cs typeface="Arial"/>
            </a:endParaRPr>
          </a:p>
          <a:p>
            <a:pPr marL="457200" lvl="1" indent="-240665">
              <a:lnSpc>
                <a:spcPct val="110000"/>
              </a:lnSpc>
              <a:spcBef>
                <a:spcPts val="0"/>
              </a:spcBef>
            </a:pPr>
            <a:r>
              <a:rPr lang="en-US" sz="2400" b="0" i="0" dirty="0">
                <a:effectLst/>
                <a:highlight>
                  <a:srgbClr val="FFFFFF"/>
                </a:highlight>
                <a:latin typeface="+mj-lt"/>
                <a:cs typeface="Arial"/>
              </a:rPr>
              <a:t>Children: </a:t>
            </a:r>
            <a:r>
              <a:rPr lang="en-US" sz="2400" i="0" dirty="0">
                <a:solidFill>
                  <a:srgbClr val="58595B"/>
                </a:solidFill>
                <a:effectLst/>
                <a:highlight>
                  <a:srgbClr val="FFFFFF"/>
                </a:highlight>
                <a:latin typeface="+mj-lt"/>
                <a:cs typeface="Arial"/>
                <a:hlinkClick r:id="rId8"/>
              </a:rPr>
              <a:t>oxl-tr.childrenstherapies@nhs.net</a:t>
            </a:r>
            <a:r>
              <a:rPr lang="en-US" sz="2400" i="0" dirty="0">
                <a:solidFill>
                  <a:srgbClr val="58595B"/>
                </a:solidFill>
                <a:effectLst/>
                <a:highlight>
                  <a:srgbClr val="FFFFFF"/>
                </a:highlight>
                <a:latin typeface="+mj-lt"/>
                <a:cs typeface="Arial"/>
              </a:rPr>
              <a:t> </a:t>
            </a:r>
            <a:r>
              <a:rPr lang="en-US" sz="2400" i="0" dirty="0">
                <a:effectLst/>
                <a:highlight>
                  <a:srgbClr val="FFFFFF"/>
                </a:highlight>
                <a:latin typeface="+mj-lt"/>
                <a:cs typeface="Arial"/>
              </a:rPr>
              <a:t>Referral form </a:t>
            </a:r>
            <a:r>
              <a:rPr lang="en-US" sz="2400" b="0" i="0" u="sng" dirty="0">
                <a:solidFill>
                  <a:srgbClr val="0072BA"/>
                </a:solidFill>
                <a:effectLst/>
                <a:highlight>
                  <a:srgbClr val="FFFFFF"/>
                </a:highlight>
                <a:latin typeface="+mj-lt"/>
                <a:cs typeface="Arial"/>
                <a:hlinkClick r:id="rId9"/>
              </a:rPr>
              <a:t>Childrens-Therapy-Services-Referral-Form-amended-May-2022.docx</a:t>
            </a:r>
            <a:endParaRPr lang="en-GB" sz="2400" u="sng" dirty="0">
              <a:solidFill>
                <a:srgbClr val="0072BA"/>
              </a:solidFill>
              <a:highlight>
                <a:srgbClr val="FFFFFF"/>
              </a:highlight>
              <a:latin typeface="+mj-lt"/>
              <a:cs typeface="Arial"/>
            </a:endParaRPr>
          </a:p>
          <a:p>
            <a:pPr marL="0" lvl="1" indent="0">
              <a:lnSpc>
                <a:spcPct val="110000"/>
              </a:lnSpc>
              <a:spcBef>
                <a:spcPts val="0"/>
              </a:spcBef>
              <a:buNone/>
            </a:pPr>
            <a:r>
              <a:rPr lang="en-GB" sz="2400" b="1" dirty="0">
                <a:effectLst/>
                <a:latin typeface="+mj-lt"/>
                <a:ea typeface="Times New Roman" panose="02020603050405020304" pitchFamily="18" charset="0"/>
                <a:cs typeface="Times New Roman"/>
              </a:rPr>
              <a:t>Learning Disability and Autism team </a:t>
            </a:r>
          </a:p>
          <a:p>
            <a:pPr marL="457200" lvl="2" indent="-240665">
              <a:lnSpc>
                <a:spcPct val="110000"/>
              </a:lnSpc>
              <a:spcBef>
                <a:spcPts val="0"/>
              </a:spcBef>
            </a:pPr>
            <a:r>
              <a:rPr lang="en-GB" sz="2400" u="sng" dirty="0">
                <a:solidFill>
                  <a:srgbClr val="467886"/>
                </a:solidFill>
                <a:effectLst/>
                <a:latin typeface="+mj-lt"/>
                <a:ea typeface="Times New Roman" panose="02020603050405020304" pitchFamily="18" charset="0"/>
                <a:cs typeface="Times New Roman"/>
                <a:hlinkClick r:id="rId10"/>
              </a:rPr>
              <a:t>selicb.ldaprescribingteam@nhs.net</a:t>
            </a:r>
            <a:endParaRPr lang="en-GB" sz="2400" dirty="0">
              <a:effectLst/>
              <a:latin typeface="+mj-lt"/>
              <a:ea typeface="Calibri" panose="020F0502020204030204" pitchFamily="34" charset="0"/>
              <a:cs typeface="Times New Roman"/>
            </a:endParaRPr>
          </a:p>
          <a:p>
            <a:pPr marL="0" indent="0">
              <a:lnSpc>
                <a:spcPct val="110000"/>
              </a:lnSpc>
              <a:spcBef>
                <a:spcPts val="0"/>
              </a:spcBef>
              <a:buNone/>
              <a:tabLst>
                <a:tab pos="914400" algn="l"/>
              </a:tabLst>
            </a:pPr>
            <a:r>
              <a:rPr lang="en-GB" sz="2400" b="1" dirty="0">
                <a:effectLst/>
                <a:latin typeface="+mj-lt"/>
                <a:ea typeface="Times New Roman" panose="02020603050405020304" pitchFamily="18" charset="0"/>
                <a:cs typeface="Times New Roman"/>
              </a:rPr>
              <a:t>Specials Pharmacists Service</a:t>
            </a:r>
            <a:endParaRPr lang="en-GB" sz="2400" b="1" dirty="0">
              <a:effectLst/>
              <a:latin typeface="+mj-lt"/>
              <a:ea typeface="Calibri" panose="020F0502020204030204" pitchFamily="34" charset="0"/>
              <a:cs typeface="Times New Roman"/>
            </a:endParaRPr>
          </a:p>
          <a:p>
            <a:pPr marL="457200" indent="-228600">
              <a:lnSpc>
                <a:spcPct val="110000"/>
              </a:lnSpc>
              <a:spcBef>
                <a:spcPts val="0"/>
              </a:spcBef>
              <a:tabLst>
                <a:tab pos="1371600" algn="l"/>
              </a:tabLst>
            </a:pPr>
            <a:r>
              <a:rPr lang="en-GB" sz="2400" u="sng" dirty="0">
                <a:solidFill>
                  <a:srgbClr val="467886"/>
                </a:solidFill>
                <a:effectLst/>
                <a:latin typeface="+mj-lt"/>
                <a:ea typeface="Times New Roman" panose="02020603050405020304" pitchFamily="18" charset="0"/>
                <a:cs typeface="Times New Roman"/>
                <a:hlinkClick r:id="rId11"/>
              </a:rPr>
              <a:t>Helen.Cooper@gstt.nhs.uk</a:t>
            </a:r>
            <a:r>
              <a:rPr lang="en-GB" sz="2400" dirty="0">
                <a:effectLst/>
                <a:latin typeface="+mj-lt"/>
                <a:ea typeface="Times New Roman" panose="02020603050405020304" pitchFamily="18" charset="0"/>
                <a:cs typeface="Times New Roman"/>
              </a:rPr>
              <a:t> / </a:t>
            </a:r>
            <a:r>
              <a:rPr lang="en-GB" sz="2400" u="sng" dirty="0">
                <a:solidFill>
                  <a:srgbClr val="467886"/>
                </a:solidFill>
                <a:effectLst/>
                <a:latin typeface="+mj-lt"/>
                <a:ea typeface="Times New Roman" panose="02020603050405020304" pitchFamily="18" charset="0"/>
                <a:cs typeface="Times New Roman"/>
                <a:hlinkClick r:id="rId12"/>
              </a:rPr>
              <a:t>sheatha.abumehdi@gstt.nhs.uk</a:t>
            </a:r>
            <a:r>
              <a:rPr lang="en-GB" sz="2400" dirty="0">
                <a:effectLst/>
                <a:latin typeface="+mj-lt"/>
                <a:ea typeface="Times New Roman" panose="02020603050405020304" pitchFamily="18" charset="0"/>
                <a:cs typeface="Times New Roman"/>
              </a:rPr>
              <a:t> </a:t>
            </a:r>
            <a:endParaRPr lang="en-GB" sz="2400" dirty="0">
              <a:effectLst/>
              <a:latin typeface="+mj-lt"/>
              <a:ea typeface="Calibri" panose="020F0502020204030204" pitchFamily="34" charset="0"/>
              <a:cs typeface="Times New Roman"/>
            </a:endParaRPr>
          </a:p>
          <a:p>
            <a:pPr marL="0" indent="0">
              <a:lnSpc>
                <a:spcPct val="110000"/>
              </a:lnSpc>
              <a:spcBef>
                <a:spcPts val="0"/>
              </a:spcBef>
              <a:buNone/>
            </a:pPr>
            <a:r>
              <a:rPr lang="en-GB" sz="2400" b="1" dirty="0">
                <a:latin typeface="+mj-lt"/>
                <a:cs typeface="Arial"/>
              </a:rPr>
              <a:t>Formulary pharmacists</a:t>
            </a:r>
          </a:p>
          <a:p>
            <a:pPr marL="457200" lvl="1" indent="-240665">
              <a:lnSpc>
                <a:spcPct val="110000"/>
              </a:lnSpc>
              <a:spcBef>
                <a:spcPts val="0"/>
              </a:spcBef>
            </a:pPr>
            <a:r>
              <a:rPr lang="en-GB" sz="2400" dirty="0">
                <a:latin typeface="+mj-lt"/>
                <a:cs typeface="Arial"/>
              </a:rPr>
              <a:t>GSTT: </a:t>
            </a:r>
            <a:r>
              <a:rPr lang="en-US" sz="2400" dirty="0">
                <a:latin typeface="+mj-lt"/>
                <a:cs typeface="Arial"/>
                <a:hlinkClick r:id="rId13"/>
              </a:rPr>
              <a:t>gst-tr.selondonformulary@nhs.net</a:t>
            </a:r>
            <a:r>
              <a:rPr lang="en-US" sz="2400" dirty="0">
                <a:latin typeface="+mj-lt"/>
                <a:cs typeface="Arial"/>
              </a:rPr>
              <a:t> </a:t>
            </a:r>
          </a:p>
          <a:p>
            <a:pPr marL="457200" lvl="1" indent="-240665">
              <a:lnSpc>
                <a:spcPct val="110000"/>
              </a:lnSpc>
              <a:spcBef>
                <a:spcPts val="0"/>
              </a:spcBef>
            </a:pPr>
            <a:r>
              <a:rPr lang="en-US" sz="2400" dirty="0">
                <a:latin typeface="+mj-lt"/>
                <a:cs typeface="Arial"/>
              </a:rPr>
              <a:t>KCH: </a:t>
            </a:r>
            <a:r>
              <a:rPr lang="en-US" sz="2400" dirty="0">
                <a:latin typeface="+mj-lt"/>
                <a:cs typeface="Arial"/>
                <a:hlinkClick r:id="rId14"/>
              </a:rPr>
              <a:t>kch-tr.FormularyKCH@nhs.net</a:t>
            </a:r>
            <a:r>
              <a:rPr lang="en-US" sz="2400" dirty="0">
                <a:latin typeface="+mj-lt"/>
                <a:cs typeface="Arial"/>
              </a:rPr>
              <a:t> </a:t>
            </a:r>
            <a:endParaRPr lang="en-GB" sz="2400" dirty="0">
              <a:latin typeface="+mj-lt"/>
              <a:cs typeface="Arial"/>
            </a:endParaRPr>
          </a:p>
          <a:p>
            <a:pPr marL="457200" lvl="1" indent="-240665">
              <a:lnSpc>
                <a:spcPct val="110000"/>
              </a:lnSpc>
              <a:spcBef>
                <a:spcPts val="0"/>
              </a:spcBef>
            </a:pPr>
            <a:r>
              <a:rPr lang="en-GB" sz="2400" dirty="0">
                <a:latin typeface="+mj-lt"/>
                <a:cs typeface="Arial"/>
              </a:rPr>
              <a:t>LGT: </a:t>
            </a:r>
            <a:r>
              <a:rPr lang="en-GB" sz="2400" u="sng" dirty="0">
                <a:solidFill>
                  <a:srgbClr val="467886"/>
                </a:solidFill>
                <a:effectLst/>
                <a:latin typeface="+mj-lt"/>
                <a:ea typeface="Times New Roman" panose="02020603050405020304" pitchFamily="18" charset="0"/>
                <a:cs typeface="Aptos" panose="020B0004020202020204" pitchFamily="34" charset="0"/>
                <a:hlinkClick r:id="rId15"/>
              </a:rPr>
              <a:t>lg.formulary@nhs.net</a:t>
            </a:r>
            <a:r>
              <a:rPr lang="en-GB" sz="2400" dirty="0">
                <a:effectLst/>
                <a:latin typeface="+mj-lt"/>
                <a:ea typeface="Times New Roman" panose="02020603050405020304" pitchFamily="18" charset="0"/>
                <a:cs typeface="Aptos" panose="020B0004020202020204" pitchFamily="34" charset="0"/>
              </a:rPr>
              <a:t> </a:t>
            </a:r>
            <a:endParaRPr lang="en-GB" sz="2400" dirty="0">
              <a:latin typeface="+mj-lt"/>
            </a:endParaRPr>
          </a:p>
          <a:p>
            <a:pPr marL="457200" lvl="1" indent="-240665">
              <a:lnSpc>
                <a:spcPct val="110000"/>
              </a:lnSpc>
              <a:spcBef>
                <a:spcPts val="0"/>
              </a:spcBef>
            </a:pPr>
            <a:r>
              <a:rPr lang="en-GB" sz="2400" dirty="0" err="1">
                <a:latin typeface="+mj-lt"/>
                <a:cs typeface="Arial"/>
              </a:rPr>
              <a:t>Oxleas</a:t>
            </a:r>
            <a:r>
              <a:rPr lang="en-GB" sz="2400" dirty="0">
                <a:latin typeface="+mj-lt"/>
                <a:cs typeface="Arial"/>
              </a:rPr>
              <a:t>: </a:t>
            </a:r>
            <a:r>
              <a:rPr lang="en-GB" sz="2400" u="sng" dirty="0">
                <a:solidFill>
                  <a:srgbClr val="467886"/>
                </a:solidFill>
                <a:effectLst/>
                <a:latin typeface="+mj-lt"/>
                <a:ea typeface="Times New Roman" panose="02020603050405020304" pitchFamily="18" charset="0"/>
                <a:cs typeface="Times New Roman"/>
                <a:hlinkClick r:id="rId16"/>
              </a:rPr>
              <a:t>oxl-tr.medicinesinfo@nhs.net</a:t>
            </a:r>
            <a:r>
              <a:rPr lang="en-GB" sz="2400" dirty="0">
                <a:effectLst/>
                <a:latin typeface="+mj-lt"/>
                <a:ea typeface="Times New Roman" panose="02020603050405020304" pitchFamily="18" charset="0"/>
                <a:cs typeface="Times New Roman"/>
              </a:rPr>
              <a:t>  Tel: 01322 625 002</a:t>
            </a:r>
          </a:p>
          <a:p>
            <a:pPr marL="457200" lvl="1" indent="-240665">
              <a:lnSpc>
                <a:spcPct val="110000"/>
              </a:lnSpc>
              <a:spcBef>
                <a:spcPts val="0"/>
              </a:spcBef>
            </a:pPr>
            <a:r>
              <a:rPr lang="en-GB" sz="2400" dirty="0">
                <a:latin typeface="+mj-lt"/>
                <a:ea typeface="Calibri" panose="020F0502020204030204" pitchFamily="34" charset="0"/>
                <a:cs typeface="Times New Roman"/>
              </a:rPr>
              <a:t>SLAM: </a:t>
            </a:r>
            <a:r>
              <a:rPr lang="en-GB" sz="2400" u="sng" dirty="0">
                <a:solidFill>
                  <a:srgbClr val="0000FF"/>
                </a:solidFill>
                <a:effectLst/>
                <a:latin typeface="+mj-lt"/>
                <a:ea typeface="Calibri" panose="020F0502020204030204" pitchFamily="34" charset="0"/>
                <a:cs typeface="Times New Roman"/>
                <a:hlinkClick r:id="rId17"/>
              </a:rPr>
              <a:t>pharmacy_staff_medicines_information@slam.nhs.uk</a:t>
            </a:r>
            <a:endParaRPr lang="en-GB" sz="2400" u="sng" dirty="0">
              <a:solidFill>
                <a:srgbClr val="0000FF"/>
              </a:solidFill>
              <a:effectLst/>
              <a:latin typeface="+mj-lt"/>
              <a:ea typeface="Calibri" panose="020F0502020204030204" pitchFamily="34" charset="0"/>
              <a:cs typeface="Times New Roman"/>
            </a:endParaRPr>
          </a:p>
          <a:p>
            <a:pPr>
              <a:lnSpc>
                <a:spcPct val="110000"/>
              </a:lnSpc>
              <a:spcBef>
                <a:spcPts val="0"/>
              </a:spcBef>
            </a:pPr>
            <a:r>
              <a:rPr lang="en-GB" sz="2400" b="1" dirty="0">
                <a:latin typeface="+mj-lt"/>
                <a:ea typeface="Aptos" panose="020B0004020202020204" pitchFamily="34" charset="0"/>
                <a:cs typeface="Aptos" panose="020B0004020202020204" pitchFamily="34" charset="0"/>
              </a:rPr>
              <a:t>NHSE</a:t>
            </a:r>
            <a:r>
              <a:rPr lang="en-GB" sz="2400" b="1" dirty="0">
                <a:effectLst/>
                <a:latin typeface="+mj-lt"/>
                <a:ea typeface="Aptos" panose="020B0004020202020204" pitchFamily="34" charset="0"/>
                <a:cs typeface="Aptos" panose="020B0004020202020204" pitchFamily="34" charset="0"/>
              </a:rPr>
              <a:t> </a:t>
            </a:r>
            <a:r>
              <a:rPr lang="en-GB" sz="2400" b="1" dirty="0" err="1">
                <a:effectLst/>
                <a:latin typeface="+mj-lt"/>
                <a:ea typeface="Aptos" panose="020B0004020202020204" pitchFamily="34" charset="0"/>
                <a:cs typeface="Aptos" panose="020B0004020202020204" pitchFamily="34" charset="0"/>
              </a:rPr>
              <a:t>Dentisty</a:t>
            </a:r>
            <a:r>
              <a:rPr lang="en-GB" sz="2400" b="1" dirty="0">
                <a:effectLst/>
                <a:latin typeface="+mj-lt"/>
                <a:ea typeface="Aptos" panose="020B0004020202020204" pitchFamily="34" charset="0"/>
                <a:cs typeface="Aptos" panose="020B0004020202020204" pitchFamily="34" charset="0"/>
              </a:rPr>
              <a:t>, Optometry and Pharmacy Commissioning Hub</a:t>
            </a:r>
          </a:p>
          <a:p>
            <a:pPr marL="457200" lvl="1" indent="-240665">
              <a:lnSpc>
                <a:spcPct val="110000"/>
              </a:lnSpc>
              <a:spcBef>
                <a:spcPts val="0"/>
              </a:spcBef>
            </a:pPr>
            <a:r>
              <a:rPr lang="en-GB" sz="2400" dirty="0">
                <a:effectLst/>
                <a:latin typeface="+mj-lt"/>
                <a:ea typeface="Aptos" panose="020B0004020202020204" pitchFamily="34" charset="0"/>
                <a:cs typeface="Aptos" panose="020B0004020202020204" pitchFamily="34" charset="0"/>
              </a:rPr>
              <a:t>Dental enquiries: </a:t>
            </a:r>
            <a:r>
              <a:rPr lang="en-GB" sz="2400" u="sng" dirty="0">
                <a:solidFill>
                  <a:srgbClr val="0000FF"/>
                </a:solidFill>
                <a:effectLst/>
                <a:latin typeface="+mj-lt"/>
                <a:ea typeface="Aptos" panose="020B0004020202020204" pitchFamily="34" charset="0"/>
                <a:cs typeface="Aptos" panose="020B0004020202020204" pitchFamily="34" charset="0"/>
                <a:hlinkClick r:id="rId18"/>
              </a:rPr>
              <a:t>England.Lon-dental@nhs.net</a:t>
            </a:r>
            <a:endParaRPr lang="en-GB" sz="2400" dirty="0">
              <a:effectLst/>
              <a:latin typeface="+mj-lt"/>
              <a:ea typeface="Aptos" panose="020B0004020202020204" pitchFamily="34" charset="0"/>
              <a:cs typeface="Aptos" panose="020B0004020202020204" pitchFamily="34" charset="0"/>
            </a:endParaRPr>
          </a:p>
          <a:p>
            <a:pPr marL="457200" lvl="1" indent="-240665">
              <a:lnSpc>
                <a:spcPct val="110000"/>
              </a:lnSpc>
              <a:spcBef>
                <a:spcPts val="0"/>
              </a:spcBef>
            </a:pPr>
            <a:r>
              <a:rPr lang="en-GB" sz="2400" dirty="0">
                <a:effectLst/>
                <a:latin typeface="+mj-lt"/>
                <a:ea typeface="Aptos" panose="020B0004020202020204" pitchFamily="34" charset="0"/>
                <a:cs typeface="Aptos" panose="020B0004020202020204" pitchFamily="34" charset="0"/>
              </a:rPr>
              <a:t>Optometry enquiries: </a:t>
            </a:r>
            <a:r>
              <a:rPr lang="en-GB" sz="2400" u="sng" dirty="0">
                <a:solidFill>
                  <a:srgbClr val="0000FF"/>
                </a:solidFill>
                <a:effectLst/>
                <a:latin typeface="+mj-lt"/>
                <a:ea typeface="Aptos" panose="020B0004020202020204" pitchFamily="34" charset="0"/>
                <a:cs typeface="Aptos" panose="020B0004020202020204" pitchFamily="34" charset="0"/>
                <a:hlinkClick r:id="rId19"/>
              </a:rPr>
              <a:t>England.lon-optom@nhs.net</a:t>
            </a:r>
            <a:endParaRPr lang="en-GB" sz="2400" dirty="0">
              <a:effectLst/>
              <a:latin typeface="+mj-lt"/>
              <a:ea typeface="Aptos" panose="020B0004020202020204" pitchFamily="34" charset="0"/>
              <a:cs typeface="Aptos" panose="020B0004020202020204" pitchFamily="34" charset="0"/>
            </a:endParaRPr>
          </a:p>
          <a:p>
            <a:pPr marL="457200" lvl="1" indent="-240665">
              <a:lnSpc>
                <a:spcPct val="110000"/>
              </a:lnSpc>
              <a:spcBef>
                <a:spcPts val="0"/>
              </a:spcBef>
            </a:pPr>
            <a:r>
              <a:rPr lang="en-GB" sz="2400" dirty="0">
                <a:effectLst/>
                <a:latin typeface="+mj-lt"/>
                <a:ea typeface="Aptos" panose="020B0004020202020204" pitchFamily="34" charset="0"/>
                <a:cs typeface="Aptos" panose="020B0004020202020204" pitchFamily="34" charset="0"/>
              </a:rPr>
              <a:t>Pharmacy enquiries: </a:t>
            </a:r>
            <a:r>
              <a:rPr lang="en-GB" sz="2400" u="sng" dirty="0">
                <a:solidFill>
                  <a:srgbClr val="0000FF"/>
                </a:solidFill>
                <a:effectLst/>
                <a:latin typeface="+mj-lt"/>
                <a:ea typeface="Aptos" panose="020B0004020202020204" pitchFamily="34" charset="0"/>
                <a:cs typeface="Aptos" panose="020B0004020202020204" pitchFamily="34" charset="0"/>
                <a:hlinkClick r:id="rId20"/>
              </a:rPr>
              <a:t>England.lon-pharmacy@nhs.net</a:t>
            </a:r>
            <a:r>
              <a:rPr lang="en-GB" sz="2400" dirty="0">
                <a:effectLst/>
                <a:latin typeface="+mj-lt"/>
                <a:ea typeface="Aptos" panose="020B0004020202020204" pitchFamily="34" charset="0"/>
                <a:cs typeface="Aptos" panose="020B0004020202020204" pitchFamily="34" charset="0"/>
              </a:rPr>
              <a:t> </a:t>
            </a:r>
          </a:p>
          <a:p>
            <a:pPr marL="114300" indent="-240665">
              <a:lnSpc>
                <a:spcPct val="110000"/>
              </a:lnSpc>
              <a:spcBef>
                <a:spcPts val="0"/>
              </a:spcBef>
            </a:pPr>
            <a:r>
              <a:rPr lang="en-GB" sz="2400" b="1" dirty="0">
                <a:effectLst/>
                <a:latin typeface="+mj-lt"/>
                <a:ea typeface="Aptos" panose="020B0004020202020204" pitchFamily="34" charset="0"/>
                <a:cs typeface="Aptos" panose="020B0004020202020204" pitchFamily="34" charset="0"/>
              </a:rPr>
              <a:t>Medicines Information</a:t>
            </a:r>
          </a:p>
          <a:p>
            <a:pPr marL="457200" lvl="1" indent="-240665">
              <a:lnSpc>
                <a:spcPct val="110000"/>
              </a:lnSpc>
              <a:spcBef>
                <a:spcPts val="0"/>
              </a:spcBef>
            </a:pPr>
            <a:r>
              <a:rPr lang="en-GB" sz="2400" dirty="0">
                <a:latin typeface="+mj-lt"/>
                <a:ea typeface="Aptos" panose="020B0004020202020204" pitchFamily="34" charset="0"/>
                <a:cs typeface="Aptos" panose="020B0004020202020204" pitchFamily="34" charset="0"/>
              </a:rPr>
              <a:t>Specialist Prescribing Services: </a:t>
            </a:r>
            <a:r>
              <a:rPr lang="en-GB" sz="2400" dirty="0">
                <a:latin typeface="+mj-lt"/>
                <a:ea typeface="Aptos" panose="020B0004020202020204" pitchFamily="34" charset="0"/>
                <a:cs typeface="Aptos" panose="020B0004020202020204" pitchFamily="34" charset="0"/>
                <a:hlinkClick r:id="rId21"/>
              </a:rPr>
              <a:t>www.sps.nhs.uk</a:t>
            </a:r>
            <a:r>
              <a:rPr lang="en-GB" sz="2400" dirty="0">
                <a:latin typeface="+mj-lt"/>
                <a:ea typeface="Aptos" panose="020B0004020202020204" pitchFamily="34" charset="0"/>
                <a:cs typeface="Aptos" panose="020B0004020202020204" pitchFamily="34" charset="0"/>
              </a:rPr>
              <a:t> </a:t>
            </a:r>
          </a:p>
          <a:p>
            <a:pPr marL="457200" lvl="1" indent="-240665">
              <a:lnSpc>
                <a:spcPct val="110000"/>
              </a:lnSpc>
              <a:spcBef>
                <a:spcPts val="0"/>
              </a:spcBef>
            </a:pPr>
            <a:r>
              <a:rPr lang="en-GB" sz="2400" dirty="0">
                <a:latin typeface="+mj-lt"/>
                <a:ea typeface="Aptos" panose="020B0004020202020204" pitchFamily="34" charset="0"/>
                <a:cs typeface="Aptos" panose="020B0004020202020204" pitchFamily="34" charset="0"/>
              </a:rPr>
              <a:t>Local resources via medicines complete and Newt</a:t>
            </a:r>
            <a:endParaRPr lang="en-GB" sz="2400" dirty="0">
              <a:effectLst/>
              <a:latin typeface="+mj-l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861088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66447-E9EE-2A40-754C-6A7FA21C7248}"/>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4B4A8DBF-5223-7481-6DE4-6C722B656BC2}"/>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AC7EBC21-5C24-71AE-876B-909840ED1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FA0524EB-EAE7-26A1-0E94-714227762274}"/>
              </a:ext>
            </a:extLst>
          </p:cNvPr>
          <p:cNvSpPr/>
          <p:nvPr/>
        </p:nvSpPr>
        <p:spPr>
          <a:xfrm>
            <a:off x="685799" y="340671"/>
            <a:ext cx="14324429" cy="769441"/>
          </a:xfrm>
          <a:prstGeom prst="rect">
            <a:avLst/>
          </a:prstGeom>
        </p:spPr>
        <p:txBody>
          <a:bodyPr wrap="square">
            <a:spAutoFit/>
          </a:bodyPr>
          <a:lstStyle/>
          <a:p>
            <a:r>
              <a:rPr lang="en-GB" sz="4400" b="1" dirty="0">
                <a:solidFill>
                  <a:srgbClr val="00B050"/>
                </a:solidFill>
                <a:latin typeface="Raleway" panose="020B0604020202020204" charset="0"/>
              </a:rPr>
              <a:t>Resources to support medicine safety</a:t>
            </a:r>
          </a:p>
        </p:txBody>
      </p:sp>
      <p:sp>
        <p:nvSpPr>
          <p:cNvPr id="8" name="Rectangle 7">
            <a:extLst>
              <a:ext uri="{FF2B5EF4-FFF2-40B4-BE49-F238E27FC236}">
                <a16:creationId xmlns:a16="http://schemas.microsoft.com/office/drawing/2014/main" id="{B7F88F40-ED9F-F225-CBDB-AC882ABB1BE8}"/>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2" name="Content Placeholder 2">
            <a:extLst>
              <a:ext uri="{FF2B5EF4-FFF2-40B4-BE49-F238E27FC236}">
                <a16:creationId xmlns:a16="http://schemas.microsoft.com/office/drawing/2014/main" id="{8B4259C3-DBD8-3317-7FBF-39048CD15B69}"/>
              </a:ext>
            </a:extLst>
          </p:cNvPr>
          <p:cNvSpPr txBox="1">
            <a:spLocks/>
          </p:cNvSpPr>
          <p:nvPr/>
        </p:nvSpPr>
        <p:spPr>
          <a:xfrm>
            <a:off x="462578" y="1305536"/>
            <a:ext cx="16513208" cy="8847099"/>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SzPct val="100000"/>
              <a:buFont typeface="+mj-lt"/>
              <a:buAutoNum type="arabicPeriod"/>
              <a:tabLst>
                <a:tab pos="457200" algn="l"/>
              </a:tabLst>
            </a:pPr>
            <a:r>
              <a:rPr lang="en-US" sz="2000" dirty="0">
                <a:hlinkClick r:id="rId4"/>
              </a:rPr>
              <a:t>Central Alert System (mhra.gov.uk)</a:t>
            </a:r>
            <a:endParaRPr lang="en-US" sz="2000" dirty="0">
              <a:ea typeface="Calibri" panose="020F0502020204030204"/>
              <a:cs typeface="Calibri" panose="020F0502020204030204"/>
            </a:endParaRPr>
          </a:p>
          <a:p>
            <a:pPr lvl="1">
              <a:buSzPct val="100000"/>
              <a:tabLst>
                <a:tab pos="457200" algn="l"/>
              </a:tabLst>
            </a:pPr>
            <a:r>
              <a:rPr lang="en-US" sz="2000" dirty="0">
                <a:solidFill>
                  <a:srgbClr val="000000"/>
                </a:solidFill>
              </a:rPr>
              <a:t>The Central Alerting System (CAS) is a web-based cascading system for issuing patient safety alerts, important public health messages and other safety critical information and guidance to the NHS and others, including independent providers of health and social care.</a:t>
            </a:r>
          </a:p>
          <a:p>
            <a:pPr>
              <a:buSzPct val="100000"/>
              <a:buFont typeface="+mj-lt"/>
              <a:buAutoNum type="arabicPeriod"/>
              <a:tabLst>
                <a:tab pos="457200" algn="l"/>
              </a:tabLst>
            </a:pPr>
            <a:r>
              <a:rPr lang="en-US" sz="2000" dirty="0">
                <a:ea typeface="Calibri"/>
                <a:cs typeface="Calibri"/>
                <a:hlinkClick r:id="rId5"/>
              </a:rPr>
              <a:t>Drug Safety Update - GOV.UK (www.gov.uk)</a:t>
            </a:r>
            <a:endParaRPr lang="en-US" sz="2000" dirty="0">
              <a:ea typeface="Calibri"/>
              <a:cs typeface="Calibri"/>
            </a:endParaRPr>
          </a:p>
          <a:p>
            <a:pPr lvl="1">
              <a:buSzPct val="100000"/>
              <a:tabLst>
                <a:tab pos="457200" algn="l"/>
              </a:tabLst>
            </a:pPr>
            <a:r>
              <a:rPr lang="en-US" sz="2000" dirty="0">
                <a:ea typeface="Calibri"/>
                <a:cs typeface="Calibri"/>
              </a:rPr>
              <a:t>All past drug safety updates can be accessed here along with a sign up for email updated for new drug safety updates. </a:t>
            </a:r>
          </a:p>
          <a:p>
            <a:pPr>
              <a:buSzPct val="100000"/>
              <a:buFont typeface="+mj-lt"/>
              <a:buAutoNum type="arabicPeriod"/>
              <a:tabLst>
                <a:tab pos="457200" algn="l"/>
              </a:tabLst>
            </a:pPr>
            <a:r>
              <a:rPr lang="en-US" sz="2000" dirty="0">
                <a:hlinkClick r:id="rId6"/>
              </a:rPr>
              <a:t>Medicines Supply Tool – SPS - Specialist Pharmacy Service – The first stop for professional medicines advice</a:t>
            </a:r>
            <a:r>
              <a:rPr lang="en-US" sz="2000" dirty="0"/>
              <a:t> </a:t>
            </a:r>
            <a:endParaRPr lang="en-US" sz="2000" dirty="0">
              <a:cs typeface="Calibri"/>
            </a:endParaRPr>
          </a:p>
          <a:p>
            <a:pPr lvl="1">
              <a:buSzPct val="100000"/>
              <a:tabLst>
                <a:tab pos="457200" algn="l"/>
              </a:tabLst>
            </a:pPr>
            <a:r>
              <a:rPr lang="en-US" sz="2000" dirty="0"/>
              <a:t>The tool provides latest information on supply issues, actions to take, alternatives to use, and expected resolution date.</a:t>
            </a:r>
            <a:endParaRPr lang="en-US" sz="2000" dirty="0">
              <a:cs typeface="Calibri"/>
            </a:endParaRPr>
          </a:p>
          <a:p>
            <a:pPr>
              <a:buSzPct val="100000"/>
              <a:buFont typeface="+mj-lt"/>
              <a:buAutoNum type="arabicPeriod"/>
              <a:tabLst>
                <a:tab pos="457200" algn="l"/>
              </a:tabLst>
            </a:pPr>
            <a:r>
              <a:rPr lang="en-US" sz="2000" dirty="0">
                <a:hlinkClick r:id="rId7"/>
              </a:rPr>
              <a:t>DCIQ: NHS South East London ICS Quality Alerts reporting form (datixcloudiq.co.uk) </a:t>
            </a:r>
            <a:endParaRPr lang="en-US" sz="2000" dirty="0"/>
          </a:p>
          <a:p>
            <a:pPr lvl="1">
              <a:buSzPct val="100000"/>
              <a:tabLst>
                <a:tab pos="457200" algn="l"/>
              </a:tabLst>
            </a:pPr>
            <a:r>
              <a:rPr lang="en-US" sz="2000" dirty="0"/>
              <a:t>​A Quality Alert (QA) is a concern or a systemic issue generally affecting a service/ pathway that affects individual/group of patients and affects the ability to deliver a high-quality service within SEL. ​</a:t>
            </a:r>
            <a:endParaRPr lang="en-US" sz="2000" dirty="0">
              <a:ea typeface="Calibri"/>
              <a:cs typeface="Calibri"/>
            </a:endParaRPr>
          </a:p>
          <a:p>
            <a:pPr lvl="1"/>
            <a:r>
              <a:rPr lang="en-US" sz="2000" dirty="0"/>
              <a:t>The QA process is an integral part of our local system to improve quality in SEL. </a:t>
            </a:r>
            <a:endParaRPr lang="en-US" sz="2000" dirty="0">
              <a:cs typeface="Calibri"/>
            </a:endParaRPr>
          </a:p>
          <a:p>
            <a:pPr lvl="1"/>
            <a:r>
              <a:rPr lang="en-US" sz="2000" dirty="0"/>
              <a:t>The information provided is routinely reviewed and provides intelligence to allow the ICS to identify key themes and trends.</a:t>
            </a:r>
            <a:endParaRPr lang="en-US" sz="2000" dirty="0">
              <a:ea typeface="Calibri"/>
              <a:cs typeface="Calibri"/>
            </a:endParaRPr>
          </a:p>
          <a:p>
            <a:pPr lvl="1"/>
            <a:r>
              <a:rPr lang="en-US" sz="2000" dirty="0"/>
              <a:t>Individual responses will only be provided to those that may have or had the potential to cause an individual significant harm and have been graded amber or red.</a:t>
            </a:r>
            <a:endParaRPr lang="en-US" sz="2000" dirty="0">
              <a:cs typeface="Calibri"/>
            </a:endParaRPr>
          </a:p>
          <a:p>
            <a:pPr>
              <a:buFont typeface="+mj-lt"/>
              <a:buAutoNum type="arabicPeriod"/>
            </a:pPr>
            <a:r>
              <a:rPr lang="en-GB" sz="2000" dirty="0">
                <a:hlinkClick r:id="rId8"/>
              </a:rPr>
              <a:t>Learn-from-patient-safety-events.nhs.uk</a:t>
            </a:r>
            <a:endParaRPr lang="en-GB" sz="2000" dirty="0">
              <a:ea typeface="Calibri" panose="020F0502020204030204"/>
              <a:cs typeface="Calibri" panose="020F0502020204030204"/>
            </a:endParaRPr>
          </a:p>
          <a:p>
            <a:pPr lvl="1"/>
            <a:r>
              <a:rPr lang="en-US" sz="2000" dirty="0">
                <a:solidFill>
                  <a:srgbClr val="0B0C0C"/>
                </a:solidFill>
                <a:highlight>
                  <a:srgbClr val="FFFFFF"/>
                </a:highlight>
              </a:rPr>
              <a:t>Record information about things that could have or did affect the safety of patients, or things that have gone well, in order to support learning and safety improvement</a:t>
            </a:r>
            <a:endParaRPr lang="en-US" sz="2000" dirty="0">
              <a:solidFill>
                <a:srgbClr val="0B0C0C"/>
              </a:solidFill>
              <a:highlight>
                <a:srgbClr val="FFFFFF"/>
              </a:highlight>
              <a:ea typeface="Calibri"/>
              <a:cs typeface="Calibri"/>
            </a:endParaRPr>
          </a:p>
          <a:p>
            <a:pPr lvl="1"/>
            <a:r>
              <a:rPr lang="en-US" sz="2000" dirty="0">
                <a:solidFill>
                  <a:srgbClr val="0B0C0C"/>
                </a:solidFill>
                <a:highlight>
                  <a:srgbClr val="FFFFFF"/>
                </a:highlight>
              </a:rPr>
              <a:t>Access, review and update event records they have permission to edit, and undertake governance activities to support local patient safety response and improvement</a:t>
            </a:r>
            <a:endParaRPr lang="en-US" sz="2000" dirty="0">
              <a:solidFill>
                <a:srgbClr val="0B0C0C"/>
              </a:solidFill>
              <a:highlight>
                <a:srgbClr val="FFFFFF"/>
              </a:highlight>
              <a:ea typeface="Calibri"/>
              <a:cs typeface="Calibri"/>
            </a:endParaRPr>
          </a:p>
          <a:p>
            <a:pPr lvl="1"/>
            <a:r>
              <a:rPr lang="en-US" sz="2000" dirty="0">
                <a:solidFill>
                  <a:srgbClr val="0B0C0C"/>
                </a:solidFill>
                <a:highlight>
                  <a:srgbClr val="FFFFFF"/>
                </a:highlight>
              </a:rPr>
              <a:t>View and download data about what patient safety events have been recorded within their own </a:t>
            </a:r>
            <a:r>
              <a:rPr lang="en-US" sz="2000" dirty="0" err="1">
                <a:solidFill>
                  <a:srgbClr val="0B0C0C"/>
                </a:solidFill>
                <a:highlight>
                  <a:srgbClr val="FFFFFF"/>
                </a:highlight>
              </a:rPr>
              <a:t>organisation</a:t>
            </a:r>
            <a:r>
              <a:rPr lang="en-US" sz="2000" dirty="0">
                <a:solidFill>
                  <a:srgbClr val="0B0C0C"/>
                </a:solidFill>
                <a:highlight>
                  <a:srgbClr val="FFFFFF"/>
                </a:highlight>
              </a:rPr>
              <a:t>, or by </a:t>
            </a:r>
            <a:r>
              <a:rPr lang="en-US" sz="2000" dirty="0" err="1">
                <a:solidFill>
                  <a:srgbClr val="0B0C0C"/>
                </a:solidFill>
                <a:highlight>
                  <a:srgbClr val="FFFFFF"/>
                </a:highlight>
              </a:rPr>
              <a:t>organisations</a:t>
            </a:r>
            <a:r>
              <a:rPr lang="en-US" sz="2000" dirty="0">
                <a:solidFill>
                  <a:srgbClr val="0B0C0C"/>
                </a:solidFill>
                <a:highlight>
                  <a:srgbClr val="FFFFFF"/>
                </a:highlight>
              </a:rPr>
              <a:t> within their Integrated Care Board (ICB) or region to the new Learn From Patient Safety Events service according to their level of access</a:t>
            </a:r>
            <a:endParaRPr lang="en-US" sz="2000" dirty="0">
              <a:solidFill>
                <a:srgbClr val="0B0C0C"/>
              </a:solidFill>
              <a:highlight>
                <a:srgbClr val="FFFFFF"/>
              </a:highlight>
              <a:ea typeface="Calibri"/>
              <a:cs typeface="Calibri"/>
            </a:endParaRPr>
          </a:p>
          <a:p>
            <a:pPr>
              <a:buFont typeface="+mj-lt"/>
              <a:buAutoNum type="arabicPeriod"/>
            </a:pPr>
            <a:r>
              <a:rPr lang="en-GB" sz="2000" u="sng" dirty="0">
                <a:solidFill>
                  <a:srgbClr val="0563C1"/>
                </a:solidFill>
                <a:latin typeface="Calibri"/>
                <a:ea typeface="Calibri"/>
                <a:cs typeface="Times New Roman"/>
                <a:hlinkClick r:id="rId9"/>
              </a:rPr>
              <a:t>Yellow Card | Making medicines and medical devices safer (mhra.gov.uk)</a:t>
            </a:r>
            <a:endParaRPr lang="en-GB" sz="2000" u="sng" dirty="0">
              <a:solidFill>
                <a:srgbClr val="0563C1"/>
              </a:solidFill>
              <a:latin typeface="Calibri"/>
              <a:ea typeface="Calibri"/>
              <a:cs typeface="Times New Roman"/>
            </a:endParaRPr>
          </a:p>
          <a:p>
            <a:pPr>
              <a:buFont typeface="+mj-lt"/>
              <a:buAutoNum type="arabicPeriod"/>
            </a:pPr>
            <a:r>
              <a:rPr lang="en-GB" sz="2000" u="sng" dirty="0">
                <a:solidFill>
                  <a:srgbClr val="0563C1"/>
                </a:solidFill>
                <a:latin typeface="Calibri"/>
                <a:ea typeface="Calibri"/>
                <a:cs typeface="Times New Roman"/>
              </a:rPr>
              <a:t>BI </a:t>
            </a:r>
            <a:r>
              <a:rPr lang="en-GB" sz="2000" u="sng" dirty="0">
                <a:solidFill>
                  <a:srgbClr val="0563C1"/>
                </a:solidFill>
                <a:latin typeface="Calibri"/>
                <a:ea typeface="Calibri"/>
                <a:cs typeface="Times New Roman"/>
                <a:hlinkClick r:id="rId10"/>
              </a:rPr>
              <a:t>Dashboards</a:t>
            </a:r>
            <a:endParaRPr lang="en-GB" sz="2000" u="sng" dirty="0">
              <a:solidFill>
                <a:srgbClr val="0563C1"/>
              </a:solidFill>
              <a:latin typeface="Calibri"/>
              <a:ea typeface="Calibri"/>
              <a:cs typeface="Times New Roman"/>
            </a:endParaRPr>
          </a:p>
          <a:p>
            <a:pPr lvl="1"/>
            <a:r>
              <a:rPr lang="en-GB" sz="2000" dirty="0">
                <a:ea typeface="Calibri"/>
              </a:rPr>
              <a:t>To access the BI Prescribing Dashboards, request access via the following form: </a:t>
            </a:r>
            <a:r>
              <a:rPr lang="en-GB" sz="2000" u="sng" kern="0" dirty="0">
                <a:solidFill>
                  <a:srgbClr val="467886"/>
                </a:solidFill>
                <a:ea typeface="Times New Roman" panose="02020603050405020304" pitchFamily="18" charset="0"/>
                <a:hlinkClick r:id="rId11"/>
              </a:rPr>
              <a:t>Primary Care Prescribing Access form</a:t>
            </a:r>
            <a:endParaRPr lang="en-GB" sz="2000" dirty="0">
              <a:ea typeface="Calibri"/>
            </a:endParaRPr>
          </a:p>
        </p:txBody>
      </p:sp>
    </p:spTree>
    <p:extLst>
      <p:ext uri="{BB962C8B-B14F-4D97-AF65-F5344CB8AC3E}">
        <p14:creationId xmlns:p14="http://schemas.microsoft.com/office/powerpoint/2010/main" val="3280805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CF0FB-B089-1ABC-0BB2-35F1F638A0C8}"/>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8FA31C7D-62EC-49F0-3D4D-560139F5100C}"/>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2442F4F8-8BEF-25EC-6359-C7C3000CB9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4" name="Rectangle 13">
            <a:extLst>
              <a:ext uri="{FF2B5EF4-FFF2-40B4-BE49-F238E27FC236}">
                <a16:creationId xmlns:a16="http://schemas.microsoft.com/office/drawing/2014/main" id="{B44DE99A-B007-5319-B11C-64EED94326B3}"/>
              </a:ext>
            </a:extLst>
          </p:cNvPr>
          <p:cNvSpPr/>
          <p:nvPr/>
        </p:nvSpPr>
        <p:spPr>
          <a:xfrm>
            <a:off x="567558" y="197026"/>
            <a:ext cx="14324429" cy="769441"/>
          </a:xfrm>
          <a:prstGeom prst="rect">
            <a:avLst/>
          </a:prstGeom>
        </p:spPr>
        <p:txBody>
          <a:bodyPr wrap="square">
            <a:spAutoFit/>
          </a:bodyPr>
          <a:lstStyle/>
          <a:p>
            <a:r>
              <a:rPr lang="en-GB" sz="4400" b="1" dirty="0">
                <a:solidFill>
                  <a:srgbClr val="00B050"/>
                </a:solidFill>
                <a:latin typeface="Raleway" panose="020B0604020202020204" charset="0"/>
              </a:rPr>
              <a:t>Resources to support medicine safety</a:t>
            </a:r>
          </a:p>
        </p:txBody>
      </p:sp>
      <p:sp>
        <p:nvSpPr>
          <p:cNvPr id="8" name="Rectangle 7">
            <a:extLst>
              <a:ext uri="{FF2B5EF4-FFF2-40B4-BE49-F238E27FC236}">
                <a16:creationId xmlns:a16="http://schemas.microsoft.com/office/drawing/2014/main" id="{939D1C50-3F05-DAD2-C037-C94C65269EA8}"/>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2" name="Content Placeholder 2">
            <a:extLst>
              <a:ext uri="{FF2B5EF4-FFF2-40B4-BE49-F238E27FC236}">
                <a16:creationId xmlns:a16="http://schemas.microsoft.com/office/drawing/2014/main" id="{4247DB9B-CBD4-8013-293B-06BE34B130D2}"/>
              </a:ext>
            </a:extLst>
          </p:cNvPr>
          <p:cNvSpPr txBox="1">
            <a:spLocks/>
          </p:cNvSpPr>
          <p:nvPr/>
        </p:nvSpPr>
        <p:spPr>
          <a:xfrm>
            <a:off x="583761" y="934919"/>
            <a:ext cx="16392025" cy="4104998"/>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spcBef>
                <a:spcPts val="0"/>
              </a:spcBef>
              <a:buNone/>
            </a:pPr>
            <a:r>
              <a:rPr lang="en-US" sz="2200" b="1" u="sng" dirty="0">
                <a:ea typeface="+mn-lt"/>
                <a:cs typeface="+mn-lt"/>
              </a:rPr>
              <a:t>Safe Management of Controlled Drugs</a:t>
            </a:r>
            <a:endParaRPr lang="en-US" sz="2200" b="1" dirty="0">
              <a:ea typeface="Calibri" panose="020F0502020204030204"/>
              <a:cs typeface="Calibri" panose="020F0502020204030204"/>
            </a:endParaRPr>
          </a:p>
          <a:p>
            <a:pPr marL="0" indent="0">
              <a:lnSpc>
                <a:spcPct val="120000"/>
              </a:lnSpc>
              <a:spcBef>
                <a:spcPts val="0"/>
              </a:spcBef>
              <a:buNone/>
            </a:pPr>
            <a:r>
              <a:rPr lang="en-US" sz="2200" dirty="0">
                <a:ea typeface="+mn-lt"/>
                <a:cs typeface="+mn-lt"/>
              </a:rPr>
              <a:t>Here are some key links to assist with the safe management of controlled drugs in line with legislation and best practice:</a:t>
            </a:r>
            <a:endParaRPr lang="en-US" sz="2200" dirty="0">
              <a:ea typeface="Calibri" panose="020F0502020204030204"/>
              <a:cs typeface="Calibri" panose="020F0502020204030204"/>
            </a:endParaRPr>
          </a:p>
          <a:p>
            <a:pPr marL="457200" indent="-285750">
              <a:lnSpc>
                <a:spcPct val="120000"/>
              </a:lnSpc>
              <a:spcBef>
                <a:spcPts val="0"/>
              </a:spcBef>
            </a:pPr>
            <a:r>
              <a:rPr lang="en-US" sz="2200" dirty="0">
                <a:ea typeface="+mn-lt"/>
                <a:cs typeface="+mn-lt"/>
              </a:rPr>
              <a:t>Sign up to </a:t>
            </a:r>
            <a:r>
              <a:rPr lang="en-US" sz="2200" b="1" dirty="0">
                <a:ea typeface="+mn-lt"/>
                <a:cs typeface="+mn-lt"/>
              </a:rPr>
              <a:t>Controlled Drug Reporting Tool</a:t>
            </a:r>
            <a:r>
              <a:rPr lang="en-US" sz="2200" dirty="0">
                <a:ea typeface="+mn-lt"/>
                <a:cs typeface="+mn-lt"/>
              </a:rPr>
              <a:t>,  via </a:t>
            </a:r>
            <a:r>
              <a:rPr lang="en-US" sz="2200" dirty="0">
                <a:ea typeface="+mn-lt"/>
                <a:cs typeface="+mn-lt"/>
                <a:hlinkClick r:id="rId4"/>
              </a:rPr>
              <a:t>www.CDReporting.co.uk</a:t>
            </a:r>
            <a:r>
              <a:rPr lang="en-US" sz="2200" dirty="0">
                <a:ea typeface="+mn-lt"/>
                <a:cs typeface="+mn-lt"/>
              </a:rPr>
              <a:t> to:</a:t>
            </a:r>
            <a:endParaRPr lang="en-US" sz="2200" dirty="0">
              <a:ea typeface="Calibri"/>
              <a:cs typeface="Calibri"/>
            </a:endParaRPr>
          </a:p>
          <a:p>
            <a:pPr marL="800100" lvl="1">
              <a:lnSpc>
                <a:spcPct val="120000"/>
              </a:lnSpc>
              <a:spcBef>
                <a:spcPts val="0"/>
              </a:spcBef>
            </a:pPr>
            <a:r>
              <a:rPr lang="en-US" sz="2200" dirty="0">
                <a:ea typeface="+mn-lt"/>
                <a:cs typeface="+mn-lt"/>
                <a:hlinkClick r:id="rId5"/>
              </a:rPr>
              <a:t>Report incidents</a:t>
            </a:r>
            <a:r>
              <a:rPr lang="en-US" sz="2200" dirty="0">
                <a:ea typeface="+mn-lt"/>
                <a:cs typeface="+mn-lt"/>
              </a:rPr>
              <a:t> and </a:t>
            </a:r>
            <a:r>
              <a:rPr lang="en-US" sz="2200" dirty="0">
                <a:ea typeface="+mn-lt"/>
                <a:cs typeface="+mn-lt"/>
                <a:hlinkClick r:id="rId6"/>
              </a:rPr>
              <a:t>concerns</a:t>
            </a:r>
            <a:r>
              <a:rPr lang="en-US" sz="2200" u="sng" dirty="0">
                <a:ea typeface="+mn-lt"/>
                <a:cs typeface="+mn-lt"/>
              </a:rPr>
              <a:t> </a:t>
            </a:r>
            <a:r>
              <a:rPr lang="en-US" sz="2200" dirty="0">
                <a:ea typeface="+mn-lt"/>
                <a:cs typeface="+mn-lt"/>
              </a:rPr>
              <a:t>(can be anonymous) </a:t>
            </a:r>
          </a:p>
          <a:p>
            <a:pPr marL="800100" lvl="1">
              <a:lnSpc>
                <a:spcPct val="120000"/>
              </a:lnSpc>
              <a:spcBef>
                <a:spcPts val="0"/>
              </a:spcBef>
            </a:pPr>
            <a:r>
              <a:rPr lang="en-US" sz="2200" dirty="0">
                <a:ea typeface="+mn-lt"/>
                <a:cs typeface="+mn-lt"/>
                <a:hlinkClick r:id="rId7"/>
              </a:rPr>
              <a:t>Apply for authority to witness the destruction of controlled drugs</a:t>
            </a:r>
            <a:endParaRPr lang="en-US" sz="2200" dirty="0">
              <a:ea typeface="Calibri" panose="020F0502020204030204"/>
              <a:cs typeface="Calibri" panose="020F0502020204030204"/>
            </a:endParaRPr>
          </a:p>
          <a:p>
            <a:pPr marL="800100" lvl="1">
              <a:lnSpc>
                <a:spcPct val="120000"/>
              </a:lnSpc>
              <a:spcBef>
                <a:spcPts val="0"/>
              </a:spcBef>
            </a:pPr>
            <a:r>
              <a:rPr lang="en-US" sz="2200" dirty="0">
                <a:ea typeface="+mn-lt"/>
                <a:cs typeface="+mn-lt"/>
              </a:rPr>
              <a:t>Access the </a:t>
            </a:r>
            <a:r>
              <a:rPr lang="en-US" sz="2200" dirty="0">
                <a:ea typeface="+mn-lt"/>
                <a:cs typeface="+mn-lt"/>
                <a:hlinkClick r:id="rId8"/>
              </a:rPr>
              <a:t>Resource Centre </a:t>
            </a:r>
            <a:r>
              <a:rPr lang="en-US" sz="2200" dirty="0">
                <a:ea typeface="+mn-lt"/>
                <a:cs typeface="+mn-lt"/>
              </a:rPr>
              <a:t>for</a:t>
            </a:r>
            <a:endParaRPr lang="en-US" sz="2200" dirty="0">
              <a:ea typeface="Calibri" panose="020F0502020204030204"/>
              <a:cs typeface="Calibri" panose="020F0502020204030204"/>
            </a:endParaRPr>
          </a:p>
          <a:p>
            <a:pPr lvl="2" indent="-285750">
              <a:lnSpc>
                <a:spcPct val="120000"/>
              </a:lnSpc>
              <a:spcBef>
                <a:spcPts val="0"/>
              </a:spcBef>
            </a:pPr>
            <a:r>
              <a:rPr lang="en-US" sz="2200" dirty="0">
                <a:ea typeface="+mn-lt"/>
                <a:cs typeface="+mn-lt"/>
              </a:rPr>
              <a:t>Regional newsletters, bulletins, legislation and guidelines </a:t>
            </a:r>
            <a:endParaRPr lang="en-US" sz="2200" dirty="0">
              <a:ea typeface="Calibri" panose="020F0502020204030204"/>
              <a:cs typeface="Calibri" panose="020F0502020204030204"/>
            </a:endParaRPr>
          </a:p>
          <a:p>
            <a:pPr marL="457200" indent="-285750">
              <a:lnSpc>
                <a:spcPct val="120000"/>
              </a:lnSpc>
              <a:spcBef>
                <a:spcPts val="0"/>
              </a:spcBef>
            </a:pPr>
            <a:r>
              <a:rPr lang="en-US" sz="2200" dirty="0">
                <a:ea typeface="+mn-lt"/>
                <a:cs typeface="+mn-lt"/>
              </a:rPr>
              <a:t>CQC – Controlled Drug Prescribing Policy Template</a:t>
            </a:r>
            <a:r>
              <a:rPr lang="en-US" sz="2200" dirty="0">
                <a:ea typeface="+mn-lt"/>
                <a:cs typeface="+mn-lt"/>
                <a:hlinkClick r:id="rId9"/>
              </a:rPr>
              <a:t>: gp-mythbuster-28-management CDs</a:t>
            </a:r>
            <a:r>
              <a:rPr lang="en-US" sz="2200" dirty="0">
                <a:ea typeface="+mn-lt"/>
                <a:cs typeface="+mn-lt"/>
              </a:rPr>
              <a:t> </a:t>
            </a:r>
            <a:endParaRPr lang="en-US" sz="2200" dirty="0">
              <a:ea typeface="Calibri" panose="020F0502020204030204"/>
              <a:cs typeface="Calibri" panose="020F0502020204030204"/>
            </a:endParaRPr>
          </a:p>
          <a:p>
            <a:pPr marL="457200" indent="-285750">
              <a:lnSpc>
                <a:spcPct val="120000"/>
              </a:lnSpc>
              <a:spcBef>
                <a:spcPts val="0"/>
              </a:spcBef>
            </a:pPr>
            <a:r>
              <a:rPr lang="en-US" sz="2200" dirty="0">
                <a:ea typeface="+mn-lt"/>
                <a:cs typeface="+mn-lt"/>
              </a:rPr>
              <a:t>NMPs </a:t>
            </a:r>
            <a:r>
              <a:rPr lang="en-US" sz="2200" dirty="0">
                <a:ea typeface="+mn-lt"/>
                <a:cs typeface="+mn-lt"/>
                <a:hlinkClick r:id="rId10"/>
              </a:rPr>
              <a:t>Who can prescribe what? - PSNC</a:t>
            </a:r>
            <a:r>
              <a:rPr lang="en-US" sz="2200" dirty="0">
                <a:ea typeface="+mn-lt"/>
                <a:cs typeface="+mn-lt"/>
              </a:rPr>
              <a:t> within their competency and in line with legislation</a:t>
            </a:r>
            <a:endParaRPr lang="en-US" sz="2200" dirty="0">
              <a:ea typeface="Calibri" panose="020F0502020204030204"/>
              <a:cs typeface="Calibri" panose="020F0502020204030204"/>
            </a:endParaRPr>
          </a:p>
          <a:p>
            <a:pPr marL="457200" indent="-285750">
              <a:lnSpc>
                <a:spcPct val="120000"/>
              </a:lnSpc>
              <a:spcBef>
                <a:spcPts val="0"/>
              </a:spcBef>
            </a:pPr>
            <a:r>
              <a:rPr lang="en-US" sz="2200" dirty="0">
                <a:ea typeface="+mn-lt"/>
                <a:cs typeface="+mn-lt"/>
              </a:rPr>
              <a:t>For all other enquires email the London CDAO: </a:t>
            </a:r>
            <a:r>
              <a:rPr lang="en-US" sz="2200" dirty="0">
                <a:ea typeface="+mn-lt"/>
                <a:cs typeface="+mn-lt"/>
                <a:hlinkClick r:id="rId11"/>
              </a:rPr>
              <a:t>england.londoncdaccountableoffice@nhs.net</a:t>
            </a:r>
            <a:r>
              <a:rPr lang="en-US" sz="2200" u="sng" dirty="0">
                <a:ea typeface="+mn-lt"/>
                <a:cs typeface="+mn-lt"/>
              </a:rPr>
              <a:t> </a:t>
            </a:r>
            <a:endParaRPr lang="en-US" sz="2200" dirty="0">
              <a:ea typeface="+mn-lt"/>
              <a:cs typeface="+mn-lt"/>
            </a:endParaRPr>
          </a:p>
        </p:txBody>
      </p:sp>
      <p:sp>
        <p:nvSpPr>
          <p:cNvPr id="5" name="Content Placeholder 1">
            <a:extLst>
              <a:ext uri="{FF2B5EF4-FFF2-40B4-BE49-F238E27FC236}">
                <a16:creationId xmlns:a16="http://schemas.microsoft.com/office/drawing/2014/main" id="{9B2E8331-F797-4ED0-057D-F5C5E4881355}"/>
              </a:ext>
            </a:extLst>
          </p:cNvPr>
          <p:cNvSpPr txBox="1">
            <a:spLocks/>
          </p:cNvSpPr>
          <p:nvPr/>
        </p:nvSpPr>
        <p:spPr>
          <a:xfrm>
            <a:off x="10141669" y="6444498"/>
            <a:ext cx="6696231" cy="3304007"/>
          </a:xfrm>
          <a:prstGeom prst="rect">
            <a:avLst/>
          </a:prstGeom>
          <a:solidFill>
            <a:schemeClr val="accent3">
              <a:lumMod val="20000"/>
              <a:lumOff val="80000"/>
            </a:schemeClr>
          </a:solidFill>
          <a:ln>
            <a:solidFill>
              <a:srgbClr val="399E06"/>
            </a:solidFill>
          </a:ln>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2800" b="1" dirty="0"/>
              <a:t>Controlled Drugs Enquiries</a:t>
            </a:r>
            <a:endParaRPr lang="en-GB" sz="2800" dirty="0">
              <a:latin typeface="Calibri" panose="020F0502020204030204" pitchFamily="34" charset="0"/>
              <a:ea typeface="Aptos" panose="020B0004020202020204" pitchFamily="34" charset="0"/>
            </a:endParaRPr>
          </a:p>
          <a:p>
            <a:r>
              <a:rPr lang="en-GB" sz="1800" dirty="0">
                <a:latin typeface="Calibri" panose="020F0502020204030204" pitchFamily="34" charset="0"/>
                <a:ea typeface="Aptos" panose="020B0004020202020204" pitchFamily="34" charset="0"/>
              </a:rPr>
              <a:t>For all general enquires relating to Controlled Drugs please use the generic email:</a:t>
            </a:r>
            <a:r>
              <a:rPr lang="en-GB" sz="1800" dirty="0">
                <a:solidFill>
                  <a:srgbClr val="1F497D"/>
                </a:solidFill>
                <a:latin typeface="Calibri" panose="020F0502020204030204" pitchFamily="34" charset="0"/>
                <a:ea typeface="Aptos" panose="020B0004020202020204" pitchFamily="34" charset="0"/>
              </a:rPr>
              <a:t> </a:t>
            </a:r>
            <a:r>
              <a:rPr lang="en-GB" sz="1800" u="sng" dirty="0">
                <a:solidFill>
                  <a:srgbClr val="0000FF"/>
                </a:solidFill>
                <a:latin typeface="Calibri" panose="020F0502020204030204" pitchFamily="34" charset="0"/>
                <a:ea typeface="Aptos" panose="020B0004020202020204" pitchFamily="34" charset="0"/>
                <a:hlinkClick r:id="rId11"/>
              </a:rPr>
              <a:t>england.londoncdaccountableoffice@nhs.net</a:t>
            </a:r>
            <a:endParaRPr lang="en-GB" sz="1800" dirty="0">
              <a:latin typeface="Calibri" panose="020F0502020204030204" pitchFamily="34" charset="0"/>
              <a:ea typeface="Aptos" panose="020B0004020202020204" pitchFamily="34" charset="0"/>
            </a:endParaRPr>
          </a:p>
          <a:p>
            <a:r>
              <a:rPr lang="en-GB" sz="1800" dirty="0">
                <a:latin typeface="Calibri" panose="020F0502020204030204" pitchFamily="34" charset="0"/>
                <a:ea typeface="Aptos" panose="020B0004020202020204" pitchFamily="34" charset="0"/>
              </a:rPr>
              <a:t>For Controlled Drugs destruction enquiries please email: </a:t>
            </a:r>
            <a:r>
              <a:rPr lang="en-GB" sz="1800" u="sng" dirty="0">
                <a:solidFill>
                  <a:srgbClr val="0000FF"/>
                </a:solidFill>
                <a:latin typeface="Calibri" panose="020F0502020204030204" pitchFamily="34" charset="0"/>
                <a:ea typeface="Aptos" panose="020B0004020202020204" pitchFamily="34" charset="0"/>
                <a:hlinkClick r:id="rId12"/>
              </a:rPr>
              <a:t>england.londoncddestruction@nhs.net</a:t>
            </a:r>
            <a:endParaRPr lang="en-GB" sz="1800" dirty="0">
              <a:latin typeface="Calibri" panose="020F0502020204030204" pitchFamily="34" charset="0"/>
              <a:ea typeface="Aptos" panose="020B0004020202020204" pitchFamily="34" charset="0"/>
            </a:endParaRPr>
          </a:p>
          <a:p>
            <a:r>
              <a:rPr lang="en-GB" sz="1800" dirty="0">
                <a:latin typeface="Calibri" panose="020F0502020204030204" pitchFamily="34" charset="0"/>
                <a:ea typeface="Aptos" panose="020B0004020202020204" pitchFamily="34" charset="0"/>
              </a:rPr>
              <a:t>For Controlled Drugs PIN enquiries please email: </a:t>
            </a:r>
            <a:r>
              <a:rPr lang="en-GB" sz="1800" u="sng" dirty="0">
                <a:solidFill>
                  <a:srgbClr val="0000FF"/>
                </a:solidFill>
                <a:latin typeface="Calibri" panose="020F0502020204030204" pitchFamily="34" charset="0"/>
                <a:ea typeface="Aptos" panose="020B0004020202020204" pitchFamily="34" charset="0"/>
                <a:hlinkClick r:id="rId13"/>
              </a:rPr>
              <a:t>england.londoncdpins@nhs.net</a:t>
            </a:r>
            <a:r>
              <a:rPr lang="en-GB" sz="1800" u="sng" dirty="0">
                <a:solidFill>
                  <a:srgbClr val="0000FF"/>
                </a:solidFill>
                <a:latin typeface="Calibri" panose="020F0502020204030204" pitchFamily="34" charset="0"/>
                <a:ea typeface="Aptos" panose="020B0004020202020204" pitchFamily="34" charset="0"/>
              </a:rPr>
              <a:t> </a:t>
            </a:r>
            <a:endParaRPr lang="en-GB" sz="1800" dirty="0">
              <a:latin typeface="Calibri" panose="020F0502020204030204" pitchFamily="34" charset="0"/>
              <a:ea typeface="Aptos" panose="020B0004020202020204" pitchFamily="34" charset="0"/>
            </a:endParaRPr>
          </a:p>
          <a:p>
            <a:r>
              <a:rPr lang="en-GB" sz="1800" dirty="0">
                <a:latin typeface="Calibri" panose="020F0502020204030204" pitchFamily="34" charset="0"/>
                <a:ea typeface="Aptos" panose="020B0004020202020204" pitchFamily="34" charset="0"/>
              </a:rPr>
              <a:t>For Controlled Drugs occurrence report enquiries please email: </a:t>
            </a:r>
            <a:r>
              <a:rPr lang="en-GB" sz="1800" u="sng" dirty="0">
                <a:solidFill>
                  <a:srgbClr val="0000FF"/>
                </a:solidFill>
                <a:latin typeface="Calibri" panose="020F0502020204030204" pitchFamily="34" charset="0"/>
                <a:ea typeface="Aptos" panose="020B0004020202020204" pitchFamily="34" charset="0"/>
                <a:hlinkClick r:id="rId14"/>
              </a:rPr>
              <a:t>england.londoncdoccurrence@nhs.net</a:t>
            </a:r>
            <a:r>
              <a:rPr lang="en-GB" sz="1800" u="sng" dirty="0">
                <a:solidFill>
                  <a:srgbClr val="0000FF"/>
                </a:solidFill>
                <a:latin typeface="Calibri" panose="020F0502020204030204" pitchFamily="34" charset="0"/>
                <a:ea typeface="Aptos" panose="020B0004020202020204" pitchFamily="34" charset="0"/>
              </a:rPr>
              <a:t> </a:t>
            </a:r>
            <a:endParaRPr lang="en-GB" sz="1800" dirty="0">
              <a:latin typeface="Calibri" panose="020F0502020204030204" pitchFamily="34" charset="0"/>
              <a:ea typeface="Aptos" panose="020B0004020202020204" pitchFamily="34" charset="0"/>
            </a:endParaRPr>
          </a:p>
          <a:p>
            <a:pPr marL="0" indent="0">
              <a:buFont typeface="Arial" pitchFamily="34" charset="0"/>
              <a:buNone/>
            </a:pPr>
            <a:endParaRPr lang="en-GB" dirty="0"/>
          </a:p>
        </p:txBody>
      </p:sp>
      <p:sp>
        <p:nvSpPr>
          <p:cNvPr id="7" name="Content Placeholder 2">
            <a:extLst>
              <a:ext uri="{FF2B5EF4-FFF2-40B4-BE49-F238E27FC236}">
                <a16:creationId xmlns:a16="http://schemas.microsoft.com/office/drawing/2014/main" id="{4BF75298-8897-945F-C445-9E5DCF8DCC6D}"/>
              </a:ext>
            </a:extLst>
          </p:cNvPr>
          <p:cNvSpPr txBox="1">
            <a:spLocks/>
          </p:cNvSpPr>
          <p:nvPr/>
        </p:nvSpPr>
        <p:spPr>
          <a:xfrm>
            <a:off x="725652" y="5143500"/>
            <a:ext cx="8844018" cy="3304007"/>
          </a:xfrm>
          <a:prstGeom prst="rect">
            <a:avLst/>
          </a:prstGeom>
        </p:spPr>
        <p:txBody>
          <a:bodyPr vert="horz" lIns="91440" tIns="45720" rIns="91440" bIns="45720" rtlCol="0" anchor="t">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spcBef>
                <a:spcPts val="0"/>
              </a:spcBef>
              <a:buNone/>
            </a:pPr>
            <a:r>
              <a:rPr lang="en-US" sz="2400" b="1" u="sng" dirty="0">
                <a:ea typeface="+mn-lt"/>
                <a:cs typeface="+mn-lt"/>
              </a:rPr>
              <a:t>Safe Prescribing of Controlled Drugs</a:t>
            </a:r>
            <a:endParaRPr lang="en-US" sz="2400" b="1" u="sng" dirty="0">
              <a:ea typeface="Calibri"/>
              <a:cs typeface="Calibri"/>
            </a:endParaRPr>
          </a:p>
          <a:p>
            <a:pPr marL="0" indent="0">
              <a:lnSpc>
                <a:spcPct val="120000"/>
              </a:lnSpc>
              <a:spcBef>
                <a:spcPts val="0"/>
              </a:spcBef>
              <a:buNone/>
            </a:pPr>
            <a:r>
              <a:rPr lang="en-US" sz="2400" dirty="0">
                <a:ea typeface="+mn-lt"/>
                <a:cs typeface="+mn-lt"/>
              </a:rPr>
              <a:t>Good opioid stewardship is essential to reduce harm from opioid medicines by reducing long term and high dose prescribing (&gt;120mg oral Morphine equivalent) for chronic (non-cancer) pain.</a:t>
            </a:r>
            <a:endParaRPr lang="en-US" sz="2400" dirty="0">
              <a:ea typeface="Calibri" panose="020F0502020204030204"/>
              <a:cs typeface="Calibri" panose="020F0502020204030204"/>
            </a:endParaRPr>
          </a:p>
          <a:p>
            <a:pPr marL="457200" indent="-285750">
              <a:lnSpc>
                <a:spcPct val="120000"/>
              </a:lnSpc>
              <a:spcBef>
                <a:spcPts val="0"/>
              </a:spcBef>
            </a:pPr>
            <a:r>
              <a:rPr lang="en-US" sz="2400" dirty="0">
                <a:ea typeface="+mn-lt"/>
                <a:cs typeface="+mn-lt"/>
              </a:rPr>
              <a:t>Use Ardens </a:t>
            </a:r>
            <a:r>
              <a:rPr lang="en-US" sz="2400" dirty="0">
                <a:ea typeface="+mn-lt"/>
                <a:cs typeface="+mn-lt"/>
                <a:hlinkClick r:id="rId15"/>
              </a:rPr>
              <a:t>Controlled Drug Risk Assessment template</a:t>
            </a:r>
            <a:r>
              <a:rPr lang="en-US" sz="2400" dirty="0">
                <a:ea typeface="+mn-lt"/>
                <a:cs typeface="+mn-lt"/>
              </a:rPr>
              <a:t> when initiating CDs to prompt and record discussions about treatment duration, dependence and expectations. </a:t>
            </a:r>
            <a:endParaRPr lang="en-US" sz="2400" dirty="0">
              <a:ea typeface="Calibri" panose="020F0502020204030204"/>
              <a:cs typeface="Calibri" panose="020F0502020204030204"/>
            </a:endParaRPr>
          </a:p>
          <a:p>
            <a:pPr marL="457200" indent="-285750">
              <a:lnSpc>
                <a:spcPct val="120000"/>
              </a:lnSpc>
              <a:spcBef>
                <a:spcPts val="0"/>
              </a:spcBef>
            </a:pPr>
            <a:r>
              <a:rPr lang="en-US" sz="2400" dirty="0">
                <a:ea typeface="+mn-lt"/>
                <a:cs typeface="+mn-lt"/>
                <a:hlinkClick r:id="rId16"/>
              </a:rPr>
              <a:t>Live Well with Pain Website</a:t>
            </a:r>
            <a:r>
              <a:rPr lang="en-US" sz="2400" dirty="0">
                <a:ea typeface="+mn-lt"/>
                <a:cs typeface="+mn-lt"/>
              </a:rPr>
              <a:t> has self-management tools and patient leaflets </a:t>
            </a:r>
            <a:endParaRPr lang="en-US" sz="2400" dirty="0">
              <a:ea typeface="Calibri" panose="020F0502020204030204"/>
              <a:cs typeface="Calibri" panose="020F0502020204030204"/>
            </a:endParaRPr>
          </a:p>
          <a:p>
            <a:pPr marL="457200" indent="-285750">
              <a:lnSpc>
                <a:spcPct val="120000"/>
              </a:lnSpc>
              <a:spcBef>
                <a:spcPts val="0"/>
              </a:spcBef>
            </a:pPr>
            <a:r>
              <a:rPr lang="en-US" sz="2400" dirty="0">
                <a:ea typeface="+mn-lt"/>
                <a:cs typeface="+mn-lt"/>
                <a:hlinkClick r:id="rId17"/>
              </a:rPr>
              <a:t>Opioids Aware - Faculty of Pain Medicine</a:t>
            </a:r>
            <a:r>
              <a:rPr lang="en-US" sz="2400" dirty="0">
                <a:ea typeface="+mn-lt"/>
                <a:cs typeface="+mn-lt"/>
              </a:rPr>
              <a:t> includes tools and resources for opioid prescribing</a:t>
            </a:r>
            <a:endParaRPr lang="en-GB" sz="2400" dirty="0">
              <a:ea typeface="Calibri"/>
            </a:endParaRPr>
          </a:p>
        </p:txBody>
      </p:sp>
    </p:spTree>
    <p:extLst>
      <p:ext uri="{BB962C8B-B14F-4D97-AF65-F5344CB8AC3E}">
        <p14:creationId xmlns:p14="http://schemas.microsoft.com/office/powerpoint/2010/main" val="1858140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8D6AA-4BF3-229B-D6BD-4CAE841BDA35}"/>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BE0B8E04-0C19-AA6F-904A-D525D3E746DD}"/>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3"/>
            <a:stretch>
              <a:fillRect l="-168900"/>
            </a:stretch>
          </a:blipFill>
        </p:spPr>
        <p:txBody>
          <a:bodyPr/>
          <a:lstStyle/>
          <a:p>
            <a:endParaRPr lang="en-GB"/>
          </a:p>
        </p:txBody>
      </p:sp>
      <p:pic>
        <p:nvPicPr>
          <p:cNvPr id="3" name="Picture 2">
            <a:extLst>
              <a:ext uri="{FF2B5EF4-FFF2-40B4-BE49-F238E27FC236}">
                <a16:creationId xmlns:a16="http://schemas.microsoft.com/office/drawing/2014/main" id="{0D983B5C-0D33-5AFD-21DB-49BDC6429F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8" name="Rectangle 7">
            <a:extLst>
              <a:ext uri="{FF2B5EF4-FFF2-40B4-BE49-F238E27FC236}">
                <a16:creationId xmlns:a16="http://schemas.microsoft.com/office/drawing/2014/main" id="{16DA692B-909C-1059-0D57-DE57569B62F7}"/>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9" name="Picture 8">
            <a:extLst>
              <a:ext uri="{FF2B5EF4-FFF2-40B4-BE49-F238E27FC236}">
                <a16:creationId xmlns:a16="http://schemas.microsoft.com/office/drawing/2014/main" id="{C03BE638-45EF-0EF6-78DC-5D9D286CFDE0}"/>
              </a:ext>
            </a:extLst>
          </p:cNvPr>
          <p:cNvPicPr>
            <a:picLocks noChangeAspect="1"/>
          </p:cNvPicPr>
          <p:nvPr/>
        </p:nvPicPr>
        <p:blipFill>
          <a:blip r:embed="rId5"/>
          <a:stretch>
            <a:fillRect/>
          </a:stretch>
        </p:blipFill>
        <p:spPr>
          <a:xfrm>
            <a:off x="1653377" y="116052"/>
            <a:ext cx="14981245" cy="10030057"/>
          </a:xfrm>
          <a:prstGeom prst="rect">
            <a:avLst/>
          </a:prstGeom>
        </p:spPr>
      </p:pic>
      <p:sp>
        <p:nvSpPr>
          <p:cNvPr id="11" name="Rectangle 10">
            <a:extLst>
              <a:ext uri="{FF2B5EF4-FFF2-40B4-BE49-F238E27FC236}">
                <a16:creationId xmlns:a16="http://schemas.microsoft.com/office/drawing/2014/main" id="{F90818A2-0832-5808-F0F2-802101C3BC55}"/>
              </a:ext>
            </a:extLst>
          </p:cNvPr>
          <p:cNvSpPr/>
          <p:nvPr/>
        </p:nvSpPr>
        <p:spPr>
          <a:xfrm rot="16200000">
            <a:off x="-3650397" y="4758780"/>
            <a:ext cx="8756110" cy="769441"/>
          </a:xfrm>
          <a:prstGeom prst="rect">
            <a:avLst/>
          </a:prstGeom>
        </p:spPr>
        <p:txBody>
          <a:bodyPr wrap="square">
            <a:spAutoFit/>
          </a:bodyPr>
          <a:lstStyle/>
          <a:p>
            <a:r>
              <a:rPr lang="en-GB" sz="4400" b="1" dirty="0">
                <a:solidFill>
                  <a:srgbClr val="00B050"/>
                </a:solidFill>
                <a:latin typeface="Raleway" panose="020B0604020202020204" charset="0"/>
              </a:rPr>
              <a:t>Community Pharmacy Services</a:t>
            </a:r>
          </a:p>
        </p:txBody>
      </p:sp>
      <p:sp>
        <p:nvSpPr>
          <p:cNvPr id="16" name="TextBox 15">
            <a:extLst>
              <a:ext uri="{FF2B5EF4-FFF2-40B4-BE49-F238E27FC236}">
                <a16:creationId xmlns:a16="http://schemas.microsoft.com/office/drawing/2014/main" id="{3E8429C5-3010-2D56-1751-A1D27EC38EF7}"/>
              </a:ext>
            </a:extLst>
          </p:cNvPr>
          <p:cNvSpPr txBox="1"/>
          <p:nvPr/>
        </p:nvSpPr>
        <p:spPr>
          <a:xfrm rot="16200000">
            <a:off x="348565" y="1501090"/>
            <a:ext cx="1840624" cy="369332"/>
          </a:xfrm>
          <a:prstGeom prst="rect">
            <a:avLst/>
          </a:prstGeom>
          <a:noFill/>
        </p:spPr>
        <p:txBody>
          <a:bodyPr wrap="square">
            <a:spAutoFit/>
          </a:bodyPr>
          <a:lstStyle/>
          <a:p>
            <a:r>
              <a:rPr lang="en-GB" dirty="0">
                <a:hlinkClick r:id="rId6"/>
              </a:rPr>
              <a:t>Pharmacy First</a:t>
            </a:r>
            <a:endParaRPr lang="en-GB" dirty="0"/>
          </a:p>
        </p:txBody>
      </p:sp>
    </p:spTree>
    <p:extLst>
      <p:ext uri="{BB962C8B-B14F-4D97-AF65-F5344CB8AC3E}">
        <p14:creationId xmlns:p14="http://schemas.microsoft.com/office/powerpoint/2010/main" val="3655889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227D-B461-393C-A98E-1D31F2B4F2BE}"/>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125CC37A-D0FC-31CF-E7F4-1B342087D833}"/>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3"/>
            <a:stretch>
              <a:fillRect l="-168900"/>
            </a:stretch>
          </a:blipFill>
        </p:spPr>
        <p:txBody>
          <a:bodyPr/>
          <a:lstStyle/>
          <a:p>
            <a:endParaRPr lang="en-GB"/>
          </a:p>
        </p:txBody>
      </p:sp>
      <p:pic>
        <p:nvPicPr>
          <p:cNvPr id="3" name="Picture 2">
            <a:extLst>
              <a:ext uri="{FF2B5EF4-FFF2-40B4-BE49-F238E27FC236}">
                <a16:creationId xmlns:a16="http://schemas.microsoft.com/office/drawing/2014/main" id="{1EE5C28B-72C0-91E4-0498-CFCB44F261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8" name="Rectangle 7">
            <a:extLst>
              <a:ext uri="{FF2B5EF4-FFF2-40B4-BE49-F238E27FC236}">
                <a16:creationId xmlns:a16="http://schemas.microsoft.com/office/drawing/2014/main" id="{D7348C37-4C5B-A840-6CFF-BAD018C155CF}"/>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11" name="Rectangle 10">
            <a:extLst>
              <a:ext uri="{FF2B5EF4-FFF2-40B4-BE49-F238E27FC236}">
                <a16:creationId xmlns:a16="http://schemas.microsoft.com/office/drawing/2014/main" id="{AE91C69B-CA02-870B-22FD-BDDB39992E39}"/>
              </a:ext>
            </a:extLst>
          </p:cNvPr>
          <p:cNvSpPr/>
          <p:nvPr/>
        </p:nvSpPr>
        <p:spPr>
          <a:xfrm>
            <a:off x="613452" y="402020"/>
            <a:ext cx="8756110" cy="769441"/>
          </a:xfrm>
          <a:prstGeom prst="rect">
            <a:avLst/>
          </a:prstGeom>
        </p:spPr>
        <p:txBody>
          <a:bodyPr wrap="square">
            <a:spAutoFit/>
          </a:bodyPr>
          <a:lstStyle/>
          <a:p>
            <a:r>
              <a:rPr lang="en-GB" sz="4400" b="1" dirty="0">
                <a:solidFill>
                  <a:srgbClr val="00B050"/>
                </a:solidFill>
                <a:latin typeface="Raleway" panose="020B0604020202020204" charset="0"/>
              </a:rPr>
              <a:t>7 Clinical Pathways</a:t>
            </a:r>
          </a:p>
        </p:txBody>
      </p:sp>
      <p:pic>
        <p:nvPicPr>
          <p:cNvPr id="5" name="Picture 4">
            <a:extLst>
              <a:ext uri="{FF2B5EF4-FFF2-40B4-BE49-F238E27FC236}">
                <a16:creationId xmlns:a16="http://schemas.microsoft.com/office/drawing/2014/main" id="{D227A0C6-B1D6-0497-A0F1-2010ACB486EF}"/>
              </a:ext>
            </a:extLst>
          </p:cNvPr>
          <p:cNvPicPr>
            <a:picLocks noChangeAspect="1"/>
          </p:cNvPicPr>
          <p:nvPr/>
        </p:nvPicPr>
        <p:blipFill>
          <a:blip r:embed="rId5"/>
          <a:stretch>
            <a:fillRect/>
          </a:stretch>
        </p:blipFill>
        <p:spPr>
          <a:xfrm>
            <a:off x="518859" y="1376875"/>
            <a:ext cx="16186164" cy="8255855"/>
          </a:xfrm>
          <a:prstGeom prst="rect">
            <a:avLst/>
          </a:prstGeom>
          <a:ln>
            <a:solidFill>
              <a:schemeClr val="tx1"/>
            </a:solidFill>
          </a:ln>
        </p:spPr>
      </p:pic>
    </p:spTree>
    <p:extLst>
      <p:ext uri="{BB962C8B-B14F-4D97-AF65-F5344CB8AC3E}">
        <p14:creationId xmlns:p14="http://schemas.microsoft.com/office/powerpoint/2010/main" val="30115207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58311-DBB4-ECE4-0D67-D42633FDD852}"/>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375F9B02-9F95-D5F3-3949-A70DF9B3D959}"/>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3"/>
            <a:stretch>
              <a:fillRect l="-168900"/>
            </a:stretch>
          </a:blipFill>
        </p:spPr>
        <p:txBody>
          <a:bodyPr/>
          <a:lstStyle/>
          <a:p>
            <a:endParaRPr lang="en-GB"/>
          </a:p>
        </p:txBody>
      </p:sp>
      <p:pic>
        <p:nvPicPr>
          <p:cNvPr id="3" name="Picture 2">
            <a:extLst>
              <a:ext uri="{FF2B5EF4-FFF2-40B4-BE49-F238E27FC236}">
                <a16:creationId xmlns:a16="http://schemas.microsoft.com/office/drawing/2014/main" id="{87D31667-3B42-C654-55AF-0FF108898A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8" name="Rectangle 7">
            <a:extLst>
              <a:ext uri="{FF2B5EF4-FFF2-40B4-BE49-F238E27FC236}">
                <a16:creationId xmlns:a16="http://schemas.microsoft.com/office/drawing/2014/main" id="{B67F5BF4-422B-5A07-E858-8A835BB78AF3}"/>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11" name="Rectangle 10">
            <a:extLst>
              <a:ext uri="{FF2B5EF4-FFF2-40B4-BE49-F238E27FC236}">
                <a16:creationId xmlns:a16="http://schemas.microsoft.com/office/drawing/2014/main" id="{3010BF8F-827E-9FDD-2260-7842E5E84C3F}"/>
              </a:ext>
            </a:extLst>
          </p:cNvPr>
          <p:cNvSpPr/>
          <p:nvPr/>
        </p:nvSpPr>
        <p:spPr>
          <a:xfrm>
            <a:off x="376967" y="239151"/>
            <a:ext cx="12534989" cy="769441"/>
          </a:xfrm>
          <a:prstGeom prst="rect">
            <a:avLst/>
          </a:prstGeom>
        </p:spPr>
        <p:txBody>
          <a:bodyPr wrap="square">
            <a:spAutoFit/>
          </a:bodyPr>
          <a:lstStyle/>
          <a:p>
            <a:r>
              <a:rPr lang="en-GB" sz="4400" b="1" dirty="0">
                <a:solidFill>
                  <a:srgbClr val="00B050"/>
                </a:solidFill>
                <a:latin typeface="Raleway" panose="020B0604020202020204" charset="0"/>
              </a:rPr>
              <a:t>Greenwich Only – Pharmacy First Plus </a:t>
            </a:r>
          </a:p>
        </p:txBody>
      </p:sp>
      <p:graphicFrame>
        <p:nvGraphicFramePr>
          <p:cNvPr id="2" name="Table 1">
            <a:extLst>
              <a:ext uri="{FF2B5EF4-FFF2-40B4-BE49-F238E27FC236}">
                <a16:creationId xmlns:a16="http://schemas.microsoft.com/office/drawing/2014/main" id="{BAB40FAD-CC44-3143-8125-16CC71DFF86A}"/>
              </a:ext>
            </a:extLst>
          </p:cNvPr>
          <p:cNvGraphicFramePr>
            <a:graphicFrameLocks noGrp="1"/>
          </p:cNvGraphicFramePr>
          <p:nvPr>
            <p:extLst>
              <p:ext uri="{D42A27DB-BD31-4B8C-83A1-F6EECF244321}">
                <p14:modId xmlns:p14="http://schemas.microsoft.com/office/powerpoint/2010/main" val="1805657753"/>
              </p:ext>
            </p:extLst>
          </p:nvPr>
        </p:nvGraphicFramePr>
        <p:xfrm>
          <a:off x="1590912" y="1181550"/>
          <a:ext cx="14240729" cy="8866299"/>
        </p:xfrm>
        <a:graphic>
          <a:graphicData uri="http://schemas.openxmlformats.org/drawingml/2006/table">
            <a:tbl>
              <a:tblPr firstRow="1" bandRow="1">
                <a:tableStyleId>{F5AB1C69-6EDB-4FF4-983F-18BD219EF322}</a:tableStyleId>
              </a:tblPr>
              <a:tblGrid>
                <a:gridCol w="3031734">
                  <a:extLst>
                    <a:ext uri="{9D8B030D-6E8A-4147-A177-3AD203B41FA5}">
                      <a16:colId xmlns:a16="http://schemas.microsoft.com/office/drawing/2014/main" val="1523315023"/>
                    </a:ext>
                  </a:extLst>
                </a:gridCol>
                <a:gridCol w="2988989">
                  <a:extLst>
                    <a:ext uri="{9D8B030D-6E8A-4147-A177-3AD203B41FA5}">
                      <a16:colId xmlns:a16="http://schemas.microsoft.com/office/drawing/2014/main" val="563061697"/>
                    </a:ext>
                  </a:extLst>
                </a:gridCol>
                <a:gridCol w="8220006">
                  <a:extLst>
                    <a:ext uri="{9D8B030D-6E8A-4147-A177-3AD203B41FA5}">
                      <a16:colId xmlns:a16="http://schemas.microsoft.com/office/drawing/2014/main" val="4137289357"/>
                    </a:ext>
                  </a:extLst>
                </a:gridCol>
              </a:tblGrid>
              <a:tr h="475178">
                <a:tc gridSpan="2">
                  <a:txBody>
                    <a:bodyPr/>
                    <a:lstStyle/>
                    <a:p>
                      <a:pPr marL="85725" marR="85725" algn="ctr">
                        <a:lnSpc>
                          <a:spcPct val="96970"/>
                        </a:lnSpc>
                        <a:buNone/>
                      </a:pPr>
                      <a:r>
                        <a:rPr lang="en-GB" sz="2800" kern="100" dirty="0">
                          <a:effectLst/>
                        </a:rPr>
                        <a:t>Minor Ailments</a:t>
                      </a:r>
                      <a:endParaRPr lang="en-GB" sz="2800" kern="100" dirty="0">
                        <a:effectLst/>
                        <a:latin typeface="Calibri" panose="020F0502020204030204" pitchFamily="34" charset="0"/>
                        <a:ea typeface="Aptos" panose="020B0004020202020204" pitchFamily="34" charset="0"/>
                      </a:endParaRPr>
                    </a:p>
                  </a:txBody>
                  <a:tcPr marL="57792" marR="57792" marT="0" marB="0" anchor="ctr"/>
                </a:tc>
                <a:tc hMerge="1">
                  <a:txBody>
                    <a:bodyPr/>
                    <a:lstStyle/>
                    <a:p>
                      <a:pPr marL="85725" marR="85725" algn="l">
                        <a:lnSpc>
                          <a:spcPct val="96970"/>
                        </a:lnSpc>
                        <a:buNone/>
                      </a:pPr>
                      <a:endParaRPr lang="en-GB" sz="2000" kern="100" dirty="0">
                        <a:effectLst/>
                        <a:latin typeface="Calibri" panose="020F0502020204030204" pitchFamily="34" charset="0"/>
                        <a:ea typeface="Aptos" panose="020B0004020202020204" pitchFamily="34" charset="0"/>
                      </a:endParaRPr>
                    </a:p>
                  </a:txBody>
                  <a:tcPr marL="57792" marR="57792" marT="0" marB="0"/>
                </a:tc>
                <a:tc>
                  <a:txBody>
                    <a:bodyPr/>
                    <a:lstStyle/>
                    <a:p>
                      <a:pPr marL="85725" marR="85725" algn="ctr">
                        <a:lnSpc>
                          <a:spcPct val="96970"/>
                        </a:lnSpc>
                        <a:buNone/>
                      </a:pPr>
                      <a:r>
                        <a:rPr lang="en-GB" sz="2800" kern="100" dirty="0">
                          <a:effectLst/>
                        </a:rPr>
                        <a:t>Population Covered</a:t>
                      </a:r>
                      <a:endParaRPr lang="en-GB" sz="28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811644828"/>
                  </a:ext>
                </a:extLst>
              </a:tr>
              <a:tr h="706837">
                <a:tc>
                  <a:txBody>
                    <a:bodyPr/>
                    <a:lstStyle/>
                    <a:p>
                      <a:pPr marL="85725" marR="85725" algn="l">
                        <a:lnSpc>
                          <a:spcPct val="95833"/>
                        </a:lnSpc>
                        <a:buNone/>
                      </a:pPr>
                      <a:r>
                        <a:rPr lang="en-GB" sz="2000" b="1" kern="100" dirty="0">
                          <a:effectLst/>
                        </a:rPr>
                        <a:t>ALLERGIC RHINITIS (HAY FEVER)</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INSECT BITES AND STINGS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rowSpan="14">
                  <a:txBody>
                    <a:bodyPr/>
                    <a:lstStyle/>
                    <a:p>
                      <a:pPr marL="342900" marR="85725" lvl="0" indent="-342900" algn="l">
                        <a:buFont typeface="Calibri" panose="020F0502020204030204" pitchFamily="34" charset="0"/>
                        <a:buChar char="•"/>
                      </a:pPr>
                      <a:r>
                        <a:rPr lang="en-GB" sz="2200" kern="100" dirty="0">
                          <a:effectLst/>
                        </a:rPr>
                        <a:t>Registered with a General Practice in Greenwich or a Greenwich resident </a:t>
                      </a:r>
                    </a:p>
                    <a:p>
                      <a:pPr marL="85725" marR="85725" algn="l">
                        <a:buNone/>
                      </a:pPr>
                      <a:r>
                        <a:rPr lang="en-GB" sz="2200" kern="100" dirty="0">
                          <a:effectLst/>
                        </a:rPr>
                        <a:t>AND </a:t>
                      </a:r>
                    </a:p>
                    <a:p>
                      <a:pPr marL="342900" marR="85725" lvl="0" indent="-342900" algn="l">
                        <a:buFont typeface="Calibri" panose="020F0502020204030204" pitchFamily="34" charset="0"/>
                        <a:buChar char="•"/>
                      </a:pPr>
                      <a:r>
                        <a:rPr lang="en-GB" sz="2200" kern="100" dirty="0">
                          <a:effectLst/>
                        </a:rPr>
                        <a:t>18 years and over for at-risk of vitamin D deficiency </a:t>
                      </a:r>
                    </a:p>
                    <a:p>
                      <a:pPr marL="342900" marR="85725" lvl="0" indent="-342900" algn="l">
                        <a:buFont typeface="Calibri" panose="020F0502020204030204" pitchFamily="34" charset="0"/>
                        <a:buChar char="•"/>
                      </a:pPr>
                      <a:r>
                        <a:rPr lang="en-GB" sz="2200" kern="100" dirty="0">
                          <a:effectLst/>
                        </a:rPr>
                        <a:t>18 yeas and over and meet the following socially vulnerable categories: </a:t>
                      </a:r>
                    </a:p>
                    <a:p>
                      <a:pPr marL="742950" marR="85725" lvl="1" indent="-285750" algn="l">
                        <a:buFont typeface="Courier New" panose="02070309020205020404" pitchFamily="49" charset="0"/>
                        <a:buChar char="o"/>
                      </a:pPr>
                      <a:r>
                        <a:rPr lang="en-GB" sz="2200" kern="100" dirty="0">
                          <a:effectLst/>
                        </a:rPr>
                        <a:t>NHS Low Income Scheme and are in possession of a valid HC2 certificate </a:t>
                      </a:r>
                    </a:p>
                    <a:p>
                      <a:pPr marL="742950" marR="85725" lvl="1" indent="-285750" algn="l">
                        <a:buFont typeface="Courier New" panose="02070309020205020404" pitchFamily="49" charset="0"/>
                        <a:buChar char="o"/>
                      </a:pPr>
                      <a:r>
                        <a:rPr lang="en-GB" sz="2200" kern="100" dirty="0">
                          <a:effectLst/>
                        </a:rPr>
                        <a:t>Income Support (IS) or Income-related Employment and Support Allowance (ESA) </a:t>
                      </a:r>
                    </a:p>
                    <a:p>
                      <a:pPr marL="742950" marR="85725" lvl="1" indent="-285750" algn="l">
                        <a:buFont typeface="Courier New" panose="02070309020205020404" pitchFamily="49" charset="0"/>
                        <a:buChar char="o"/>
                      </a:pPr>
                      <a:r>
                        <a:rPr lang="en-GB" sz="2200" kern="100" dirty="0">
                          <a:effectLst/>
                        </a:rPr>
                        <a:t>Income-based Jobseeker’s Allowance (JSA) </a:t>
                      </a:r>
                    </a:p>
                    <a:p>
                      <a:pPr marL="742950" marR="85725" lvl="1" indent="-285750" algn="l">
                        <a:buFont typeface="Courier New" panose="02070309020205020404" pitchFamily="49" charset="0"/>
                        <a:buChar char="o"/>
                      </a:pPr>
                      <a:r>
                        <a:rPr lang="en-GB" sz="2200" kern="100" dirty="0">
                          <a:effectLst/>
                        </a:rPr>
                        <a:t>Tax Credit exemption certificate o Pension Credit Guarantee Credit </a:t>
                      </a:r>
                    </a:p>
                    <a:p>
                      <a:pPr marL="742950" marR="85725" lvl="1" indent="-285750" algn="l">
                        <a:buFont typeface="Courier New" panose="02070309020205020404" pitchFamily="49" charset="0"/>
                        <a:buChar char="o"/>
                      </a:pPr>
                      <a:r>
                        <a:rPr lang="en-GB" sz="2200" kern="100" dirty="0">
                          <a:effectLst/>
                        </a:rPr>
                        <a:t>Universal Credit and meets the criteria here </a:t>
                      </a:r>
                    </a:p>
                    <a:p>
                      <a:pPr marL="742950" marR="85725" lvl="1" indent="-285750" algn="l">
                        <a:buFont typeface="Courier New" panose="02070309020205020404" pitchFamily="49" charset="0"/>
                        <a:buChar char="o"/>
                      </a:pPr>
                      <a:r>
                        <a:rPr lang="en-GB" sz="2200" kern="100" dirty="0">
                          <a:effectLst/>
                        </a:rPr>
                        <a:t>Homeless &amp; in possession of local authority ‘Letter of homelessness’ </a:t>
                      </a:r>
                    </a:p>
                    <a:p>
                      <a:pPr marL="342900" marR="85725" lvl="0" indent="-342900" algn="l">
                        <a:buFont typeface="Calibri" panose="020F0502020204030204" pitchFamily="34" charset="0"/>
                        <a:buChar char="•"/>
                      </a:pPr>
                      <a:r>
                        <a:rPr lang="en-GB" sz="2200" kern="100" dirty="0">
                          <a:effectLst/>
                        </a:rPr>
                        <a:t>Young people aged 16,17 or 18 years and in full or part-time education or undertaking an accredited level 1 apprenticeship </a:t>
                      </a:r>
                    </a:p>
                    <a:p>
                      <a:pPr marL="342900" marR="85725" lvl="0" indent="-342900" algn="l">
                        <a:buFont typeface="Calibri" panose="020F0502020204030204" pitchFamily="34" charset="0"/>
                        <a:buChar char="•"/>
                      </a:pPr>
                      <a:r>
                        <a:rPr lang="en-GB" sz="2200" kern="100" dirty="0">
                          <a:effectLst/>
                        </a:rPr>
                        <a:t>Patients/service users aged above 1 year and under 15 years </a:t>
                      </a:r>
                    </a:p>
                    <a:p>
                      <a:pPr marL="85725" marR="85725" algn="l">
                        <a:buNone/>
                      </a:pPr>
                      <a:r>
                        <a:rPr lang="en-GB" sz="2200" kern="100" dirty="0">
                          <a:effectLst/>
                        </a:rPr>
                        <a:t> </a:t>
                      </a:r>
                    </a:p>
                    <a:p>
                      <a:pPr marL="85725" marR="85725" algn="l">
                        <a:lnSpc>
                          <a:spcPct val="95833"/>
                        </a:lnSpc>
                        <a:buNone/>
                      </a:pPr>
                      <a:r>
                        <a:rPr lang="en-GB" sz="2200" b="1" kern="100" dirty="0">
                          <a:effectLst/>
                        </a:rPr>
                        <a:t>Prescription charge exemption categories do not automatically give eligibility for the Greenwich Pharmacy First Plus unless patients/service users also fit into one of the socially vulnerable categories above.</a:t>
                      </a:r>
                    </a:p>
                    <a:p>
                      <a:pPr marL="85725" marR="85725" algn="l">
                        <a:buNone/>
                      </a:pPr>
                      <a:endParaRPr lang="en-GB" sz="22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2839624618"/>
                  </a:ext>
                </a:extLst>
              </a:tr>
              <a:tr h="736289">
                <a:tc>
                  <a:txBody>
                    <a:bodyPr/>
                    <a:lstStyle/>
                    <a:p>
                      <a:pPr marL="85725" marR="85725" algn="l">
                        <a:lnSpc>
                          <a:spcPct val="96970"/>
                        </a:lnSpc>
                        <a:buNone/>
                      </a:pPr>
                      <a:r>
                        <a:rPr lang="en-GB" sz="2000" b="1" kern="100" dirty="0">
                          <a:effectLst/>
                        </a:rPr>
                        <a:t>ATHLETE’S FOOT</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ITCHING ASSOCIATED WITH CHICKEN POX</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1065901704"/>
                  </a:ext>
                </a:extLst>
              </a:tr>
              <a:tr h="447909">
                <a:tc>
                  <a:txBody>
                    <a:bodyPr/>
                    <a:lstStyle/>
                    <a:p>
                      <a:pPr marL="85725" marR="85725" algn="l">
                        <a:lnSpc>
                          <a:spcPct val="96970"/>
                        </a:lnSpc>
                        <a:buNone/>
                      </a:pPr>
                      <a:r>
                        <a:rPr lang="en-GB" sz="2000" b="1" kern="100" dirty="0">
                          <a:effectLst/>
                        </a:rPr>
                        <a:t>COLD SORES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MINOR BURNS AND SCALDS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3294958625"/>
                  </a:ext>
                </a:extLst>
              </a:tr>
              <a:tr h="447909">
                <a:tc>
                  <a:txBody>
                    <a:bodyPr/>
                    <a:lstStyle/>
                    <a:p>
                      <a:pPr marL="85725" marR="85725" algn="l">
                        <a:lnSpc>
                          <a:spcPct val="96970"/>
                        </a:lnSpc>
                        <a:buNone/>
                      </a:pPr>
                      <a:r>
                        <a:rPr lang="en-GB" sz="2000" b="1" kern="100" dirty="0">
                          <a:effectLst/>
                        </a:rPr>
                        <a:t>CONJUNCTIVITIS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MOUTH ULCERS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3109954488"/>
                  </a:ext>
                </a:extLst>
              </a:tr>
              <a:tr h="447909">
                <a:tc>
                  <a:txBody>
                    <a:bodyPr/>
                    <a:lstStyle/>
                    <a:p>
                      <a:pPr marL="85725" marR="85725" algn="l">
                        <a:lnSpc>
                          <a:spcPct val="96970"/>
                        </a:lnSpc>
                        <a:buNone/>
                      </a:pPr>
                      <a:r>
                        <a:rPr lang="en-GB" sz="2000" b="1" kern="100" dirty="0">
                          <a:effectLst/>
                        </a:rPr>
                        <a:t>CONSTIPATION</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NAPPY RASH</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2667690830"/>
                  </a:ext>
                </a:extLst>
              </a:tr>
              <a:tr h="447909">
                <a:tc>
                  <a:txBody>
                    <a:bodyPr/>
                    <a:lstStyle/>
                    <a:p>
                      <a:pPr marL="85725" marR="85725" algn="l">
                        <a:lnSpc>
                          <a:spcPct val="95833"/>
                        </a:lnSpc>
                        <a:buNone/>
                      </a:pPr>
                      <a:r>
                        <a:rPr lang="en-GB" sz="2000" b="1" kern="100" dirty="0">
                          <a:effectLst/>
                        </a:rPr>
                        <a:t>CONTACT DERMATITIS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SCABIES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3339162602"/>
                  </a:ext>
                </a:extLst>
              </a:tr>
              <a:tr h="1104434">
                <a:tc>
                  <a:txBody>
                    <a:bodyPr/>
                    <a:lstStyle/>
                    <a:p>
                      <a:pPr marL="85725" marR="85725" algn="l">
                        <a:lnSpc>
                          <a:spcPct val="96970"/>
                        </a:lnSpc>
                        <a:buNone/>
                      </a:pPr>
                      <a:r>
                        <a:rPr lang="en-GB" sz="2000" b="1" kern="100" dirty="0">
                          <a:effectLst/>
                        </a:rPr>
                        <a:t>DIARRHOEA</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SOFT TISSUE INJURY/MUSCULOSKELETAL JOINT INJURY</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2820450118"/>
                  </a:ext>
                </a:extLst>
              </a:tr>
              <a:tr h="447909">
                <a:tc>
                  <a:txBody>
                    <a:bodyPr/>
                    <a:lstStyle/>
                    <a:p>
                      <a:pPr marL="85725" marR="85725" algn="l">
                        <a:lnSpc>
                          <a:spcPct val="96970"/>
                        </a:lnSpc>
                        <a:buNone/>
                      </a:pPr>
                      <a:r>
                        <a:rPr lang="en-GB" sz="2000" b="1" kern="100" dirty="0">
                          <a:effectLst/>
                        </a:rPr>
                        <a:t>DRY/SORE EYES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SORE THROAT</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4250740136"/>
                  </a:ext>
                </a:extLst>
              </a:tr>
              <a:tr h="447909">
                <a:tc>
                  <a:txBody>
                    <a:bodyPr/>
                    <a:lstStyle/>
                    <a:p>
                      <a:pPr marL="85725" marR="85725" algn="l">
                        <a:buNone/>
                      </a:pPr>
                      <a:r>
                        <a:rPr lang="en-GB" sz="2000" b="1" kern="100" dirty="0">
                          <a:effectLst/>
                        </a:rPr>
                        <a:t>DYSPEPSIA</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TEETHING</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2014817387"/>
                  </a:ext>
                </a:extLst>
              </a:tr>
              <a:tr h="447909">
                <a:tc>
                  <a:txBody>
                    <a:bodyPr/>
                    <a:lstStyle/>
                    <a:p>
                      <a:pPr marL="85725" marR="85725" algn="l">
                        <a:buNone/>
                      </a:pPr>
                      <a:r>
                        <a:rPr lang="en-GB" sz="2000" b="1" kern="100" dirty="0">
                          <a:effectLst/>
                        </a:rPr>
                        <a:t>EAR WAX</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THREADWORM</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3875190755"/>
                  </a:ext>
                </a:extLst>
              </a:tr>
              <a:tr h="736289">
                <a:tc>
                  <a:txBody>
                    <a:bodyPr/>
                    <a:lstStyle/>
                    <a:p>
                      <a:pPr marL="85725" marR="85725" algn="l">
                        <a:buNone/>
                      </a:pPr>
                      <a:r>
                        <a:rPr lang="en-GB" sz="2000" b="1" kern="100" dirty="0">
                          <a:effectLst/>
                        </a:rPr>
                        <a:t>FEVER</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VIRAL UPPER RESPIRATORY TRACT INFECTION</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4122349028"/>
                  </a:ext>
                </a:extLst>
              </a:tr>
              <a:tr h="447909">
                <a:tc>
                  <a:txBody>
                    <a:bodyPr/>
                    <a:lstStyle/>
                    <a:p>
                      <a:pPr marL="85725" marR="85725" algn="l">
                        <a:buNone/>
                      </a:pPr>
                      <a:r>
                        <a:rPr lang="en-GB" sz="2000" b="1" kern="100" dirty="0">
                          <a:effectLst/>
                        </a:rPr>
                        <a:t>HAEMORRHOIDS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VAGINAL THRUSH</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nchor="ctr"/>
                </a:tc>
                <a:extLst>
                  <a:ext uri="{0D108BD9-81ED-4DB2-BD59-A6C34878D82A}">
                    <a16:rowId xmlns:a16="http://schemas.microsoft.com/office/drawing/2014/main" val="3505527413"/>
                  </a:ext>
                </a:extLst>
              </a:tr>
              <a:tr h="736289">
                <a:tc>
                  <a:txBody>
                    <a:bodyPr/>
                    <a:lstStyle/>
                    <a:p>
                      <a:pPr marL="85725" marR="85725" algn="l">
                        <a:buNone/>
                      </a:pPr>
                      <a:r>
                        <a:rPr lang="en-GB" sz="2000" b="1" kern="100" dirty="0">
                          <a:effectLst/>
                        </a:rPr>
                        <a:t>HEADACHES</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r>
                        <a:rPr lang="en-GB" sz="2000" b="1" kern="100" dirty="0">
                          <a:effectLst/>
                        </a:rPr>
                        <a:t>At-Risk of Vitamin D Deficiency</a:t>
                      </a:r>
                      <a:endParaRPr lang="en-GB" sz="2000" b="1" kern="100" dirty="0">
                        <a:effectLst/>
                        <a:latin typeface="Calibri" panose="020F0502020204030204" pitchFamily="34" charset="0"/>
                        <a:ea typeface="Aptos" panose="020B0004020202020204" pitchFamily="34" charset="0"/>
                      </a:endParaRPr>
                    </a:p>
                  </a:txBody>
                  <a:tcPr marL="57792" marR="57792" marT="0" marB="0"/>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tc>
                <a:extLst>
                  <a:ext uri="{0D108BD9-81ED-4DB2-BD59-A6C34878D82A}">
                    <a16:rowId xmlns:a16="http://schemas.microsoft.com/office/drawing/2014/main" val="779637643"/>
                  </a:ext>
                </a:extLst>
              </a:tr>
              <a:tr h="447909">
                <a:tc>
                  <a:txBody>
                    <a:bodyPr/>
                    <a:lstStyle/>
                    <a:p>
                      <a:pPr marL="85725" marR="85725" algn="l">
                        <a:buNone/>
                      </a:pPr>
                      <a:r>
                        <a:rPr lang="en-GB" sz="2000" b="1" kern="100" dirty="0">
                          <a:effectLst/>
                        </a:rPr>
                        <a:t>HEADLICE</a:t>
                      </a:r>
                      <a:endParaRPr lang="en-GB" sz="2000" b="1" kern="100" dirty="0">
                        <a:effectLst/>
                        <a:latin typeface="Calibri" panose="020F0502020204030204" pitchFamily="34" charset="0"/>
                        <a:ea typeface="Aptos" panose="020B0004020202020204" pitchFamily="34" charset="0"/>
                      </a:endParaRPr>
                    </a:p>
                  </a:txBody>
                  <a:tcPr marL="57792" marR="57792" marT="0" marB="0" anchor="ctr"/>
                </a:tc>
                <a:tc>
                  <a:txBody>
                    <a:bodyPr/>
                    <a:lstStyle/>
                    <a:p>
                      <a:pPr marL="85725" marR="85725" algn="l">
                        <a:buNone/>
                      </a:pPr>
                      <a:endParaRPr lang="en-GB" sz="2000" b="1" kern="100" dirty="0">
                        <a:effectLst/>
                        <a:latin typeface="Calibri" panose="020F0502020204030204" pitchFamily="34" charset="0"/>
                        <a:ea typeface="Aptos" panose="020B0004020202020204" pitchFamily="34" charset="0"/>
                      </a:endParaRPr>
                    </a:p>
                  </a:txBody>
                  <a:tcPr marL="57792" marR="57792" marT="0" marB="0"/>
                </a:tc>
                <a:tc vMerge="1">
                  <a:txBody>
                    <a:bodyPr/>
                    <a:lstStyle/>
                    <a:p>
                      <a:pPr marL="85725" marR="85725" algn="l">
                        <a:buNone/>
                      </a:pPr>
                      <a:endParaRPr lang="en-GB" sz="2000" kern="100" dirty="0">
                        <a:effectLst/>
                        <a:latin typeface="Calibri" panose="020F0502020204030204" pitchFamily="34" charset="0"/>
                        <a:ea typeface="Aptos" panose="020B0004020202020204" pitchFamily="34" charset="0"/>
                      </a:endParaRPr>
                    </a:p>
                  </a:txBody>
                  <a:tcPr marL="57792" marR="57792" marT="0" marB="0"/>
                </a:tc>
                <a:extLst>
                  <a:ext uri="{0D108BD9-81ED-4DB2-BD59-A6C34878D82A}">
                    <a16:rowId xmlns:a16="http://schemas.microsoft.com/office/drawing/2014/main" val="2537891098"/>
                  </a:ext>
                </a:extLst>
              </a:tr>
            </a:tbl>
          </a:graphicData>
        </a:graphic>
      </p:graphicFrame>
    </p:spTree>
    <p:extLst>
      <p:ext uri="{BB962C8B-B14F-4D97-AF65-F5344CB8AC3E}">
        <p14:creationId xmlns:p14="http://schemas.microsoft.com/office/powerpoint/2010/main" val="19568032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1BB33-C94F-6786-EE45-FFCA6007DCC5}"/>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679E93CB-34AF-94BE-7D4E-43C77B161F6E}"/>
              </a:ext>
            </a:extLst>
          </p:cNvPr>
          <p:cNvPicPr>
            <a:picLocks noChangeAspect="1"/>
          </p:cNvPicPr>
          <p:nvPr/>
        </p:nvPicPr>
        <p:blipFill>
          <a:blip r:embed="rId3"/>
          <a:stretch>
            <a:fillRect/>
          </a:stretch>
        </p:blipFill>
        <p:spPr>
          <a:xfrm>
            <a:off x="2113569" y="4879767"/>
            <a:ext cx="7030431" cy="2019582"/>
          </a:xfrm>
          <a:prstGeom prst="rect">
            <a:avLst/>
          </a:prstGeom>
        </p:spPr>
      </p:pic>
      <p:sp>
        <p:nvSpPr>
          <p:cNvPr id="4" name="Freeform 2">
            <a:extLst>
              <a:ext uri="{FF2B5EF4-FFF2-40B4-BE49-F238E27FC236}">
                <a16:creationId xmlns:a16="http://schemas.microsoft.com/office/drawing/2014/main" id="{370492C4-226A-D05E-A79B-8D89006B6974}"/>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4"/>
            <a:stretch>
              <a:fillRect l="-168900"/>
            </a:stretch>
          </a:blipFill>
        </p:spPr>
        <p:txBody>
          <a:bodyPr/>
          <a:lstStyle/>
          <a:p>
            <a:endParaRPr lang="en-GB"/>
          </a:p>
        </p:txBody>
      </p:sp>
      <p:pic>
        <p:nvPicPr>
          <p:cNvPr id="3" name="Picture 2">
            <a:extLst>
              <a:ext uri="{FF2B5EF4-FFF2-40B4-BE49-F238E27FC236}">
                <a16:creationId xmlns:a16="http://schemas.microsoft.com/office/drawing/2014/main" id="{EC8DBF2A-3255-2911-6F29-AD18B0BB32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8" name="Rectangle 7">
            <a:extLst>
              <a:ext uri="{FF2B5EF4-FFF2-40B4-BE49-F238E27FC236}">
                <a16:creationId xmlns:a16="http://schemas.microsoft.com/office/drawing/2014/main" id="{9586A424-71CD-35BB-1DF6-8EFBF77FCCD3}"/>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sp>
        <p:nvSpPr>
          <p:cNvPr id="11" name="Rectangle 10">
            <a:extLst>
              <a:ext uri="{FF2B5EF4-FFF2-40B4-BE49-F238E27FC236}">
                <a16:creationId xmlns:a16="http://schemas.microsoft.com/office/drawing/2014/main" id="{92582761-F39C-4730-FE7F-1B386E9C3975}"/>
              </a:ext>
            </a:extLst>
          </p:cNvPr>
          <p:cNvSpPr/>
          <p:nvPr/>
        </p:nvSpPr>
        <p:spPr>
          <a:xfrm>
            <a:off x="376967" y="239151"/>
            <a:ext cx="13733171" cy="769441"/>
          </a:xfrm>
          <a:prstGeom prst="rect">
            <a:avLst/>
          </a:prstGeom>
        </p:spPr>
        <p:txBody>
          <a:bodyPr wrap="square">
            <a:spAutoFit/>
          </a:bodyPr>
          <a:lstStyle/>
          <a:p>
            <a:r>
              <a:rPr lang="en-US" sz="4400" b="1" dirty="0">
                <a:solidFill>
                  <a:srgbClr val="00B050"/>
                </a:solidFill>
                <a:latin typeface="Raleway" panose="020B0604020202020204" charset="0"/>
              </a:rPr>
              <a:t>How to make referrals to Community Pharmacies</a:t>
            </a:r>
            <a:endParaRPr lang="en-GB" sz="4400" b="1" dirty="0">
              <a:solidFill>
                <a:srgbClr val="00B050"/>
              </a:solidFill>
              <a:latin typeface="Raleway" panose="020B0604020202020204" charset="0"/>
            </a:endParaRPr>
          </a:p>
        </p:txBody>
      </p:sp>
      <p:sp>
        <p:nvSpPr>
          <p:cNvPr id="6" name="Title 3">
            <a:extLst>
              <a:ext uri="{FF2B5EF4-FFF2-40B4-BE49-F238E27FC236}">
                <a16:creationId xmlns:a16="http://schemas.microsoft.com/office/drawing/2014/main" id="{B735A5EC-FAE5-1821-718E-91377D56EA1D}"/>
              </a:ext>
            </a:extLst>
          </p:cNvPr>
          <p:cNvSpPr txBox="1">
            <a:spLocks/>
          </p:cNvSpPr>
          <p:nvPr/>
        </p:nvSpPr>
        <p:spPr>
          <a:xfrm>
            <a:off x="1312215" y="1412451"/>
            <a:ext cx="7524521" cy="82133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t>Low Acuity, Pharmacy Fist, Pharmacy First Plus</a:t>
            </a:r>
            <a:br>
              <a:rPr lang="en-US" sz="2400" b="1" dirty="0"/>
            </a:br>
            <a:r>
              <a:rPr lang="en-US" sz="2400" b="1" dirty="0"/>
              <a:t> Referral (Via EMIS)</a:t>
            </a:r>
          </a:p>
        </p:txBody>
      </p:sp>
      <p:pic>
        <p:nvPicPr>
          <p:cNvPr id="7" name="Picture 6">
            <a:extLst>
              <a:ext uri="{FF2B5EF4-FFF2-40B4-BE49-F238E27FC236}">
                <a16:creationId xmlns:a16="http://schemas.microsoft.com/office/drawing/2014/main" id="{8B44B627-B22F-4C75-AE5A-E27A87A22F6A}"/>
              </a:ext>
            </a:extLst>
          </p:cNvPr>
          <p:cNvPicPr>
            <a:picLocks noChangeAspect="1"/>
          </p:cNvPicPr>
          <p:nvPr/>
        </p:nvPicPr>
        <p:blipFill>
          <a:blip r:embed="rId6"/>
          <a:stretch>
            <a:fillRect/>
          </a:stretch>
        </p:blipFill>
        <p:spPr>
          <a:xfrm>
            <a:off x="494702" y="6097595"/>
            <a:ext cx="11327350" cy="883997"/>
          </a:xfrm>
          <a:prstGeom prst="rect">
            <a:avLst/>
          </a:prstGeom>
        </p:spPr>
      </p:pic>
      <p:pic>
        <p:nvPicPr>
          <p:cNvPr id="9" name="Picture 8">
            <a:extLst>
              <a:ext uri="{FF2B5EF4-FFF2-40B4-BE49-F238E27FC236}">
                <a16:creationId xmlns:a16="http://schemas.microsoft.com/office/drawing/2014/main" id="{6129AAB0-4C2D-8754-9F17-4DC8CB057BAB}"/>
              </a:ext>
            </a:extLst>
          </p:cNvPr>
          <p:cNvPicPr>
            <a:picLocks noChangeAspect="1"/>
          </p:cNvPicPr>
          <p:nvPr/>
        </p:nvPicPr>
        <p:blipFill>
          <a:blip r:embed="rId7"/>
          <a:stretch>
            <a:fillRect/>
          </a:stretch>
        </p:blipFill>
        <p:spPr>
          <a:xfrm>
            <a:off x="625530" y="2323421"/>
            <a:ext cx="8858250" cy="1171575"/>
          </a:xfrm>
          <a:prstGeom prst="rect">
            <a:avLst/>
          </a:prstGeom>
        </p:spPr>
      </p:pic>
      <p:sp>
        <p:nvSpPr>
          <p:cNvPr id="10" name="Content Placeholder 1">
            <a:extLst>
              <a:ext uri="{FF2B5EF4-FFF2-40B4-BE49-F238E27FC236}">
                <a16:creationId xmlns:a16="http://schemas.microsoft.com/office/drawing/2014/main" id="{B55F91FA-5F06-3FA6-E2C0-572F075C728F}"/>
              </a:ext>
            </a:extLst>
          </p:cNvPr>
          <p:cNvSpPr txBox="1">
            <a:spLocks/>
          </p:cNvSpPr>
          <p:nvPr/>
        </p:nvSpPr>
        <p:spPr>
          <a:xfrm>
            <a:off x="320953" y="3997922"/>
            <a:ext cx="2716595" cy="650602"/>
          </a:xfrm>
          <a:prstGeom prst="rect">
            <a:avLst/>
          </a:prstGeom>
          <a:ln>
            <a:solidFill>
              <a:schemeClr val="accent1"/>
            </a:solidFill>
          </a:ln>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400" kern="1200">
                <a:solidFill>
                  <a:srgbClr val="013C5B"/>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13C5B"/>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800" kern="1200">
                <a:solidFill>
                  <a:srgbClr val="013C5B"/>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13C5B"/>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13C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It will help assessing patient and won’t allow referral for unsuitable patients</a:t>
            </a:r>
          </a:p>
          <a:p>
            <a:pPr marL="0" indent="0">
              <a:buFont typeface="Arial" panose="020B0604020202020204" pitchFamily="34" charset="0"/>
              <a:buNone/>
            </a:pPr>
            <a:endParaRPr lang="en-US" dirty="0"/>
          </a:p>
        </p:txBody>
      </p:sp>
      <p:sp>
        <p:nvSpPr>
          <p:cNvPr id="12" name="Content Placeholder 1">
            <a:extLst>
              <a:ext uri="{FF2B5EF4-FFF2-40B4-BE49-F238E27FC236}">
                <a16:creationId xmlns:a16="http://schemas.microsoft.com/office/drawing/2014/main" id="{B1B0DA72-BC75-36CA-8C09-21FEC1CD74E3}"/>
              </a:ext>
            </a:extLst>
          </p:cNvPr>
          <p:cNvSpPr txBox="1">
            <a:spLocks/>
          </p:cNvSpPr>
          <p:nvPr/>
        </p:nvSpPr>
        <p:spPr>
          <a:xfrm>
            <a:off x="714688" y="9081265"/>
            <a:ext cx="2797761" cy="502926"/>
          </a:xfrm>
          <a:prstGeom prst="rect">
            <a:avLst/>
          </a:prstGeom>
          <a:ln>
            <a:solidFill>
              <a:schemeClr val="accent1"/>
            </a:solidFill>
          </a:ln>
        </p:spPr>
        <p:txBody>
          <a:bodyPr/>
          <a:lstStyle>
            <a:lvl1pPr marL="228600" indent="-228600" algn="l" rtl="0" eaLnBrk="1" fontAlgn="base" hangingPunct="1">
              <a:lnSpc>
                <a:spcPct val="90000"/>
              </a:lnSpc>
              <a:spcBef>
                <a:spcPts val="1000"/>
              </a:spcBef>
              <a:spcAft>
                <a:spcPct val="0"/>
              </a:spcAft>
              <a:buFont typeface="Arial" panose="020B0604020202020204" pitchFamily="34" charset="0"/>
              <a:buChar char="•"/>
              <a:defRPr sz="2400" kern="1200">
                <a:solidFill>
                  <a:srgbClr val="013C5B"/>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013C5B"/>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800" kern="1200">
                <a:solidFill>
                  <a:srgbClr val="013C5B"/>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13C5B"/>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013C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400" dirty="0"/>
              <a:t>This bypass the assessment but much quicker way of referral</a:t>
            </a:r>
          </a:p>
          <a:p>
            <a:pPr marL="0" indent="0">
              <a:buFont typeface="Arial" panose="020B0604020202020204" pitchFamily="34" charset="0"/>
              <a:buNone/>
            </a:pPr>
            <a:endParaRPr lang="en-US" dirty="0"/>
          </a:p>
        </p:txBody>
      </p:sp>
      <p:pic>
        <p:nvPicPr>
          <p:cNvPr id="13" name="Picture 12">
            <a:extLst>
              <a:ext uri="{FF2B5EF4-FFF2-40B4-BE49-F238E27FC236}">
                <a16:creationId xmlns:a16="http://schemas.microsoft.com/office/drawing/2014/main" id="{C2235ED4-4A68-0F20-6613-7AC1428880EB}"/>
              </a:ext>
            </a:extLst>
          </p:cNvPr>
          <p:cNvPicPr>
            <a:picLocks noChangeAspect="1"/>
          </p:cNvPicPr>
          <p:nvPr/>
        </p:nvPicPr>
        <p:blipFill>
          <a:blip r:embed="rId8"/>
          <a:stretch>
            <a:fillRect/>
          </a:stretch>
        </p:blipFill>
        <p:spPr>
          <a:xfrm>
            <a:off x="4460713" y="7528272"/>
            <a:ext cx="4844966" cy="2347788"/>
          </a:xfrm>
          <a:prstGeom prst="rect">
            <a:avLst/>
          </a:prstGeom>
        </p:spPr>
      </p:pic>
      <p:sp>
        <p:nvSpPr>
          <p:cNvPr id="14" name="Arrow: Right 13">
            <a:extLst>
              <a:ext uri="{FF2B5EF4-FFF2-40B4-BE49-F238E27FC236}">
                <a16:creationId xmlns:a16="http://schemas.microsoft.com/office/drawing/2014/main" id="{CE5D18C6-4B1F-C2CB-C37F-5740D57F6E54}"/>
              </a:ext>
            </a:extLst>
          </p:cNvPr>
          <p:cNvSpPr/>
          <p:nvPr/>
        </p:nvSpPr>
        <p:spPr>
          <a:xfrm rot="2802721">
            <a:off x="1388517" y="5448524"/>
            <a:ext cx="2026208" cy="161351"/>
          </a:xfrm>
          <a:prstGeom prst="rightArrow">
            <a:avLst>
              <a:gd name="adj1" fmla="val 52615"/>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822A7EEB-879C-97AD-BFC5-A502755CD1F5}"/>
              </a:ext>
            </a:extLst>
          </p:cNvPr>
          <p:cNvSpPr/>
          <p:nvPr/>
        </p:nvSpPr>
        <p:spPr>
          <a:xfrm rot="18275282">
            <a:off x="1847279" y="7720807"/>
            <a:ext cx="2722885" cy="166491"/>
          </a:xfrm>
          <a:prstGeom prst="rightArrow">
            <a:avLst>
              <a:gd name="adj1" fmla="val 52615"/>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01321E63-1367-DEBA-A757-041006BA5194}"/>
              </a:ext>
            </a:extLst>
          </p:cNvPr>
          <p:cNvSpPr/>
          <p:nvPr/>
        </p:nvSpPr>
        <p:spPr>
          <a:xfrm rot="5400000">
            <a:off x="6877381" y="7128691"/>
            <a:ext cx="606804" cy="179709"/>
          </a:xfrm>
          <a:prstGeom prst="rightArrow">
            <a:avLst>
              <a:gd name="adj1" fmla="val 52615"/>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6A77B1F9-5FDB-3AE1-BF7F-587C528A3B8D}"/>
              </a:ext>
            </a:extLst>
          </p:cNvPr>
          <p:cNvSpPr/>
          <p:nvPr/>
        </p:nvSpPr>
        <p:spPr>
          <a:xfrm>
            <a:off x="8717841" y="2316029"/>
            <a:ext cx="727658" cy="1077363"/>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A8C7E550-B0BC-F366-87D1-CE8BC3E60182}"/>
              </a:ext>
            </a:extLst>
          </p:cNvPr>
          <p:cNvSpPr/>
          <p:nvPr/>
        </p:nvSpPr>
        <p:spPr>
          <a:xfrm rot="2145000">
            <a:off x="7817653" y="2152664"/>
            <a:ext cx="1058444" cy="472325"/>
          </a:xfrm>
          <a:prstGeom prst="rightArrow">
            <a:avLst>
              <a:gd name="adj1" fmla="val 36342"/>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Arrow: Right 25">
            <a:extLst>
              <a:ext uri="{FF2B5EF4-FFF2-40B4-BE49-F238E27FC236}">
                <a16:creationId xmlns:a16="http://schemas.microsoft.com/office/drawing/2014/main" id="{1AF6F343-001F-A00C-C574-18AC83711FA9}"/>
              </a:ext>
            </a:extLst>
          </p:cNvPr>
          <p:cNvSpPr/>
          <p:nvPr/>
        </p:nvSpPr>
        <p:spPr>
          <a:xfrm rot="5400000">
            <a:off x="4599358" y="4125177"/>
            <a:ext cx="1468753" cy="223175"/>
          </a:xfrm>
          <a:prstGeom prst="rightArrow">
            <a:avLst>
              <a:gd name="adj1" fmla="val 52615"/>
              <a:gd name="adj2" fmla="val 50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a:extLst>
              <a:ext uri="{FF2B5EF4-FFF2-40B4-BE49-F238E27FC236}">
                <a16:creationId xmlns:a16="http://schemas.microsoft.com/office/drawing/2014/main" id="{F1D7DDFB-3BAF-33C1-15D4-515B370159E4}"/>
              </a:ext>
            </a:extLst>
          </p:cNvPr>
          <p:cNvPicPr>
            <a:picLocks noChangeAspect="1"/>
          </p:cNvPicPr>
          <p:nvPr/>
        </p:nvPicPr>
        <p:blipFill>
          <a:blip r:embed="rId9"/>
          <a:stretch>
            <a:fillRect/>
          </a:stretch>
        </p:blipFill>
        <p:spPr>
          <a:xfrm>
            <a:off x="10051175" y="2920617"/>
            <a:ext cx="4362067" cy="5149662"/>
          </a:xfrm>
          <a:prstGeom prst="rect">
            <a:avLst/>
          </a:prstGeom>
        </p:spPr>
      </p:pic>
      <p:sp>
        <p:nvSpPr>
          <p:cNvPr id="30" name="Title 3">
            <a:extLst>
              <a:ext uri="{FF2B5EF4-FFF2-40B4-BE49-F238E27FC236}">
                <a16:creationId xmlns:a16="http://schemas.microsoft.com/office/drawing/2014/main" id="{4BC22ED6-FEDF-2184-303A-BE6CB6B77766}"/>
              </a:ext>
            </a:extLst>
          </p:cNvPr>
          <p:cNvSpPr txBox="1">
            <a:spLocks/>
          </p:cNvSpPr>
          <p:nvPr/>
        </p:nvSpPr>
        <p:spPr>
          <a:xfrm>
            <a:off x="9774621" y="1424130"/>
            <a:ext cx="7524521" cy="82133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t>Contraception and BP </a:t>
            </a:r>
            <a:br>
              <a:rPr lang="en-US" sz="2400" b="1" dirty="0"/>
            </a:br>
            <a:r>
              <a:rPr lang="en-US" sz="2400" b="1" dirty="0"/>
              <a:t> Referral (Via </a:t>
            </a:r>
            <a:r>
              <a:rPr lang="en-US" sz="2400" b="1" dirty="0" err="1"/>
              <a:t>AccuRx</a:t>
            </a:r>
            <a:r>
              <a:rPr lang="en-US" sz="2400" b="1" dirty="0"/>
              <a:t>)</a:t>
            </a:r>
          </a:p>
        </p:txBody>
      </p:sp>
      <p:pic>
        <p:nvPicPr>
          <p:cNvPr id="36" name="Picture 35">
            <a:extLst>
              <a:ext uri="{FF2B5EF4-FFF2-40B4-BE49-F238E27FC236}">
                <a16:creationId xmlns:a16="http://schemas.microsoft.com/office/drawing/2014/main" id="{2B117F0D-D1AC-5CA0-243F-4620CAE40161}"/>
              </a:ext>
            </a:extLst>
          </p:cNvPr>
          <p:cNvPicPr>
            <a:picLocks noChangeAspect="1"/>
          </p:cNvPicPr>
          <p:nvPr/>
        </p:nvPicPr>
        <p:blipFill>
          <a:blip r:embed="rId10"/>
          <a:stretch>
            <a:fillRect/>
          </a:stretch>
        </p:blipFill>
        <p:spPr>
          <a:xfrm>
            <a:off x="13207830" y="5614091"/>
            <a:ext cx="3725081" cy="4397665"/>
          </a:xfrm>
          <a:prstGeom prst="rect">
            <a:avLst/>
          </a:prstGeom>
        </p:spPr>
      </p:pic>
      <p:pic>
        <p:nvPicPr>
          <p:cNvPr id="38" name="Picture 37">
            <a:extLst>
              <a:ext uri="{FF2B5EF4-FFF2-40B4-BE49-F238E27FC236}">
                <a16:creationId xmlns:a16="http://schemas.microsoft.com/office/drawing/2014/main" id="{6FB9917D-F5F1-9A1F-4CDE-C81DDE9BFA01}"/>
              </a:ext>
            </a:extLst>
          </p:cNvPr>
          <p:cNvPicPr>
            <a:picLocks noChangeAspect="1"/>
          </p:cNvPicPr>
          <p:nvPr/>
        </p:nvPicPr>
        <p:blipFill>
          <a:blip r:embed="rId11"/>
          <a:stretch>
            <a:fillRect/>
          </a:stretch>
        </p:blipFill>
        <p:spPr>
          <a:xfrm>
            <a:off x="12828628" y="2257349"/>
            <a:ext cx="3943748" cy="1303717"/>
          </a:xfrm>
          <a:prstGeom prst="rect">
            <a:avLst/>
          </a:prstGeom>
        </p:spPr>
      </p:pic>
      <p:cxnSp>
        <p:nvCxnSpPr>
          <p:cNvPr id="40" name="Straight Connector 39">
            <a:extLst>
              <a:ext uri="{FF2B5EF4-FFF2-40B4-BE49-F238E27FC236}">
                <a16:creationId xmlns:a16="http://schemas.microsoft.com/office/drawing/2014/main" id="{AA5CC0AC-FD7E-9981-226C-CF52B702A205}"/>
              </a:ext>
            </a:extLst>
          </p:cNvPr>
          <p:cNvCxnSpPr/>
          <p:nvPr/>
        </p:nvCxnSpPr>
        <p:spPr>
          <a:xfrm>
            <a:off x="9774621" y="1292772"/>
            <a:ext cx="0" cy="8718984"/>
          </a:xfrm>
          <a:prstGeom prst="line">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4913581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36474-B781-366E-D222-B36CF9EC7E8D}"/>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8EC59798-10E4-5FD2-5A12-A5DD6EC898A1}"/>
              </a:ext>
            </a:extLst>
          </p:cNvPr>
          <p:cNvSpPr/>
          <p:nvPr/>
        </p:nvSpPr>
        <p:spPr>
          <a:xfrm>
            <a:off x="16975786" y="0"/>
            <a:ext cx="1312214" cy="10287000"/>
          </a:xfrm>
          <a:custGeom>
            <a:avLst/>
            <a:gdLst/>
            <a:ahLst/>
            <a:cxnLst/>
            <a:rect l="l" t="t" r="r" b="b"/>
            <a:pathLst>
              <a:path w="3528538" h="10287000">
                <a:moveTo>
                  <a:pt x="0" y="0"/>
                </a:moveTo>
                <a:lnTo>
                  <a:pt x="3528539" y="0"/>
                </a:lnTo>
                <a:lnTo>
                  <a:pt x="3528539" y="10287000"/>
                </a:lnTo>
                <a:lnTo>
                  <a:pt x="0" y="10287000"/>
                </a:lnTo>
                <a:lnTo>
                  <a:pt x="0" y="0"/>
                </a:lnTo>
                <a:close/>
              </a:path>
            </a:pathLst>
          </a:custGeom>
          <a:blipFill>
            <a:blip r:embed="rId2"/>
            <a:stretch>
              <a:fillRect l="-168900"/>
            </a:stretch>
          </a:blipFill>
        </p:spPr>
        <p:txBody>
          <a:bodyPr/>
          <a:lstStyle/>
          <a:p>
            <a:endParaRPr lang="en-GB"/>
          </a:p>
        </p:txBody>
      </p:sp>
      <p:pic>
        <p:nvPicPr>
          <p:cNvPr id="3" name="Picture 2">
            <a:extLst>
              <a:ext uri="{FF2B5EF4-FFF2-40B4-BE49-F238E27FC236}">
                <a16:creationId xmlns:a16="http://schemas.microsoft.com/office/drawing/2014/main" id="{7BC214FE-F77B-E7C9-405F-BC0D468042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270146" y="8128255"/>
            <a:ext cx="3068454" cy="967253"/>
          </a:xfrm>
          <a:prstGeom prst="rect">
            <a:avLst/>
          </a:prstGeom>
        </p:spPr>
      </p:pic>
      <p:sp>
        <p:nvSpPr>
          <p:cNvPr id="12" name="Rectangle 11">
            <a:extLst>
              <a:ext uri="{FF2B5EF4-FFF2-40B4-BE49-F238E27FC236}">
                <a16:creationId xmlns:a16="http://schemas.microsoft.com/office/drawing/2014/main" id="{F369767D-D01B-194B-DA1C-75BC387BAA66}"/>
              </a:ext>
            </a:extLst>
          </p:cNvPr>
          <p:cNvSpPr/>
          <p:nvPr/>
        </p:nvSpPr>
        <p:spPr>
          <a:xfrm>
            <a:off x="2790497" y="6574443"/>
            <a:ext cx="12628179" cy="3077766"/>
          </a:xfrm>
          <a:prstGeom prst="rect">
            <a:avLst/>
          </a:prstGeom>
          <a:ln>
            <a:solidFill>
              <a:srgbClr val="399E06"/>
            </a:solidFill>
          </a:ln>
        </p:spPr>
        <p:txBody>
          <a:bodyPr wrap="square">
            <a:spAutoFit/>
          </a:bodyPr>
          <a:lstStyle/>
          <a:p>
            <a:pPr algn="ctr"/>
            <a:r>
              <a:rPr lang="en-GB" sz="2800" dirty="0"/>
              <a:t>For more information, please visit: </a:t>
            </a:r>
            <a:endParaRPr lang="en-GB" sz="2800" dirty="0">
              <a:hlinkClick r:id="rId4"/>
            </a:endParaRPr>
          </a:p>
          <a:p>
            <a:pPr algn="ctr"/>
            <a:r>
              <a:rPr lang="en-GB" sz="2800" dirty="0">
                <a:hlinkClick r:id="rId4"/>
              </a:rPr>
              <a:t>Clinical ARRS Resources | Greenwich Health</a:t>
            </a:r>
            <a:endParaRPr lang="en-GB" sz="2800" dirty="0"/>
          </a:p>
          <a:p>
            <a:pPr algn="ctr"/>
            <a:endParaRPr lang="en-GB" sz="2800" dirty="0"/>
          </a:p>
          <a:p>
            <a:pPr algn="ctr"/>
            <a:r>
              <a:rPr lang="en-GB" sz="2800" dirty="0"/>
              <a:t>Questions? You can either contact us on: </a:t>
            </a:r>
          </a:p>
          <a:p>
            <a:pPr algn="ctr"/>
            <a:r>
              <a:rPr lang="en-GB" sz="2800" dirty="0">
                <a:hlinkClick r:id="rId5"/>
              </a:rPr>
              <a:t>Training Resources | Healthcare Education &amp; Training | Greenwich Health</a:t>
            </a:r>
            <a:br>
              <a:rPr lang="en-GB" sz="2800" dirty="0"/>
            </a:br>
            <a:r>
              <a:rPr lang="en-GB" sz="2800" dirty="0"/>
              <a:t>or email Mark Shek (Training Hub ARRS Lead) </a:t>
            </a:r>
            <a:r>
              <a:rPr lang="en-GB" sz="2800" dirty="0">
                <a:hlinkClick r:id="rId6"/>
              </a:rPr>
              <a:t>m.shek@nhs.net</a:t>
            </a:r>
            <a:endParaRPr lang="en-GB" sz="2800" dirty="0"/>
          </a:p>
          <a:p>
            <a:pPr algn="ctr"/>
            <a:endParaRPr lang="en-US" sz="2600" dirty="0"/>
          </a:p>
        </p:txBody>
      </p:sp>
      <p:sp>
        <p:nvSpPr>
          <p:cNvPr id="14" name="Rectangle 13">
            <a:extLst>
              <a:ext uri="{FF2B5EF4-FFF2-40B4-BE49-F238E27FC236}">
                <a16:creationId xmlns:a16="http://schemas.microsoft.com/office/drawing/2014/main" id="{5E5156A3-9B29-3884-C8D5-87BB582EBCA8}"/>
              </a:ext>
            </a:extLst>
          </p:cNvPr>
          <p:cNvSpPr/>
          <p:nvPr/>
        </p:nvSpPr>
        <p:spPr>
          <a:xfrm>
            <a:off x="2506717" y="4758779"/>
            <a:ext cx="13321861" cy="1446550"/>
          </a:xfrm>
          <a:prstGeom prst="rect">
            <a:avLst/>
          </a:prstGeom>
        </p:spPr>
        <p:txBody>
          <a:bodyPr wrap="square">
            <a:spAutoFit/>
          </a:bodyPr>
          <a:lstStyle/>
          <a:p>
            <a:pPr algn="ctr"/>
            <a:r>
              <a:rPr lang="en-GB" sz="4400" b="1" dirty="0" err="1">
                <a:solidFill>
                  <a:srgbClr val="00B050"/>
                </a:solidFill>
                <a:latin typeface="Raleway" panose="020B0604020202020204" charset="0"/>
              </a:rPr>
              <a:t>ou</a:t>
            </a:r>
            <a:r>
              <a:rPr lang="en-GB" sz="4400" b="1" dirty="0">
                <a:solidFill>
                  <a:srgbClr val="00B050"/>
                </a:solidFill>
                <a:latin typeface="Raleway" panose="020B0604020202020204" charset="0"/>
              </a:rPr>
              <a:t>! </a:t>
            </a:r>
            <a:br>
              <a:rPr lang="en-GB" sz="4400" b="1" dirty="0">
                <a:solidFill>
                  <a:srgbClr val="00B050"/>
                </a:solidFill>
                <a:latin typeface="Raleway" panose="020B0604020202020204" charset="0"/>
              </a:rPr>
            </a:br>
            <a:r>
              <a:rPr lang="en-GB" sz="4400" b="1" dirty="0">
                <a:solidFill>
                  <a:srgbClr val="00B050"/>
                </a:solidFill>
                <a:latin typeface="Raleway" panose="020B0604020202020204" charset="0"/>
              </a:rPr>
              <a:t>And once again …WELCOME TO GREENWICH</a:t>
            </a:r>
          </a:p>
        </p:txBody>
      </p:sp>
      <p:sp>
        <p:nvSpPr>
          <p:cNvPr id="8" name="Rectangle 7">
            <a:extLst>
              <a:ext uri="{FF2B5EF4-FFF2-40B4-BE49-F238E27FC236}">
                <a16:creationId xmlns:a16="http://schemas.microsoft.com/office/drawing/2014/main" id="{9E55A2A3-6447-A2DB-8302-4EE7C798A7AA}"/>
              </a:ext>
            </a:extLst>
          </p:cNvPr>
          <p:cNvSpPr/>
          <p:nvPr/>
        </p:nvSpPr>
        <p:spPr>
          <a:xfrm rot="5400000">
            <a:off x="14229530" y="3297961"/>
            <a:ext cx="6979394" cy="861774"/>
          </a:xfrm>
          <a:prstGeom prst="rect">
            <a:avLst/>
          </a:prstGeom>
        </p:spPr>
        <p:txBody>
          <a:bodyPr wrap="square">
            <a:spAutoFit/>
          </a:bodyPr>
          <a:lstStyle/>
          <a:p>
            <a:r>
              <a:rPr lang="en-US" sz="5000" dirty="0">
                <a:solidFill>
                  <a:schemeClr val="bg1"/>
                </a:solidFill>
              </a:rPr>
              <a:t>ARRS INDUCTION SLIDES</a:t>
            </a:r>
            <a:endParaRPr lang="en-GB" sz="5000" dirty="0">
              <a:solidFill>
                <a:schemeClr val="bg1"/>
              </a:solidFill>
            </a:endParaRPr>
          </a:p>
        </p:txBody>
      </p:sp>
      <p:pic>
        <p:nvPicPr>
          <p:cNvPr id="5" name="Picture 4">
            <a:extLst>
              <a:ext uri="{FF2B5EF4-FFF2-40B4-BE49-F238E27FC236}">
                <a16:creationId xmlns:a16="http://schemas.microsoft.com/office/drawing/2014/main" id="{A9F6493F-FFD7-E2F4-2C48-87492F9F507B}"/>
              </a:ext>
            </a:extLst>
          </p:cNvPr>
          <p:cNvPicPr>
            <a:picLocks noChangeAspect="1"/>
          </p:cNvPicPr>
          <p:nvPr/>
        </p:nvPicPr>
        <p:blipFill>
          <a:blip r:embed="rId7"/>
          <a:stretch>
            <a:fillRect/>
          </a:stretch>
        </p:blipFill>
        <p:spPr>
          <a:xfrm>
            <a:off x="4667578" y="818207"/>
            <a:ext cx="8275911" cy="4642584"/>
          </a:xfrm>
          <a:prstGeom prst="rect">
            <a:avLst/>
          </a:prstGeom>
        </p:spPr>
      </p:pic>
    </p:spTree>
    <p:extLst>
      <p:ext uri="{BB962C8B-B14F-4D97-AF65-F5344CB8AC3E}">
        <p14:creationId xmlns:p14="http://schemas.microsoft.com/office/powerpoint/2010/main" val="17617650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D0BDDED680624394F9A9EA94C6770B" ma:contentTypeVersion="21" ma:contentTypeDescription="Create a new document." ma:contentTypeScope="" ma:versionID="879816d5e234d9a9908499a8317cf286">
  <xsd:schema xmlns:xsd="http://www.w3.org/2001/XMLSchema" xmlns:xs="http://www.w3.org/2001/XMLSchema" xmlns:p="http://schemas.microsoft.com/office/2006/metadata/properties" xmlns:ns2="906f4b50-9439-4385-aa1d-b04a05b74af0" xmlns:ns3="e4f78451-638c-45ee-adad-916a7234816e" xmlns:ns4="250e45f9-ddcb-4a55-a017-0e64c5b64fe9" targetNamespace="http://schemas.microsoft.com/office/2006/metadata/properties" ma:root="true" ma:fieldsID="4af106584214c36683dfa3f9eb8e3c0f" ns2:_="" ns3:_="" ns4:_="">
    <xsd:import namespace="906f4b50-9439-4385-aa1d-b04a05b74af0"/>
    <xsd:import namespace="e4f78451-638c-45ee-adad-916a7234816e"/>
    <xsd:import namespace="250e45f9-ddcb-4a55-a017-0e64c5b64fe9"/>
    <xsd:element name="properties">
      <xsd:complexType>
        <xsd:sequence>
          <xsd:element name="documentManagement">
            <xsd:complexType>
              <xsd:all>
                <xsd:element ref="ns2:Business_x0020_Document_x0020_Category" minOccurs="0"/>
                <xsd:element ref="ns2:MediaServiceMetadata" minOccurs="0"/>
                <xsd:element ref="ns2:MediaServiceFastMetadata" minOccurs="0"/>
                <xsd:element ref="ns2:Policies_x0020_for_x0020_Acknowledgement" minOccurs="0"/>
                <xsd:element ref="ns3:SharedWithUsers" minOccurs="0"/>
                <xsd:element ref="ns3:SharedWithDetails"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4: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6f4b50-9439-4385-aa1d-b04a05b74af0" elementFormDefault="qualified">
    <xsd:import namespace="http://schemas.microsoft.com/office/2006/documentManagement/types"/>
    <xsd:import namespace="http://schemas.microsoft.com/office/infopath/2007/PartnerControls"/>
    <xsd:element name="Business_x0020_Document_x0020_Category" ma:index="8" nillable="true" ma:displayName="Business Document Category" ma:indexed="true" ma:internalName="Business_x0020_Document_x0020_Category">
      <xsd:simpleType>
        <xsd:restriction base="dms:Choice">
          <xsd:enumeration value="Policies and Procedures"/>
          <xsd:enumeration value="Guides"/>
          <xsd:enumeration value="Forms and Templates"/>
          <xsd:enumeration value="CEPN"/>
          <xsd:enumeration value="Admin"/>
          <xsd:enumeration value="Business Structure and Legal"/>
          <xsd:enumeration value="Services/Projects"/>
          <xsd:enumeration value="CCG"/>
          <xsd:enumeration value="Clinical Governance"/>
          <xsd:enumeration value="Communications"/>
          <xsd:enumeration value="Corporate"/>
          <xsd:enumeration value="CQC"/>
          <xsd:enumeration value="IT/IG/GDPR"/>
          <xsd:enumeration value="HR"/>
          <xsd:enumeration value="Facilities"/>
          <xsd:enumeration value="Legal"/>
          <xsd:enumeration value="NHS111"/>
          <xsd:enumeration value="Operations"/>
          <xsd:enumeration value="Strategy"/>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Policies_x0020_for_x0020_Acknowledgement" ma:index="11" nillable="true" ma:displayName="Policies for Acknowledgement" ma:default="0" ma:indexed="true" ma:internalName="Policies_x0020_for_x0020_Acknowledgement">
      <xsd:simpleType>
        <xsd:restriction base="dms:Boolea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Location" ma:index="17" nillable="true" ma:displayName="MediaServiceLocation" ma:internalName="MediaServiceLocation"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a96389a-96fe-481b-98ba-dadf302f895b"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f78451-638c-45ee-adad-916a7234816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50e45f9-ddcb-4a55-a017-0e64c5b64fe9"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5DF8A28-BFD6-4B64-9933-A46401DFE2D1}" ma:internalName="TaxCatchAll" ma:showField="CatchAllData" ma:web="{7abea521-6ab5-4285-a9f1-e65c5b12b8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50e45f9-ddcb-4a55-a017-0e64c5b64fe9" xsi:nil="true"/>
    <Policies_x0020_for_x0020_Acknowledgement xmlns="906f4b50-9439-4385-aa1d-b04a05b74af0">false</Policies_x0020_for_x0020_Acknowledgement>
    <Business_x0020_Document_x0020_Category xmlns="906f4b50-9439-4385-aa1d-b04a05b74af0" xsi:nil="true"/>
    <lcf76f155ced4ddcb4097134ff3c332f xmlns="906f4b50-9439-4385-aa1d-b04a05b74af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7077625-E960-4044-9817-63D5023DDF03}">
  <ds:schemaRefs>
    <ds:schemaRef ds:uri="250e45f9-ddcb-4a55-a017-0e64c5b64fe9"/>
    <ds:schemaRef ds:uri="906f4b50-9439-4385-aa1d-b04a05b74af0"/>
    <ds:schemaRef ds:uri="e4f78451-638c-45ee-adad-916a7234816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2540FB9-42B0-4A4C-ADFB-B187EC589454}">
  <ds:schemaRefs>
    <ds:schemaRef ds:uri="http://schemas.microsoft.com/sharepoint/v3/contenttype/forms"/>
  </ds:schemaRefs>
</ds:datastoreItem>
</file>

<file path=customXml/itemProps3.xml><?xml version="1.0" encoding="utf-8"?>
<ds:datastoreItem xmlns:ds="http://schemas.openxmlformats.org/officeDocument/2006/customXml" ds:itemID="{1F4EE73A-9480-4C50-A6DC-F855CA44F2B6}">
  <ds:schemaRefs>
    <ds:schemaRef ds:uri="250e45f9-ddcb-4a55-a017-0e64c5b64fe9"/>
    <ds:schemaRef ds:uri="906f4b50-9439-4385-aa1d-b04a05b74af0"/>
    <ds:schemaRef ds:uri="e4f78451-638c-45ee-adad-916a7234816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666</TotalTime>
  <Words>5482</Words>
  <Application>Microsoft Office PowerPoint</Application>
  <PresentationFormat>Custom</PresentationFormat>
  <Paragraphs>608</Paragraphs>
  <Slides>43</Slides>
  <Notes>9</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56" baseType="lpstr">
      <vt:lpstr>Courier New</vt:lpstr>
      <vt:lpstr>Raleway Black</vt:lpstr>
      <vt:lpstr>Raleway</vt:lpstr>
      <vt:lpstr>Aptos</vt:lpstr>
      <vt:lpstr>Poppins</vt:lpstr>
      <vt:lpstr>Calibri</vt:lpstr>
      <vt:lpstr>Gill Sans</vt:lpstr>
      <vt:lpstr>Times New Roman</vt:lpstr>
      <vt:lpstr>Wingdings</vt:lpstr>
      <vt:lpstr>Segoe UI</vt:lpstr>
      <vt:lpstr>Arial</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Greenwich priority pathways:     From sickness to prevention   From hospital to community   From digital to analogue </vt:lpstr>
      <vt:lpstr>A typical Integrated Neighbourhood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Ruth Nov 2024</dc:title>
  <dc:creator>LocalUser</dc:creator>
  <cp:lastModifiedBy>Mark Shek (NHS South East London ICB)</cp:lastModifiedBy>
  <cp:revision>8</cp:revision>
  <dcterms:created xsi:type="dcterms:W3CDTF">2006-08-16T00:00:00Z</dcterms:created>
  <dcterms:modified xsi:type="dcterms:W3CDTF">2026-09-11T10:51:18Z</dcterms:modified>
  <dc:identifier>DAGW7Q41GK4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0x01010090D0BDDED680624394F9A9EA94C6770B</vt:lpwstr>
  </property>
  <property fmtid="{D5CDD505-2E9C-101B-9397-08002B2CF9AE}" pid="3" name="MediaServiceImageTags">
    <vt:lpwstr/>
  </property>
</Properties>
</file>