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40" r:id="rId4"/>
  </p:sldMasterIdLst>
  <p:notesMasterIdLst>
    <p:notesMasterId r:id="rId29"/>
  </p:notesMasterIdLst>
  <p:handoutMasterIdLst>
    <p:handoutMasterId r:id="rId30"/>
  </p:handoutMasterIdLst>
  <p:sldIdLst>
    <p:sldId id="256" r:id="rId5"/>
    <p:sldId id="273" r:id="rId6"/>
    <p:sldId id="267" r:id="rId7"/>
    <p:sldId id="274" r:id="rId8"/>
    <p:sldId id="275" r:id="rId9"/>
    <p:sldId id="276" r:id="rId10"/>
    <p:sldId id="295" r:id="rId11"/>
    <p:sldId id="277" r:id="rId12"/>
    <p:sldId id="296" r:id="rId13"/>
    <p:sldId id="300" r:id="rId14"/>
    <p:sldId id="279" r:id="rId15"/>
    <p:sldId id="297" r:id="rId16"/>
    <p:sldId id="298" r:id="rId17"/>
    <p:sldId id="282" r:id="rId18"/>
    <p:sldId id="283" r:id="rId19"/>
    <p:sldId id="299" r:id="rId20"/>
    <p:sldId id="293" r:id="rId21"/>
    <p:sldId id="284" r:id="rId22"/>
    <p:sldId id="285" r:id="rId23"/>
    <p:sldId id="286" r:id="rId24"/>
    <p:sldId id="288" r:id="rId25"/>
    <p:sldId id="290" r:id="rId26"/>
    <p:sldId id="292" r:id="rId27"/>
    <p:sldId id="25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8FCDD5-3092-4C52-A06B-9AF3B9E3D9B8}" v="9" dt="2026-09-03T13:41:39.1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066" autoAdjust="0"/>
  </p:normalViewPr>
  <p:slideViewPr>
    <p:cSldViewPr snapToGrid="0">
      <p:cViewPr varScale="1">
        <p:scale>
          <a:sx n="49" d="100"/>
          <a:sy n="49" d="100"/>
        </p:scale>
        <p:origin x="1336" y="32"/>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O'Donnell" userId="310bbfb4-bd6f-4f20-90b1-a5850b0de720" providerId="ADAL" clId="{A8914689-CF33-4984-9305-C015BF5CDF4A}"/>
    <pc:docChg chg="undo custSel addSld delSld modSld">
      <pc:chgData name="Adam O'Donnell" userId="310bbfb4-bd6f-4f20-90b1-a5850b0de720" providerId="ADAL" clId="{A8914689-CF33-4984-9305-C015BF5CDF4A}" dt="2026-09-03T13:51:47.371" v="5971" actId="20577"/>
      <pc:docMkLst>
        <pc:docMk/>
      </pc:docMkLst>
      <pc:sldChg chg="modSp mod">
        <pc:chgData name="Adam O'Donnell" userId="310bbfb4-bd6f-4f20-90b1-a5850b0de720" providerId="ADAL" clId="{A8914689-CF33-4984-9305-C015BF5CDF4A}" dt="2026-08-17T11:55:16.420" v="5" actId="27636"/>
        <pc:sldMkLst>
          <pc:docMk/>
          <pc:sldMk cId="306700942" sldId="256"/>
        </pc:sldMkLst>
        <pc:spChg chg="mod">
          <ac:chgData name="Adam O'Donnell" userId="310bbfb4-bd6f-4f20-90b1-a5850b0de720" providerId="ADAL" clId="{A8914689-CF33-4984-9305-C015BF5CDF4A}" dt="2026-08-17T11:55:09.617" v="3" actId="14100"/>
          <ac:spMkLst>
            <pc:docMk/>
            <pc:sldMk cId="306700942" sldId="256"/>
            <ac:spMk id="2" creationId="{1129B41E-FC51-4047-9C2D-7FA6782DAFEB}"/>
          </ac:spMkLst>
        </pc:spChg>
        <pc:spChg chg="mod">
          <ac:chgData name="Adam O'Donnell" userId="310bbfb4-bd6f-4f20-90b1-a5850b0de720" providerId="ADAL" clId="{A8914689-CF33-4984-9305-C015BF5CDF4A}" dt="2026-08-17T11:55:16.420" v="5" actId="27636"/>
          <ac:spMkLst>
            <pc:docMk/>
            <pc:sldMk cId="306700942" sldId="256"/>
            <ac:spMk id="3" creationId="{252E989F-747B-4007-9C7A-A35E8B662A7B}"/>
          </ac:spMkLst>
        </pc:spChg>
      </pc:sldChg>
      <pc:sldChg chg="modSp mod">
        <pc:chgData name="Adam O'Donnell" userId="310bbfb4-bd6f-4f20-90b1-a5850b0de720" providerId="ADAL" clId="{A8914689-CF33-4984-9305-C015BF5CDF4A}" dt="2026-09-03T13:30:53.545" v="5860" actId="20577"/>
        <pc:sldMkLst>
          <pc:docMk/>
          <pc:sldMk cId="2209669598" sldId="273"/>
        </pc:sldMkLst>
        <pc:spChg chg="mod">
          <ac:chgData name="Adam O'Donnell" userId="310bbfb4-bd6f-4f20-90b1-a5850b0de720" providerId="ADAL" clId="{A8914689-CF33-4984-9305-C015BF5CDF4A}" dt="2026-09-03T13:30:53.545" v="5860" actId="20577"/>
          <ac:spMkLst>
            <pc:docMk/>
            <pc:sldMk cId="2209669598" sldId="273"/>
            <ac:spMk id="28" creationId="{74843B03-F49B-3F18-684C-2CCAD2CA9711}"/>
          </ac:spMkLst>
        </pc:spChg>
      </pc:sldChg>
      <pc:sldChg chg="addSp delSp modSp mod">
        <pc:chgData name="Adam O'Donnell" userId="310bbfb4-bd6f-4f20-90b1-a5850b0de720" providerId="ADAL" clId="{A8914689-CF33-4984-9305-C015BF5CDF4A}" dt="2026-08-19T08:17:01.063" v="4117" actId="207"/>
        <pc:sldMkLst>
          <pc:docMk/>
          <pc:sldMk cId="2837765409" sldId="274"/>
        </pc:sldMkLst>
        <pc:spChg chg="mod">
          <ac:chgData name="Adam O'Donnell" userId="310bbfb4-bd6f-4f20-90b1-a5850b0de720" providerId="ADAL" clId="{A8914689-CF33-4984-9305-C015BF5CDF4A}" dt="2026-08-17T11:58:17.200" v="77" actId="20577"/>
          <ac:spMkLst>
            <pc:docMk/>
            <pc:sldMk cId="2837765409" sldId="274"/>
            <ac:spMk id="2" creationId="{D93A1BC3-67E4-470B-2065-5FF41AE13127}"/>
          </ac:spMkLst>
        </pc:spChg>
        <pc:spChg chg="add mod">
          <ac:chgData name="Adam O'Donnell" userId="310bbfb4-bd6f-4f20-90b1-a5850b0de720" providerId="ADAL" clId="{A8914689-CF33-4984-9305-C015BF5CDF4A}" dt="2026-08-19T08:17:01.063" v="4117" actId="207"/>
          <ac:spMkLst>
            <pc:docMk/>
            <pc:sldMk cId="2837765409" sldId="274"/>
            <ac:spMk id="3" creationId="{D3300A3F-CF1C-6AEF-3661-21B8D34C3C70}"/>
          </ac:spMkLst>
        </pc:spChg>
      </pc:sldChg>
      <pc:sldChg chg="addSp delSp modSp mod modClrScheme chgLayout">
        <pc:chgData name="Adam O'Donnell" userId="310bbfb4-bd6f-4f20-90b1-a5850b0de720" providerId="ADAL" clId="{A8914689-CF33-4984-9305-C015BF5CDF4A}" dt="2026-09-03T13:32:10.054" v="5889" actId="113"/>
        <pc:sldMkLst>
          <pc:docMk/>
          <pc:sldMk cId="2565104848" sldId="275"/>
        </pc:sldMkLst>
        <pc:spChg chg="mod ord">
          <ac:chgData name="Adam O'Donnell" userId="310bbfb4-bd6f-4f20-90b1-a5850b0de720" providerId="ADAL" clId="{A8914689-CF33-4984-9305-C015BF5CDF4A}" dt="2026-08-17T12:08:57.906" v="882" actId="700"/>
          <ac:spMkLst>
            <pc:docMk/>
            <pc:sldMk cId="2565104848" sldId="275"/>
            <ac:spMk id="2" creationId="{D92A58E4-2A17-4E89-1926-DE7BE9BEA536}"/>
          </ac:spMkLst>
        </pc:spChg>
        <pc:spChg chg="add mod">
          <ac:chgData name="Adam O'Donnell" userId="310bbfb4-bd6f-4f20-90b1-a5850b0de720" providerId="ADAL" clId="{A8914689-CF33-4984-9305-C015BF5CDF4A}" dt="2026-09-03T13:32:10.054" v="5889" actId="113"/>
          <ac:spMkLst>
            <pc:docMk/>
            <pc:sldMk cId="2565104848" sldId="275"/>
            <ac:spMk id="5" creationId="{30A94293-E82A-F1AA-A8DF-2221E78AE7EF}"/>
          </ac:spMkLst>
        </pc:spChg>
      </pc:sldChg>
      <pc:sldChg chg="addSp delSp modSp mod modClrScheme chgLayout">
        <pc:chgData name="Adam O'Donnell" userId="310bbfb4-bd6f-4f20-90b1-a5850b0de720" providerId="ADAL" clId="{A8914689-CF33-4984-9305-C015BF5CDF4A}" dt="2026-08-17T12:13:09.346" v="960" actId="113"/>
        <pc:sldMkLst>
          <pc:docMk/>
          <pc:sldMk cId="2912600387" sldId="276"/>
        </pc:sldMkLst>
        <pc:spChg chg="mod ord">
          <ac:chgData name="Adam O'Donnell" userId="310bbfb4-bd6f-4f20-90b1-a5850b0de720" providerId="ADAL" clId="{A8914689-CF33-4984-9305-C015BF5CDF4A}" dt="2026-08-17T12:13:09.346" v="960" actId="113"/>
          <ac:spMkLst>
            <pc:docMk/>
            <pc:sldMk cId="2912600387" sldId="276"/>
            <ac:spMk id="2" creationId="{EA6478CC-F922-6078-E3F4-30461D0BAE28}"/>
          </ac:spMkLst>
        </pc:spChg>
        <pc:spChg chg="add mod">
          <ac:chgData name="Adam O'Donnell" userId="310bbfb4-bd6f-4f20-90b1-a5850b0de720" providerId="ADAL" clId="{A8914689-CF33-4984-9305-C015BF5CDF4A}" dt="2026-08-17T12:10:53.207" v="942" actId="255"/>
          <ac:spMkLst>
            <pc:docMk/>
            <pc:sldMk cId="2912600387" sldId="276"/>
            <ac:spMk id="7" creationId="{B7B033AE-25A3-F581-5AA8-2C719EE9CA5E}"/>
          </ac:spMkLst>
        </pc:spChg>
      </pc:sldChg>
      <pc:sldChg chg="addSp delSp modSp mod">
        <pc:chgData name="Adam O'Donnell" userId="310bbfb4-bd6f-4f20-90b1-a5850b0de720" providerId="ADAL" clId="{A8914689-CF33-4984-9305-C015BF5CDF4A}" dt="2026-08-19T08:17:51.335" v="4163" actId="20577"/>
        <pc:sldMkLst>
          <pc:docMk/>
          <pc:sldMk cId="1646401298" sldId="277"/>
        </pc:sldMkLst>
        <pc:spChg chg="mod">
          <ac:chgData name="Adam O'Donnell" userId="310bbfb4-bd6f-4f20-90b1-a5850b0de720" providerId="ADAL" clId="{A8914689-CF33-4984-9305-C015BF5CDF4A}" dt="2026-08-17T12:40:45.776" v="1689" actId="20577"/>
          <ac:spMkLst>
            <pc:docMk/>
            <pc:sldMk cId="1646401298" sldId="277"/>
            <ac:spMk id="2" creationId="{923154F9-482F-E85A-7CF8-A8B72CF00E82}"/>
          </ac:spMkLst>
        </pc:spChg>
        <pc:spChg chg="add mod">
          <ac:chgData name="Adam O'Donnell" userId="310bbfb4-bd6f-4f20-90b1-a5850b0de720" providerId="ADAL" clId="{A8914689-CF33-4984-9305-C015BF5CDF4A}" dt="2026-08-19T08:17:51.335" v="4163" actId="20577"/>
          <ac:spMkLst>
            <pc:docMk/>
            <pc:sldMk cId="1646401298" sldId="277"/>
            <ac:spMk id="4" creationId="{9453BDC1-7FAA-BC19-EDA5-7AD766003BF7}"/>
          </ac:spMkLst>
        </pc:spChg>
      </pc:sldChg>
      <pc:sldChg chg="addSp delSp modSp mod modClrScheme chgLayout">
        <pc:chgData name="Adam O'Donnell" userId="310bbfb4-bd6f-4f20-90b1-a5850b0de720" providerId="ADAL" clId="{A8914689-CF33-4984-9305-C015BF5CDF4A}" dt="2026-08-17T13:44:04.912" v="3476" actId="20577"/>
        <pc:sldMkLst>
          <pc:docMk/>
          <pc:sldMk cId="2920851441" sldId="279"/>
        </pc:sldMkLst>
        <pc:spChg chg="mod ord">
          <ac:chgData name="Adam O'Donnell" userId="310bbfb4-bd6f-4f20-90b1-a5850b0de720" providerId="ADAL" clId="{A8914689-CF33-4984-9305-C015BF5CDF4A}" dt="2026-08-17T13:28:14.287" v="2758" actId="700"/>
          <ac:spMkLst>
            <pc:docMk/>
            <pc:sldMk cId="2920851441" sldId="279"/>
            <ac:spMk id="2" creationId="{DC514B2C-018E-B24C-27A0-AA52C76CF56B}"/>
          </ac:spMkLst>
        </pc:spChg>
        <pc:spChg chg="add mod">
          <ac:chgData name="Adam O'Donnell" userId="310bbfb4-bd6f-4f20-90b1-a5850b0de720" providerId="ADAL" clId="{A8914689-CF33-4984-9305-C015BF5CDF4A}" dt="2026-08-17T13:44:04.912" v="3476" actId="20577"/>
          <ac:spMkLst>
            <pc:docMk/>
            <pc:sldMk cId="2920851441" sldId="279"/>
            <ac:spMk id="6" creationId="{BE6712B7-ECBC-D9A7-F8DB-F7E28077B3B0}"/>
          </ac:spMkLst>
        </pc:spChg>
        <pc:picChg chg="add del mod">
          <ac:chgData name="Adam O'Donnell" userId="310bbfb4-bd6f-4f20-90b1-a5850b0de720" providerId="ADAL" clId="{A8914689-CF33-4984-9305-C015BF5CDF4A}" dt="2026-08-17T13:28:38.757" v="2767" actId="21"/>
          <ac:picMkLst>
            <pc:docMk/>
            <pc:sldMk cId="2920851441" sldId="279"/>
            <ac:picMk id="27" creationId="{DDA1B65B-869D-C86D-DBB4-A94FD3741EDC}"/>
          </ac:picMkLst>
        </pc:picChg>
      </pc:sldChg>
      <pc:sldChg chg="modSp mod">
        <pc:chgData name="Adam O'Donnell" userId="310bbfb4-bd6f-4f20-90b1-a5850b0de720" providerId="ADAL" clId="{A8914689-CF33-4984-9305-C015BF5CDF4A}" dt="2026-09-03T13:42:08.340" v="5913" actId="20577"/>
        <pc:sldMkLst>
          <pc:docMk/>
          <pc:sldMk cId="3609090106" sldId="282"/>
        </pc:sldMkLst>
        <pc:spChg chg="mod">
          <ac:chgData name="Adam O'Donnell" userId="310bbfb4-bd6f-4f20-90b1-a5850b0de720" providerId="ADAL" clId="{A8914689-CF33-4984-9305-C015BF5CDF4A}" dt="2026-09-03T13:42:08.340" v="5913" actId="20577"/>
          <ac:spMkLst>
            <pc:docMk/>
            <pc:sldMk cId="3609090106" sldId="282"/>
            <ac:spMk id="2" creationId="{ADB08051-EE2B-6041-3F70-7CD5A6836897}"/>
          </ac:spMkLst>
        </pc:spChg>
        <pc:spChg chg="mod">
          <ac:chgData name="Adam O'Donnell" userId="310bbfb4-bd6f-4f20-90b1-a5850b0de720" providerId="ADAL" clId="{A8914689-CF33-4984-9305-C015BF5CDF4A}" dt="2026-09-03T08:24:46.051" v="4748" actId="20577"/>
          <ac:spMkLst>
            <pc:docMk/>
            <pc:sldMk cId="3609090106" sldId="282"/>
            <ac:spMk id="4" creationId="{47F0C76B-7E55-6055-8BFD-CDE6E392934C}"/>
          </ac:spMkLst>
        </pc:spChg>
      </pc:sldChg>
      <pc:sldChg chg="modSp add del mod">
        <pc:chgData name="Adam O'Donnell" userId="310bbfb4-bd6f-4f20-90b1-a5850b0de720" providerId="ADAL" clId="{A8914689-CF33-4984-9305-C015BF5CDF4A}" dt="2026-09-03T13:51:47.371" v="5971" actId="20577"/>
        <pc:sldMkLst>
          <pc:docMk/>
          <pc:sldMk cId="830768649" sldId="283"/>
        </pc:sldMkLst>
        <pc:spChg chg="mod">
          <ac:chgData name="Adam O'Donnell" userId="310bbfb4-bd6f-4f20-90b1-a5850b0de720" providerId="ADAL" clId="{A8914689-CF33-4984-9305-C015BF5CDF4A}" dt="2026-09-03T13:42:38.279" v="5926" actId="20577"/>
          <ac:spMkLst>
            <pc:docMk/>
            <pc:sldMk cId="830768649" sldId="283"/>
            <ac:spMk id="2" creationId="{37F1957D-B1B2-5323-3EFB-750E8BB2991B}"/>
          </ac:spMkLst>
        </pc:spChg>
        <pc:spChg chg="mod">
          <ac:chgData name="Adam O'Donnell" userId="310bbfb4-bd6f-4f20-90b1-a5850b0de720" providerId="ADAL" clId="{A8914689-CF33-4984-9305-C015BF5CDF4A}" dt="2026-09-03T13:51:47.371" v="5971" actId="20577"/>
          <ac:spMkLst>
            <pc:docMk/>
            <pc:sldMk cId="830768649" sldId="283"/>
            <ac:spMk id="4" creationId="{C49CEB60-8B22-8150-21F6-E1441E2FA8DA}"/>
          </ac:spMkLst>
        </pc:spChg>
      </pc:sldChg>
      <pc:sldChg chg="del">
        <pc:chgData name="Adam O'Donnell" userId="310bbfb4-bd6f-4f20-90b1-a5850b0de720" providerId="ADAL" clId="{A8914689-CF33-4984-9305-C015BF5CDF4A}" dt="2026-09-03T09:11:02.209" v="5338" actId="2696"/>
        <pc:sldMkLst>
          <pc:docMk/>
          <pc:sldMk cId="634768560" sldId="291"/>
        </pc:sldMkLst>
      </pc:sldChg>
      <pc:sldChg chg="addSp delSp modSp mod">
        <pc:chgData name="Adam O'Donnell" userId="310bbfb4-bd6f-4f20-90b1-a5850b0de720" providerId="ADAL" clId="{A8914689-CF33-4984-9305-C015BF5CDF4A}" dt="2026-09-03T13:48:49.155" v="5970" actId="20577"/>
        <pc:sldMkLst>
          <pc:docMk/>
          <pc:sldMk cId="3869171391" sldId="292"/>
        </pc:sldMkLst>
        <pc:spChg chg="mod">
          <ac:chgData name="Adam O'Donnell" userId="310bbfb4-bd6f-4f20-90b1-a5850b0de720" providerId="ADAL" clId="{A8914689-CF33-4984-9305-C015BF5CDF4A}" dt="2026-09-03T09:11:19.967" v="5369" actId="20577"/>
          <ac:spMkLst>
            <pc:docMk/>
            <pc:sldMk cId="3869171391" sldId="292"/>
            <ac:spMk id="3" creationId="{13A49C9E-C145-6716-9936-960A5AC3B21B}"/>
          </ac:spMkLst>
        </pc:spChg>
        <pc:spChg chg="add del mod">
          <ac:chgData name="Adam O'Donnell" userId="310bbfb4-bd6f-4f20-90b1-a5850b0de720" providerId="ADAL" clId="{A8914689-CF33-4984-9305-C015BF5CDF4A}" dt="2026-09-03T09:11:43.062" v="5372"/>
          <ac:spMkLst>
            <pc:docMk/>
            <pc:sldMk cId="3869171391" sldId="292"/>
            <ac:spMk id="4" creationId="{0A42F314-8861-98EA-6A18-0E55AF29456D}"/>
          </ac:spMkLst>
        </pc:spChg>
        <pc:spChg chg="add mod">
          <ac:chgData name="Adam O'Donnell" userId="310bbfb4-bd6f-4f20-90b1-a5850b0de720" providerId="ADAL" clId="{A8914689-CF33-4984-9305-C015BF5CDF4A}" dt="2026-09-03T13:48:49.155" v="5970" actId="20577"/>
          <ac:spMkLst>
            <pc:docMk/>
            <pc:sldMk cId="3869171391" sldId="292"/>
            <ac:spMk id="5" creationId="{1392482E-73F0-AC43-6C13-150F8ACC6ED3}"/>
          </ac:spMkLst>
        </pc:spChg>
        <pc:picChg chg="del">
          <ac:chgData name="Adam O'Donnell" userId="310bbfb4-bd6f-4f20-90b1-a5850b0de720" providerId="ADAL" clId="{A8914689-CF33-4984-9305-C015BF5CDF4A}" dt="2026-09-03T09:11:06.380" v="5339" actId="478"/>
          <ac:picMkLst>
            <pc:docMk/>
            <pc:sldMk cId="3869171391" sldId="292"/>
            <ac:picMk id="7" creationId="{C27DDBBE-1100-EB7D-AAB2-E7DD9C1C815D}"/>
          </ac:picMkLst>
        </pc:picChg>
      </pc:sldChg>
      <pc:sldChg chg="modSp mod">
        <pc:chgData name="Adam O'Donnell" userId="310bbfb4-bd6f-4f20-90b1-a5850b0de720" providerId="ADAL" clId="{A8914689-CF33-4984-9305-C015BF5CDF4A}" dt="2026-09-03T09:06:26.547" v="5239" actId="20577"/>
        <pc:sldMkLst>
          <pc:docMk/>
          <pc:sldMk cId="3737520529" sldId="293"/>
        </pc:sldMkLst>
        <pc:spChg chg="mod">
          <ac:chgData name="Adam O'Donnell" userId="310bbfb4-bd6f-4f20-90b1-a5850b0de720" providerId="ADAL" clId="{A8914689-CF33-4984-9305-C015BF5CDF4A}" dt="2026-09-03T09:06:26.547" v="5239" actId="20577"/>
          <ac:spMkLst>
            <pc:docMk/>
            <pc:sldMk cId="3737520529" sldId="293"/>
            <ac:spMk id="4" creationId="{60FA40EA-B671-203A-FF59-D2E2DCC89AD4}"/>
          </ac:spMkLst>
        </pc:spChg>
      </pc:sldChg>
      <pc:sldChg chg="modSp add mod">
        <pc:chgData name="Adam O'Donnell" userId="310bbfb4-bd6f-4f20-90b1-a5850b0de720" providerId="ADAL" clId="{A8914689-CF33-4984-9305-C015BF5CDF4A}" dt="2026-09-03T13:34:37.586" v="5890" actId="113"/>
        <pc:sldMkLst>
          <pc:docMk/>
          <pc:sldMk cId="3247560568" sldId="295"/>
        </pc:sldMkLst>
        <pc:spChg chg="mod">
          <ac:chgData name="Adam O'Donnell" userId="310bbfb4-bd6f-4f20-90b1-a5850b0de720" providerId="ADAL" clId="{A8914689-CF33-4984-9305-C015BF5CDF4A}" dt="2026-09-03T13:34:37.586" v="5890" actId="113"/>
          <ac:spMkLst>
            <pc:docMk/>
            <pc:sldMk cId="3247560568" sldId="295"/>
            <ac:spMk id="2" creationId="{4F0A0E14-3C84-CB07-1AE6-4B14BCF996BF}"/>
          </ac:spMkLst>
        </pc:spChg>
        <pc:spChg chg="mod">
          <ac:chgData name="Adam O'Donnell" userId="310bbfb4-bd6f-4f20-90b1-a5850b0de720" providerId="ADAL" clId="{A8914689-CF33-4984-9305-C015BF5CDF4A}" dt="2026-08-17T12:19:14.539" v="1041" actId="20577"/>
          <ac:spMkLst>
            <pc:docMk/>
            <pc:sldMk cId="3247560568" sldId="295"/>
            <ac:spMk id="7" creationId="{D89E45B2-4162-A0C4-E115-15BA57188FCC}"/>
          </ac:spMkLst>
        </pc:spChg>
      </pc:sldChg>
      <pc:sldChg chg="modSp add mod modNotesTx">
        <pc:chgData name="Adam O'Donnell" userId="310bbfb4-bd6f-4f20-90b1-a5850b0de720" providerId="ADAL" clId="{A8914689-CF33-4984-9305-C015BF5CDF4A}" dt="2026-08-19T08:18:45.849" v="4219" actId="33524"/>
        <pc:sldMkLst>
          <pc:docMk/>
          <pc:sldMk cId="3902610899" sldId="296"/>
        </pc:sldMkLst>
        <pc:spChg chg="mod">
          <ac:chgData name="Adam O'Donnell" userId="310bbfb4-bd6f-4f20-90b1-a5850b0de720" providerId="ADAL" clId="{A8914689-CF33-4984-9305-C015BF5CDF4A}" dt="2026-08-17T12:42:22.158" v="1750"/>
          <ac:spMkLst>
            <pc:docMk/>
            <pc:sldMk cId="3902610899" sldId="296"/>
            <ac:spMk id="2" creationId="{C3DFD43E-E638-1941-AD37-7B1D839127F5}"/>
          </ac:spMkLst>
        </pc:spChg>
        <pc:spChg chg="mod">
          <ac:chgData name="Adam O'Donnell" userId="310bbfb4-bd6f-4f20-90b1-a5850b0de720" providerId="ADAL" clId="{A8914689-CF33-4984-9305-C015BF5CDF4A}" dt="2026-08-19T08:18:45.849" v="4219" actId="33524"/>
          <ac:spMkLst>
            <pc:docMk/>
            <pc:sldMk cId="3902610899" sldId="296"/>
            <ac:spMk id="4" creationId="{D4357E71-D295-804B-27FB-63FCD045E1F6}"/>
          </ac:spMkLst>
        </pc:spChg>
      </pc:sldChg>
      <pc:sldChg chg="addSp delSp modSp new mod">
        <pc:chgData name="Adam O'Donnell" userId="310bbfb4-bd6f-4f20-90b1-a5850b0de720" providerId="ADAL" clId="{A8914689-CF33-4984-9305-C015BF5CDF4A}" dt="2026-08-19T08:09:54.469" v="4116" actId="13926"/>
        <pc:sldMkLst>
          <pc:docMk/>
          <pc:sldMk cId="2383041225" sldId="297"/>
        </pc:sldMkLst>
        <pc:spChg chg="mod">
          <ac:chgData name="Adam O'Donnell" userId="310bbfb4-bd6f-4f20-90b1-a5850b0de720" providerId="ADAL" clId="{A8914689-CF33-4984-9305-C015BF5CDF4A}" dt="2026-08-17T13:38:12.075" v="2930" actId="20577"/>
          <ac:spMkLst>
            <pc:docMk/>
            <pc:sldMk cId="2383041225" sldId="297"/>
            <ac:spMk id="2" creationId="{8334F2FB-A9D6-2CE0-7FF7-D27E0D8FF0CC}"/>
          </ac:spMkLst>
        </pc:spChg>
        <pc:spChg chg="add mod">
          <ac:chgData name="Adam O'Donnell" userId="310bbfb4-bd6f-4f20-90b1-a5850b0de720" providerId="ADAL" clId="{A8914689-CF33-4984-9305-C015BF5CDF4A}" dt="2026-08-19T08:09:54.469" v="4116" actId="13926"/>
          <ac:spMkLst>
            <pc:docMk/>
            <pc:sldMk cId="2383041225" sldId="297"/>
            <ac:spMk id="8" creationId="{1500F38E-FFAF-325D-54F2-00E1BE285F2F}"/>
          </ac:spMkLst>
        </pc:spChg>
        <pc:picChg chg="add">
          <ac:chgData name="Adam O'Donnell" userId="310bbfb4-bd6f-4f20-90b1-a5850b0de720" providerId="ADAL" clId="{A8914689-CF33-4984-9305-C015BF5CDF4A}" dt="2026-08-17T13:33:17.971" v="2843" actId="22"/>
          <ac:picMkLst>
            <pc:docMk/>
            <pc:sldMk cId="2383041225" sldId="297"/>
            <ac:picMk id="6" creationId="{6B9108B6-FAA2-A6A8-2D53-7C6D02F5D8FA}"/>
          </ac:picMkLst>
        </pc:picChg>
      </pc:sldChg>
      <pc:sldChg chg="modSp add mod">
        <pc:chgData name="Adam O'Donnell" userId="310bbfb4-bd6f-4f20-90b1-a5850b0de720" providerId="ADAL" clId="{A8914689-CF33-4984-9305-C015BF5CDF4A}" dt="2026-08-17T14:02:13.668" v="3635" actId="113"/>
        <pc:sldMkLst>
          <pc:docMk/>
          <pc:sldMk cId="2550935905" sldId="298"/>
        </pc:sldMkLst>
        <pc:spChg chg="mod">
          <ac:chgData name="Adam O'Donnell" userId="310bbfb4-bd6f-4f20-90b1-a5850b0de720" providerId="ADAL" clId="{A8914689-CF33-4984-9305-C015BF5CDF4A}" dt="2026-08-17T13:43:21.655" v="3371" actId="20577"/>
          <ac:spMkLst>
            <pc:docMk/>
            <pc:sldMk cId="2550935905" sldId="298"/>
            <ac:spMk id="2" creationId="{D4DC86D4-8BF9-E43E-89CB-7038AF3FF891}"/>
          </ac:spMkLst>
        </pc:spChg>
        <pc:spChg chg="mod">
          <ac:chgData name="Adam O'Donnell" userId="310bbfb4-bd6f-4f20-90b1-a5850b0de720" providerId="ADAL" clId="{A8914689-CF33-4984-9305-C015BF5CDF4A}" dt="2026-08-17T14:02:13.668" v="3635" actId="113"/>
          <ac:spMkLst>
            <pc:docMk/>
            <pc:sldMk cId="2550935905" sldId="298"/>
            <ac:spMk id="8" creationId="{C01B6219-BDB8-6856-0807-AF81278B8F0E}"/>
          </ac:spMkLst>
        </pc:spChg>
      </pc:sldChg>
      <pc:sldChg chg="addSp delSp modSp add mod">
        <pc:chgData name="Adam O'Donnell" userId="310bbfb4-bd6f-4f20-90b1-a5850b0de720" providerId="ADAL" clId="{A8914689-CF33-4984-9305-C015BF5CDF4A}" dt="2026-09-03T13:44:41.213" v="5943" actId="20577"/>
        <pc:sldMkLst>
          <pc:docMk/>
          <pc:sldMk cId="1840707081" sldId="299"/>
        </pc:sldMkLst>
        <pc:spChg chg="mod">
          <ac:chgData name="Adam O'Donnell" userId="310bbfb4-bd6f-4f20-90b1-a5850b0de720" providerId="ADAL" clId="{A8914689-CF33-4984-9305-C015BF5CDF4A}" dt="2026-09-03T13:44:11.469" v="5928" actId="20577"/>
          <ac:spMkLst>
            <pc:docMk/>
            <pc:sldMk cId="1840707081" sldId="299"/>
            <ac:spMk id="2" creationId="{A8274CC6-F1C1-7FFD-0FD8-BB3B57FE63AD}"/>
          </ac:spMkLst>
        </pc:spChg>
        <pc:spChg chg="add mod">
          <ac:chgData name="Adam O'Donnell" userId="310bbfb4-bd6f-4f20-90b1-a5850b0de720" providerId="ADAL" clId="{A8914689-CF33-4984-9305-C015BF5CDF4A}" dt="2026-09-03T13:44:41.213" v="5943" actId="20577"/>
          <ac:spMkLst>
            <pc:docMk/>
            <pc:sldMk cId="1840707081" sldId="299"/>
            <ac:spMk id="3" creationId="{0E697B4C-B7F2-AF51-1DA8-82A7194E982F}"/>
          </ac:spMkLst>
        </pc:spChg>
        <pc:spChg chg="del mod">
          <ac:chgData name="Adam O'Donnell" userId="310bbfb4-bd6f-4f20-90b1-a5850b0de720" providerId="ADAL" clId="{A8914689-CF33-4984-9305-C015BF5CDF4A}" dt="2026-09-03T08:25:38.267" v="4823"/>
          <ac:spMkLst>
            <pc:docMk/>
            <pc:sldMk cId="1840707081" sldId="299"/>
            <ac:spMk id="4" creationId="{BABC323F-30D1-143F-05A4-3444FE9B49E5}"/>
          </ac:spMkLst>
        </pc:spChg>
      </pc:sldChg>
      <pc:sldChg chg="new del">
        <pc:chgData name="Adam O'Donnell" userId="310bbfb4-bd6f-4f20-90b1-a5850b0de720" providerId="ADAL" clId="{A8914689-CF33-4984-9305-C015BF5CDF4A}" dt="2026-09-03T08:25:07.919" v="4751" actId="680"/>
        <pc:sldMkLst>
          <pc:docMk/>
          <pc:sldMk cId="2296441781" sldId="299"/>
        </pc:sldMkLst>
      </pc:sldChg>
      <pc:sldChg chg="new del">
        <pc:chgData name="Adam O'Donnell" userId="310bbfb4-bd6f-4f20-90b1-a5850b0de720" providerId="ADAL" clId="{A8914689-CF33-4984-9305-C015BF5CDF4A}" dt="2026-09-03T08:23:17.413" v="4624" actId="680"/>
        <pc:sldMkLst>
          <pc:docMk/>
          <pc:sldMk cId="3652397344" sldId="299"/>
        </pc:sldMkLst>
      </pc:sldChg>
      <pc:sldChg chg="new del">
        <pc:chgData name="Adam O'Donnell" userId="310bbfb4-bd6f-4f20-90b1-a5850b0de720" providerId="ADAL" clId="{A8914689-CF33-4984-9305-C015BF5CDF4A}" dt="2026-09-03T08:23:09.390" v="4622" actId="2696"/>
        <pc:sldMkLst>
          <pc:docMk/>
          <pc:sldMk cId="4068705131" sldId="299"/>
        </pc:sldMkLst>
      </pc:sldChg>
      <pc:sldChg chg="addSp delSp modSp new mod modClrScheme chgLayout">
        <pc:chgData name="Adam O'Donnell" userId="310bbfb4-bd6f-4f20-90b1-a5850b0de720" providerId="ADAL" clId="{A8914689-CF33-4984-9305-C015BF5CDF4A}" dt="2026-09-03T13:42:02.604" v="5912" actId="20577"/>
        <pc:sldMkLst>
          <pc:docMk/>
          <pc:sldMk cId="2359142178" sldId="300"/>
        </pc:sldMkLst>
        <pc:spChg chg="del">
          <ac:chgData name="Adam O'Donnell" userId="310bbfb4-bd6f-4f20-90b1-a5850b0de720" providerId="ADAL" clId="{A8914689-CF33-4984-9305-C015BF5CDF4A}" dt="2026-09-03T13:38:58.791" v="5892" actId="700"/>
          <ac:spMkLst>
            <pc:docMk/>
            <pc:sldMk cId="2359142178" sldId="300"/>
            <ac:spMk id="3" creationId="{3590E44D-1BA3-4E79-B82F-4745A61099EC}"/>
          </ac:spMkLst>
        </pc:spChg>
        <pc:spChg chg="del">
          <ac:chgData name="Adam O'Donnell" userId="310bbfb4-bd6f-4f20-90b1-a5850b0de720" providerId="ADAL" clId="{A8914689-CF33-4984-9305-C015BF5CDF4A}" dt="2026-09-03T13:38:58.791" v="5892" actId="700"/>
          <ac:spMkLst>
            <pc:docMk/>
            <pc:sldMk cId="2359142178" sldId="300"/>
            <ac:spMk id="4" creationId="{8C2723C7-7B09-3A80-CDE5-D29B26B06CE2}"/>
          </ac:spMkLst>
        </pc:spChg>
        <pc:spChg chg="del">
          <ac:chgData name="Adam O'Donnell" userId="310bbfb4-bd6f-4f20-90b1-a5850b0de720" providerId="ADAL" clId="{A8914689-CF33-4984-9305-C015BF5CDF4A}" dt="2026-09-03T13:38:58.791" v="5892" actId="700"/>
          <ac:spMkLst>
            <pc:docMk/>
            <pc:sldMk cId="2359142178" sldId="300"/>
            <ac:spMk id="5" creationId="{F649A76C-997A-8FDB-CF8A-0502C7A51354}"/>
          </ac:spMkLst>
        </pc:spChg>
        <pc:spChg chg="del">
          <ac:chgData name="Adam O'Donnell" userId="310bbfb4-bd6f-4f20-90b1-a5850b0de720" providerId="ADAL" clId="{A8914689-CF33-4984-9305-C015BF5CDF4A}" dt="2026-09-03T13:38:58.791" v="5892" actId="700"/>
          <ac:spMkLst>
            <pc:docMk/>
            <pc:sldMk cId="2359142178" sldId="300"/>
            <ac:spMk id="6" creationId="{3392B7AA-075B-1A6E-3150-279C051B690A}"/>
          </ac:spMkLst>
        </pc:spChg>
        <pc:spChg chg="mod ord">
          <ac:chgData name="Adam O'Donnell" userId="310bbfb4-bd6f-4f20-90b1-a5850b0de720" providerId="ADAL" clId="{A8914689-CF33-4984-9305-C015BF5CDF4A}" dt="2026-09-03T13:38:58.791" v="5892" actId="700"/>
          <ac:spMkLst>
            <pc:docMk/>
            <pc:sldMk cId="2359142178" sldId="300"/>
            <ac:spMk id="8" creationId="{721711F8-20B0-96AB-4DE9-02BE3A26CD3D}"/>
          </ac:spMkLst>
        </pc:spChg>
        <pc:spChg chg="del">
          <ac:chgData name="Adam O'Donnell" userId="310bbfb4-bd6f-4f20-90b1-a5850b0de720" providerId="ADAL" clId="{A8914689-CF33-4984-9305-C015BF5CDF4A}" dt="2026-09-03T13:38:58.791" v="5892" actId="700"/>
          <ac:spMkLst>
            <pc:docMk/>
            <pc:sldMk cId="2359142178" sldId="300"/>
            <ac:spMk id="9" creationId="{ECCCB331-CA57-A211-6AF7-FABF7458A714}"/>
          </ac:spMkLst>
        </pc:spChg>
        <pc:spChg chg="del">
          <ac:chgData name="Adam O'Donnell" userId="310bbfb4-bd6f-4f20-90b1-a5850b0de720" providerId="ADAL" clId="{A8914689-CF33-4984-9305-C015BF5CDF4A}" dt="2026-09-03T13:38:58.791" v="5892" actId="700"/>
          <ac:spMkLst>
            <pc:docMk/>
            <pc:sldMk cId="2359142178" sldId="300"/>
            <ac:spMk id="11" creationId="{90BE68A0-EB55-EB17-5127-5962584C30A9}"/>
          </ac:spMkLst>
        </pc:spChg>
        <pc:spChg chg="del">
          <ac:chgData name="Adam O'Donnell" userId="310bbfb4-bd6f-4f20-90b1-a5850b0de720" providerId="ADAL" clId="{A8914689-CF33-4984-9305-C015BF5CDF4A}" dt="2026-09-03T13:38:58.791" v="5892" actId="700"/>
          <ac:spMkLst>
            <pc:docMk/>
            <pc:sldMk cId="2359142178" sldId="300"/>
            <ac:spMk id="12" creationId="{6B225323-EEB6-738E-DDCA-1C7FCFF024B1}"/>
          </ac:spMkLst>
        </pc:spChg>
        <pc:spChg chg="del">
          <ac:chgData name="Adam O'Donnell" userId="310bbfb4-bd6f-4f20-90b1-a5850b0de720" providerId="ADAL" clId="{A8914689-CF33-4984-9305-C015BF5CDF4A}" dt="2026-09-03T13:38:58.791" v="5892" actId="700"/>
          <ac:spMkLst>
            <pc:docMk/>
            <pc:sldMk cId="2359142178" sldId="300"/>
            <ac:spMk id="13" creationId="{C2B8DB02-D4D5-B609-60B5-101A0D0496C6}"/>
          </ac:spMkLst>
        </pc:spChg>
        <pc:spChg chg="add mod ord">
          <ac:chgData name="Adam O'Donnell" userId="310bbfb4-bd6f-4f20-90b1-a5850b0de720" providerId="ADAL" clId="{A8914689-CF33-4984-9305-C015BF5CDF4A}" dt="2026-09-03T13:39:51.697" v="5899" actId="20577"/>
          <ac:spMkLst>
            <pc:docMk/>
            <pc:sldMk cId="2359142178" sldId="300"/>
            <ac:spMk id="14" creationId="{CD3530CF-B941-0C34-52F6-BBCA19A90F52}"/>
          </ac:spMkLst>
        </pc:spChg>
        <pc:spChg chg="mod">
          <ac:chgData name="Adam O'Donnell" userId="310bbfb4-bd6f-4f20-90b1-a5850b0de720" providerId="ADAL" clId="{A8914689-CF33-4984-9305-C015BF5CDF4A}" dt="2026-09-03T13:42:02.604" v="5912" actId="20577"/>
          <ac:spMkLst>
            <pc:docMk/>
            <pc:sldMk cId="2359142178" sldId="300"/>
            <ac:spMk id="15" creationId="{A35742B2-6332-8033-DD27-5BEEFF0F8800}"/>
          </ac:spMkLst>
        </pc:spChg>
        <pc:picChg chg="add mod">
          <ac:chgData name="Adam O'Donnell" userId="310bbfb4-bd6f-4f20-90b1-a5850b0de720" providerId="ADAL" clId="{A8914689-CF33-4984-9305-C015BF5CDF4A}" dt="2026-09-03T13:39:13.101" v="5894" actId="1076"/>
          <ac:picMkLst>
            <pc:docMk/>
            <pc:sldMk cId="2359142178" sldId="300"/>
            <ac:picMk id="17" creationId="{533329DA-0060-FC9F-7ADD-A78D3812C9E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259BEA-82BC-4476-91F2-380E77DBAD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29DE9C3-2AB8-44E5-BCFE-5DD42DFC56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7858F-6309-4F09-BEA0-6CBF97E55806}" type="datetimeFigureOut">
              <a:rPr lang="en-US" smtClean="0"/>
              <a:t>9/3/2026</a:t>
            </a:fld>
            <a:endParaRPr lang="en-US" dirty="0"/>
          </a:p>
        </p:txBody>
      </p:sp>
      <p:sp>
        <p:nvSpPr>
          <p:cNvPr id="4" name="Footer Placeholder 3">
            <a:extLst>
              <a:ext uri="{FF2B5EF4-FFF2-40B4-BE49-F238E27FC236}">
                <a16:creationId xmlns:a16="http://schemas.microsoft.com/office/drawing/2014/main" id="{5E1B971B-9BC3-41DB-91DC-F03F5C808D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4A0720E-F4E2-435B-A885-9194BA30267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F8AE00-5498-4F06-8655-F21703489BCA}" type="slidenum">
              <a:rPr lang="en-US" smtClean="0"/>
              <a:t>‹#›</a:t>
            </a:fld>
            <a:endParaRPr lang="en-US" dirty="0"/>
          </a:p>
        </p:txBody>
      </p:sp>
    </p:spTree>
    <p:extLst>
      <p:ext uri="{BB962C8B-B14F-4D97-AF65-F5344CB8AC3E}">
        <p14:creationId xmlns:p14="http://schemas.microsoft.com/office/powerpoint/2010/main" val="377342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F53C5D-CD12-6D4C-A980-0612968271E2}" type="datetimeFigureOut">
              <a:rPr lang="en-US" smtClean="0"/>
              <a:t>9/3/2026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167F0-0840-1348-BFE4-C6298BBC0698}" type="slidenum">
              <a:rPr lang="en-US" smtClean="0"/>
              <a:t>‹#›</a:t>
            </a:fld>
            <a:endParaRPr lang="en-US" dirty="0"/>
          </a:p>
        </p:txBody>
      </p:sp>
    </p:spTree>
    <p:extLst>
      <p:ext uri="{BB962C8B-B14F-4D97-AF65-F5344CB8AC3E}">
        <p14:creationId xmlns:p14="http://schemas.microsoft.com/office/powerpoint/2010/main" val="148990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3F167F0-0840-1348-BFE4-C6298BBC0698}" type="slidenum">
              <a:rPr lang="en-US" smtClean="0"/>
              <a:t>8</a:t>
            </a:fld>
            <a:endParaRPr lang="en-US" dirty="0"/>
          </a:p>
        </p:txBody>
      </p:sp>
    </p:spTree>
    <p:extLst>
      <p:ext uri="{BB962C8B-B14F-4D97-AF65-F5344CB8AC3E}">
        <p14:creationId xmlns:p14="http://schemas.microsoft.com/office/powerpoint/2010/main" val="805273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Tacking inequalities: e.g. are you looking at complaint themes to see if a particular demo that experiences inequalities are the ones who are making complaints?</a:t>
            </a:r>
          </a:p>
          <a:p>
            <a:endParaRPr lang="en-GB" dirty="0"/>
          </a:p>
          <a:p>
            <a:r>
              <a:rPr lang="en-GB" dirty="0"/>
              <a:t>Strategy: The strategy has clear, time-bound equity goals, with resourced plans and key performance indicators.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Environmental sustainability: same is SAF but again quite vague - </a:t>
            </a:r>
            <a:r>
              <a:rPr lang="en-GB" dirty="0"/>
              <a:t>Environmental sustainability is embedded within strategic decision making, and leaders recognise its role in improving population health, delivering value and ensuring the long-term sustainability of services. Staff understand how sustainability relates to their roles and take pride in initiatives that reduce waste, minimise energy use and support greener models of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Staff are empowered to know how environmental sustainability relates to their role, including through planning and delivering care, preventing diseases and good practice in medicine usage.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Business continuity: </a:t>
            </a:r>
            <a:r>
              <a:rPr lang="en-GB" dirty="0"/>
              <a:t>Emergency preparedness and business continuity plans are routinely tested and sufficient for the size and capacity of the service. </a:t>
            </a:r>
            <a:endParaRPr lang="en-GB" b="1" dirty="0"/>
          </a:p>
          <a:p>
            <a:endParaRPr lang="en-GB" dirty="0"/>
          </a:p>
        </p:txBody>
      </p:sp>
      <p:sp>
        <p:nvSpPr>
          <p:cNvPr id="4" name="Slide Number Placeholder 3"/>
          <p:cNvSpPr>
            <a:spLocks noGrp="1"/>
          </p:cNvSpPr>
          <p:nvPr>
            <p:ph type="sldNum" sz="quarter" idx="5"/>
          </p:nvPr>
        </p:nvSpPr>
        <p:spPr/>
        <p:txBody>
          <a:bodyPr/>
          <a:lstStyle/>
          <a:p>
            <a:fld id="{A3F167F0-0840-1348-BFE4-C6298BBC0698}" type="slidenum">
              <a:rPr lang="en-US" smtClean="0"/>
              <a:t>9</a:t>
            </a:fld>
            <a:endParaRPr lang="en-US" dirty="0"/>
          </a:p>
        </p:txBody>
      </p:sp>
    </p:spTree>
    <p:extLst>
      <p:ext uri="{BB962C8B-B14F-4D97-AF65-F5344CB8AC3E}">
        <p14:creationId xmlns:p14="http://schemas.microsoft.com/office/powerpoint/2010/main" val="1435544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noProof="0" dirty="0"/>
          </a:p>
        </p:txBody>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p:cNvSpPr>
            <a:spLocks noGrp="1"/>
          </p:cNvSpPr>
          <p:nvPr userDrawn="1">
            <p:ph type="ctrTitle"/>
          </p:nvPr>
        </p:nvSpPr>
        <p:spPr>
          <a:xfrm>
            <a:off x="1154955" y="2099733"/>
            <a:ext cx="8825658" cy="2677648"/>
          </a:xfrm>
        </p:spPr>
        <p:txBody>
          <a:bodyPr anchor="b"/>
          <a:lstStyle>
            <a:lvl1pPr>
              <a:defRPr sz="5400"/>
            </a:lvl1pPr>
          </a:lstStyle>
          <a:p>
            <a:r>
              <a:rPr lang="en-US" noProof="0"/>
              <a:t>Click to edit Master title style</a:t>
            </a:r>
          </a:p>
        </p:txBody>
      </p:sp>
      <p:sp>
        <p:nvSpPr>
          <p:cNvPr id="3" name="Subtitle 2"/>
          <p:cNvSpPr>
            <a:spLocks noGrp="1"/>
          </p:cNvSpPr>
          <p:nvPr userDrawn="1">
            <p:ph type="subTitle" idx="1"/>
          </p:nvPr>
        </p:nvSpPr>
        <p:spPr>
          <a:xfrm>
            <a:off x="1154955" y="4777380"/>
            <a:ext cx="8825658" cy="861420"/>
          </a:xfrm>
        </p:spPr>
        <p:txBody>
          <a:bodyPr anchor="t"/>
          <a:lstStyle>
            <a:lvl1pPr marL="0" indent="0" algn="l">
              <a:buNone/>
              <a:defRPr cap="all">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p>
        </p:txBody>
      </p:sp>
      <p:sp>
        <p:nvSpPr>
          <p:cNvPr id="4" name="Date Placeholder 3"/>
          <p:cNvSpPr>
            <a:spLocks noGrp="1"/>
          </p:cNvSpPr>
          <p:nvPr userDrawn="1">
            <p:ph type="dt" sz="half" idx="10"/>
          </p:nvPr>
        </p:nvSpPr>
        <p:spPr>
          <a:xfrm rot="5400000">
            <a:off x="10089390" y="1792223"/>
            <a:ext cx="990599" cy="304799"/>
          </a:xfrm>
        </p:spPr>
        <p:txBody>
          <a:bodyPr anchor="t"/>
          <a:lstStyle>
            <a:lvl1pPr algn="l">
              <a:defRPr b="0" i="0">
                <a:solidFill>
                  <a:schemeClr val="bg1"/>
                </a:solidFill>
              </a:defRPr>
            </a:lvl1pPr>
          </a:lstStyle>
          <a:p>
            <a:fld id="{75D0B1B9-C7DF-F64A-B488-12B3D5090923}" type="datetime1">
              <a:rPr lang="en-US" noProof="0" smtClean="0"/>
              <a:t>9/3/2026</a:t>
            </a:fld>
            <a:endParaRPr lang="en-US" noProof="0" dirty="0"/>
          </a:p>
        </p:txBody>
      </p:sp>
      <p:sp>
        <p:nvSpPr>
          <p:cNvPr id="5" name="Footer Placeholder 4"/>
          <p:cNvSpPr>
            <a:spLocks noGrp="1"/>
          </p:cNvSpPr>
          <p:nvPr userDrawn="1">
            <p:ph type="ftr" sz="quarter" idx="11"/>
          </p:nvPr>
        </p:nvSpPr>
        <p:spPr>
          <a:xfrm rot="5400000">
            <a:off x="8959592" y="3226820"/>
            <a:ext cx="3859795" cy="304801"/>
          </a:xfrm>
        </p:spPr>
        <p:txBody>
          <a:bodyPr/>
          <a:lstStyle>
            <a:lvl1pPr>
              <a:defRPr b="0" i="0">
                <a:solidFill>
                  <a:schemeClr val="bg1"/>
                </a:solidFill>
              </a:defRPr>
            </a:lvl1pPr>
          </a:lstStyle>
          <a:p>
            <a:endParaRPr lang="en-US" noProof="0" dirty="0"/>
          </a:p>
        </p:txBody>
      </p:sp>
      <p:sp>
        <p:nvSpPr>
          <p:cNvPr id="10" name="Rectangle 9"/>
          <p:cNvSpPr/>
          <p:nvPr userDrawn="1"/>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userDrawn="1">
            <p:ph type="sldNum" sz="quarter" idx="12"/>
          </p:nvPr>
        </p:nvSpPr>
        <p:spPr>
          <a:xfrm>
            <a:off x="10351008" y="292608"/>
            <a:ext cx="838199" cy="767687"/>
          </a:xfrm>
        </p:spPr>
        <p:txBody>
          <a:bodyPr/>
          <a:lstStyle>
            <a:lvl1pPr>
              <a:defRPr sz="2800" b="0" i="0">
                <a:latin typeface="+mj-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572730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06D41EE2-1449-2741-9D08-61623EFC2A0E}"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73622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noProof="0"/>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p>
            <a:fld id="{9DAF7560-49B8-714F-A7F1-D946D3E64C23}"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08194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Only - lef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7DD9237C-03C9-D843-906B-96D98C6B2D61}"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579578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ullets as Icons 5X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B480622-FB8F-493B-9965-971B07D752E2}"/>
              </a:ext>
            </a:extLst>
          </p:cNvPr>
          <p:cNvSpPr>
            <a:spLocks noGrp="1"/>
          </p:cNvSpPr>
          <p:nvPr>
            <p:ph type="body" sz="quarter" idx="13" hasCustomPrompt="1"/>
          </p:nvPr>
        </p:nvSpPr>
        <p:spPr>
          <a:xfrm>
            <a:off x="6792913" y="1748812"/>
            <a:ext cx="3852000" cy="720000"/>
          </a:xfrm>
          <a:prstGeom prst="roundRect">
            <a:avLst/>
          </a:prstGeom>
          <a:solidFill>
            <a:schemeClr val="bg1">
              <a:lumMod val="95000"/>
            </a:schemeClr>
          </a:solidFill>
          <a:ln w="31750">
            <a:solidFill>
              <a:schemeClr val="accent1"/>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6" name="Text Placeholder 9">
            <a:extLst>
              <a:ext uri="{FF2B5EF4-FFF2-40B4-BE49-F238E27FC236}">
                <a16:creationId xmlns:a16="http://schemas.microsoft.com/office/drawing/2014/main" id="{2C5BC223-8B87-4685-A901-71B07847E41C}"/>
              </a:ext>
            </a:extLst>
          </p:cNvPr>
          <p:cNvSpPr>
            <a:spLocks noGrp="1"/>
          </p:cNvSpPr>
          <p:nvPr>
            <p:ph type="body" sz="quarter" idx="14" hasCustomPrompt="1"/>
          </p:nvPr>
        </p:nvSpPr>
        <p:spPr>
          <a:xfrm>
            <a:off x="6792913" y="2561156"/>
            <a:ext cx="3852000" cy="720000"/>
          </a:xfrm>
          <a:prstGeom prst="roundRect">
            <a:avLst/>
          </a:prstGeom>
          <a:solidFill>
            <a:schemeClr val="bg1">
              <a:lumMod val="95000"/>
            </a:schemeClr>
          </a:solidFill>
          <a:ln w="31750">
            <a:solidFill>
              <a:schemeClr val="accent2"/>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7" name="Text Placeholder 9">
            <a:extLst>
              <a:ext uri="{FF2B5EF4-FFF2-40B4-BE49-F238E27FC236}">
                <a16:creationId xmlns:a16="http://schemas.microsoft.com/office/drawing/2014/main" id="{1AE3DDF2-FC22-4381-9763-408FEF9648BD}"/>
              </a:ext>
            </a:extLst>
          </p:cNvPr>
          <p:cNvSpPr>
            <a:spLocks noGrp="1"/>
          </p:cNvSpPr>
          <p:nvPr>
            <p:ph type="body" sz="quarter" idx="15" hasCustomPrompt="1"/>
          </p:nvPr>
        </p:nvSpPr>
        <p:spPr>
          <a:xfrm>
            <a:off x="6792913" y="3373501"/>
            <a:ext cx="3852000" cy="720000"/>
          </a:xfrm>
          <a:prstGeom prst="roundRect">
            <a:avLst/>
          </a:prstGeom>
          <a:solidFill>
            <a:schemeClr val="bg1">
              <a:lumMod val="95000"/>
            </a:schemeClr>
          </a:solidFill>
          <a:ln w="31750">
            <a:solidFill>
              <a:schemeClr val="accent3"/>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8" name="Text Placeholder 9">
            <a:extLst>
              <a:ext uri="{FF2B5EF4-FFF2-40B4-BE49-F238E27FC236}">
                <a16:creationId xmlns:a16="http://schemas.microsoft.com/office/drawing/2014/main" id="{6170A2BF-28BF-4B27-B92D-B1423601B767}"/>
              </a:ext>
            </a:extLst>
          </p:cNvPr>
          <p:cNvSpPr>
            <a:spLocks noGrp="1"/>
          </p:cNvSpPr>
          <p:nvPr>
            <p:ph type="body" sz="quarter" idx="16" hasCustomPrompt="1"/>
          </p:nvPr>
        </p:nvSpPr>
        <p:spPr>
          <a:xfrm>
            <a:off x="6792913" y="4185846"/>
            <a:ext cx="3852000" cy="720000"/>
          </a:xfrm>
          <a:prstGeom prst="roundRect">
            <a:avLst/>
          </a:prstGeom>
          <a:solidFill>
            <a:schemeClr val="bg1">
              <a:lumMod val="95000"/>
            </a:schemeClr>
          </a:solidFill>
          <a:ln w="31750">
            <a:solidFill>
              <a:schemeClr val="accent4"/>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9" name="Text Placeholder 9">
            <a:extLst>
              <a:ext uri="{FF2B5EF4-FFF2-40B4-BE49-F238E27FC236}">
                <a16:creationId xmlns:a16="http://schemas.microsoft.com/office/drawing/2014/main" id="{2DB1D08C-9D26-4EC5-B935-D6A265A2A672}"/>
              </a:ext>
            </a:extLst>
          </p:cNvPr>
          <p:cNvSpPr>
            <a:spLocks noGrp="1"/>
          </p:cNvSpPr>
          <p:nvPr>
            <p:ph type="body" sz="quarter" idx="17" hasCustomPrompt="1"/>
          </p:nvPr>
        </p:nvSpPr>
        <p:spPr>
          <a:xfrm>
            <a:off x="6792913" y="4998190"/>
            <a:ext cx="3852000" cy="720000"/>
          </a:xfrm>
          <a:prstGeom prst="roundRect">
            <a:avLst/>
          </a:prstGeom>
          <a:solidFill>
            <a:schemeClr val="bg1">
              <a:lumMod val="95000"/>
            </a:schemeClr>
          </a:solidFill>
          <a:ln w="31750">
            <a:solidFill>
              <a:schemeClr val="accent6"/>
            </a:solidFill>
          </a:ln>
        </p:spPr>
        <p:txBody>
          <a:bodyPr anchor="ctr">
            <a:normAutofit/>
          </a:bodyPr>
          <a:lstStyle>
            <a:lvl1pPr marL="0" indent="0">
              <a:buNone/>
              <a:defRPr sz="2100">
                <a:solidFill>
                  <a:schemeClr val="tx1"/>
                </a:solidFill>
              </a:defRPr>
            </a:lvl1pPr>
          </a:lstStyle>
          <a:p>
            <a:pPr lvl="0"/>
            <a:r>
              <a:rPr lang="en-US" noProof="0"/>
              <a:t>Text Item</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397BD2BD-1F35-9841-A6BF-76BE540EE01F}"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Picture Placeholder 13">
            <a:extLst>
              <a:ext uri="{FF2B5EF4-FFF2-40B4-BE49-F238E27FC236}">
                <a16:creationId xmlns:a16="http://schemas.microsoft.com/office/drawing/2014/main" id="{9DDAF6ED-5E16-4D29-98B7-FB80DB3AAFEC}"/>
              </a:ext>
            </a:extLst>
          </p:cNvPr>
          <p:cNvSpPr>
            <a:spLocks noGrp="1"/>
          </p:cNvSpPr>
          <p:nvPr>
            <p:ph type="pic" sz="quarter" idx="18" hasCustomPrompt="1"/>
          </p:nvPr>
        </p:nvSpPr>
        <p:spPr>
          <a:xfrm>
            <a:off x="5870575" y="1840504"/>
            <a:ext cx="536616" cy="536616"/>
          </a:xfrm>
        </p:spPr>
        <p:txBody>
          <a:bodyPr lIns="0" tIns="0" rIns="0" bIns="0" anchor="ctr">
            <a:normAutofit/>
          </a:bodyPr>
          <a:lstStyle>
            <a:lvl1pPr marL="0" indent="0" algn="ctr">
              <a:buNone/>
              <a:defRPr sz="1100" i="1"/>
            </a:lvl1pPr>
          </a:lstStyle>
          <a:p>
            <a:r>
              <a:rPr lang="en-US" noProof="0" dirty="0"/>
              <a:t>Icon</a:t>
            </a:r>
          </a:p>
        </p:txBody>
      </p:sp>
      <p:sp>
        <p:nvSpPr>
          <p:cNvPr id="21" name="Picture Placeholder 13">
            <a:extLst>
              <a:ext uri="{FF2B5EF4-FFF2-40B4-BE49-F238E27FC236}">
                <a16:creationId xmlns:a16="http://schemas.microsoft.com/office/drawing/2014/main" id="{8C305CB7-F303-430E-951A-7FC6F97062AA}"/>
              </a:ext>
            </a:extLst>
          </p:cNvPr>
          <p:cNvSpPr>
            <a:spLocks noGrp="1"/>
          </p:cNvSpPr>
          <p:nvPr>
            <p:ph type="pic" sz="quarter" idx="19" hasCustomPrompt="1"/>
          </p:nvPr>
        </p:nvSpPr>
        <p:spPr>
          <a:xfrm>
            <a:off x="5870575" y="2652849"/>
            <a:ext cx="536616" cy="536616"/>
          </a:xfrm>
        </p:spPr>
        <p:txBody>
          <a:bodyPr lIns="0" tIns="0" rIns="0" bIns="0" anchor="ctr">
            <a:normAutofit/>
          </a:bodyPr>
          <a:lstStyle>
            <a:lvl1pPr marL="0" indent="0" algn="ctr">
              <a:buNone/>
              <a:defRPr sz="1100" i="1"/>
            </a:lvl1pPr>
          </a:lstStyle>
          <a:p>
            <a:r>
              <a:rPr lang="en-US" noProof="0" dirty="0"/>
              <a:t>Icon</a:t>
            </a:r>
          </a:p>
        </p:txBody>
      </p:sp>
      <p:sp>
        <p:nvSpPr>
          <p:cNvPr id="22" name="Picture Placeholder 13">
            <a:extLst>
              <a:ext uri="{FF2B5EF4-FFF2-40B4-BE49-F238E27FC236}">
                <a16:creationId xmlns:a16="http://schemas.microsoft.com/office/drawing/2014/main" id="{84D427E5-ED69-4A46-A9B7-F4DC4466F320}"/>
              </a:ext>
            </a:extLst>
          </p:cNvPr>
          <p:cNvSpPr>
            <a:spLocks noGrp="1"/>
          </p:cNvSpPr>
          <p:nvPr>
            <p:ph type="pic" sz="quarter" idx="20" hasCustomPrompt="1"/>
          </p:nvPr>
        </p:nvSpPr>
        <p:spPr>
          <a:xfrm>
            <a:off x="5870575" y="3465194"/>
            <a:ext cx="536616" cy="536616"/>
          </a:xfrm>
        </p:spPr>
        <p:txBody>
          <a:bodyPr lIns="0" tIns="0" rIns="0" bIns="0" anchor="ctr">
            <a:normAutofit/>
          </a:bodyPr>
          <a:lstStyle>
            <a:lvl1pPr marL="0" indent="0" algn="ctr">
              <a:buNone/>
              <a:defRPr sz="1100" i="1"/>
            </a:lvl1pPr>
          </a:lstStyle>
          <a:p>
            <a:r>
              <a:rPr lang="en-US" noProof="0" dirty="0"/>
              <a:t>Icon</a:t>
            </a:r>
          </a:p>
        </p:txBody>
      </p:sp>
      <p:sp>
        <p:nvSpPr>
          <p:cNvPr id="24" name="Picture Placeholder 13">
            <a:extLst>
              <a:ext uri="{FF2B5EF4-FFF2-40B4-BE49-F238E27FC236}">
                <a16:creationId xmlns:a16="http://schemas.microsoft.com/office/drawing/2014/main" id="{3DDA902F-61D6-4F1C-86C6-D1F5584AE8B3}"/>
              </a:ext>
            </a:extLst>
          </p:cNvPr>
          <p:cNvSpPr>
            <a:spLocks noGrp="1"/>
          </p:cNvSpPr>
          <p:nvPr>
            <p:ph type="pic" sz="quarter" idx="21" hasCustomPrompt="1"/>
          </p:nvPr>
        </p:nvSpPr>
        <p:spPr>
          <a:xfrm>
            <a:off x="5870575" y="4277539"/>
            <a:ext cx="536616" cy="536616"/>
          </a:xfrm>
        </p:spPr>
        <p:txBody>
          <a:bodyPr lIns="0" tIns="0" rIns="0" bIns="0" anchor="ctr">
            <a:normAutofit/>
          </a:bodyPr>
          <a:lstStyle>
            <a:lvl1pPr marL="0" indent="0" algn="ctr">
              <a:buNone/>
              <a:defRPr sz="1100" i="1"/>
            </a:lvl1pPr>
          </a:lstStyle>
          <a:p>
            <a:r>
              <a:rPr lang="en-US" noProof="0" dirty="0"/>
              <a:t>Icon</a:t>
            </a:r>
          </a:p>
        </p:txBody>
      </p:sp>
      <p:sp>
        <p:nvSpPr>
          <p:cNvPr id="26" name="Picture Placeholder 13">
            <a:extLst>
              <a:ext uri="{FF2B5EF4-FFF2-40B4-BE49-F238E27FC236}">
                <a16:creationId xmlns:a16="http://schemas.microsoft.com/office/drawing/2014/main" id="{D8B6871A-9C69-4437-A5AD-A0400BAF2C6D}"/>
              </a:ext>
            </a:extLst>
          </p:cNvPr>
          <p:cNvSpPr>
            <a:spLocks noGrp="1"/>
          </p:cNvSpPr>
          <p:nvPr>
            <p:ph type="pic" sz="quarter" idx="23" hasCustomPrompt="1"/>
          </p:nvPr>
        </p:nvSpPr>
        <p:spPr>
          <a:xfrm>
            <a:off x="5870575" y="5089882"/>
            <a:ext cx="536616" cy="536616"/>
          </a:xfrm>
        </p:spPr>
        <p:txBody>
          <a:bodyPr lIns="0" tIns="0" rIns="0" bIns="0" anchor="ctr">
            <a:normAutofit/>
          </a:bodyPr>
          <a:lstStyle>
            <a:lvl1pPr marL="0" indent="0" algn="ctr">
              <a:buNone/>
              <a:defRPr sz="1100" i="1"/>
            </a:lvl1pPr>
          </a:lstStyle>
          <a:p>
            <a:r>
              <a:rPr lang="en-US" noProof="0" dirty="0"/>
              <a:t>Icon</a:t>
            </a:r>
          </a:p>
        </p:txBody>
      </p:sp>
    </p:spTree>
    <p:extLst>
      <p:ext uri="{BB962C8B-B14F-4D97-AF65-F5344CB8AC3E}">
        <p14:creationId xmlns:p14="http://schemas.microsoft.com/office/powerpoint/2010/main" val="3296259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Light">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B8ACAEC3-8D8C-3848-8630-7A0DFF3F6116}"/>
              </a:ext>
            </a:extLst>
          </p:cNvPr>
          <p:cNvSpPr>
            <a:spLocks noChangeAspect="1"/>
          </p:cNvSpPr>
          <p:nvPr userDrawn="1"/>
        </p:nvSpPr>
        <p:spPr>
          <a:xfrm>
            <a:off x="8699143" y="3702940"/>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Picture Placeholder 9">
            <a:extLst>
              <a:ext uri="{FF2B5EF4-FFF2-40B4-BE49-F238E27FC236}">
                <a16:creationId xmlns:a16="http://schemas.microsoft.com/office/drawing/2014/main" id="{CC12BEA0-F502-0646-A370-7ECF194608D0}"/>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D58C6160-632A-B540-A7E5-81F40CEC1FE7}"/>
              </a:ext>
            </a:extLst>
          </p:cNvPr>
          <p:cNvSpPr>
            <a:spLocks noChangeAspect="1"/>
          </p:cNvSpPr>
          <p:nvPr userDrawn="1"/>
        </p:nvSpPr>
        <p:spPr>
          <a:xfrm>
            <a:off x="6287247" y="370677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B2FEBB6-C1E0-0D47-8CCC-05EE2F756590}"/>
              </a:ext>
            </a:extLst>
          </p:cNvPr>
          <p:cNvSpPr>
            <a:spLocks noGrp="1"/>
          </p:cNvSpPr>
          <p:nvPr>
            <p:ph type="pic" sz="quarter" idx="23" hasCustomPrompt="1"/>
          </p:nvPr>
        </p:nvSpPr>
        <p:spPr>
          <a:xfrm>
            <a:off x="6452271"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7215E544-9553-AC42-B5C3-F7AE9AD6D815}"/>
              </a:ext>
            </a:extLst>
          </p:cNvPr>
          <p:cNvSpPr>
            <a:spLocks noChangeAspect="1"/>
          </p:cNvSpPr>
          <p:nvPr userDrawn="1"/>
        </p:nvSpPr>
        <p:spPr>
          <a:xfrm>
            <a:off x="8699143"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Oval 2">
            <a:extLst>
              <a:ext uri="{FF2B5EF4-FFF2-40B4-BE49-F238E27FC236}">
                <a16:creationId xmlns:a16="http://schemas.microsoft.com/office/drawing/2014/main" id="{F76E934A-C634-DF4D-992A-6E01917693AD}"/>
              </a:ext>
            </a:extLst>
          </p:cNvPr>
          <p:cNvSpPr>
            <a:spLocks noChangeAspect="1"/>
          </p:cNvSpPr>
          <p:nvPr userDrawn="1"/>
        </p:nvSpPr>
        <p:spPr>
          <a:xfrm>
            <a:off x="6289119"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6E94F40A-5592-5744-BFD7-61B04D70BFE7}"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
        <p:nvSpPr>
          <p:cNvPr id="20" name="Picture Placeholder 9">
            <a:extLst>
              <a:ext uri="{FF2B5EF4-FFF2-40B4-BE49-F238E27FC236}">
                <a16:creationId xmlns:a16="http://schemas.microsoft.com/office/drawing/2014/main" id="{8E97E18E-0E31-B542-9578-D6E4DCD84680}"/>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4" name="Picture Placeholder 9">
            <a:extLst>
              <a:ext uri="{FF2B5EF4-FFF2-40B4-BE49-F238E27FC236}">
                <a16:creationId xmlns:a16="http://schemas.microsoft.com/office/drawing/2014/main" id="{7602DDF7-46BD-6045-BDB0-45F47B0B6A9C}"/>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1820464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 Icon Bullets Vertical">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86F73ED6-3B3B-5A45-912C-FCFD7D53593C}"/>
              </a:ext>
            </a:extLst>
          </p:cNvPr>
          <p:cNvSpPr>
            <a:spLocks noChangeAspect="1"/>
          </p:cNvSpPr>
          <p:nvPr userDrawn="1"/>
        </p:nvSpPr>
        <p:spPr>
          <a:xfrm>
            <a:off x="8699143" y="3702940"/>
            <a:ext cx="1261872" cy="12618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B5971407-B12A-EE45-895D-769807DFC767}"/>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36215321-76D7-AD41-B779-DE347C617DB3}"/>
              </a:ext>
            </a:extLst>
          </p:cNvPr>
          <p:cNvSpPr>
            <a:spLocks noChangeAspect="1"/>
          </p:cNvSpPr>
          <p:nvPr userDrawn="1"/>
        </p:nvSpPr>
        <p:spPr>
          <a:xfrm>
            <a:off x="6288183" y="3706777"/>
            <a:ext cx="1261872" cy="12618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61684B2-1403-BD44-80B1-6A5C0D0A3C67}"/>
              </a:ext>
            </a:extLst>
          </p:cNvPr>
          <p:cNvSpPr>
            <a:spLocks noGrp="1"/>
          </p:cNvSpPr>
          <p:nvPr>
            <p:ph type="pic" sz="quarter" idx="23" hasCustomPrompt="1"/>
          </p:nvPr>
        </p:nvSpPr>
        <p:spPr>
          <a:xfrm>
            <a:off x="6454143"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799317"/>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799317"/>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3254131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 Icon Bullets Vertical">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2234226"/>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2234226"/>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2401122"/>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240018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3785996"/>
            <a:ext cx="2325688" cy="1503455"/>
          </a:xfrm>
        </p:spPr>
        <p:txBody>
          <a:bodyPr>
            <a:no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3785996"/>
            <a:ext cx="2325688" cy="1503455"/>
          </a:xfrm>
        </p:spPr>
        <p:txBody>
          <a:bodyPr>
            <a:no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2465061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 Icon Bullets Horizontal">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F625DE42-6A2A-D745-B1F8-2AF2793533BE}"/>
              </a:ext>
            </a:extLst>
          </p:cNvPr>
          <p:cNvSpPr>
            <a:spLocks noChangeAspect="1"/>
          </p:cNvSpPr>
          <p:nvPr userDrawn="1"/>
        </p:nvSpPr>
        <p:spPr>
          <a:xfrm>
            <a:off x="8404601" y="3981394"/>
            <a:ext cx="1042415" cy="10424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9">
            <a:extLst>
              <a:ext uri="{FF2B5EF4-FFF2-40B4-BE49-F238E27FC236}">
                <a16:creationId xmlns:a16="http://schemas.microsoft.com/office/drawing/2014/main" id="{A87D37E3-62A9-1F44-8520-EBED16BF1C0F}"/>
              </a:ext>
            </a:extLst>
          </p:cNvPr>
          <p:cNvSpPr>
            <a:spLocks noGrp="1"/>
          </p:cNvSpPr>
          <p:nvPr>
            <p:ph type="pic" sz="quarter" idx="24" hasCustomPrompt="1"/>
          </p:nvPr>
        </p:nvSpPr>
        <p:spPr>
          <a:xfrm>
            <a:off x="8535100"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75F8797D-AFBD-534A-AC82-DE2B7BAECE83}"/>
              </a:ext>
            </a:extLst>
          </p:cNvPr>
          <p:cNvSpPr>
            <a:spLocks noChangeAspect="1"/>
          </p:cNvSpPr>
          <p:nvPr userDrawn="1"/>
        </p:nvSpPr>
        <p:spPr>
          <a:xfrm>
            <a:off x="8404601" y="1932281"/>
            <a:ext cx="1042415" cy="10424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FE809D2-16A3-B143-BC10-FEC397E62C62}"/>
              </a:ext>
            </a:extLst>
          </p:cNvPr>
          <p:cNvSpPr>
            <a:spLocks noGrp="1"/>
          </p:cNvSpPr>
          <p:nvPr>
            <p:ph type="pic" sz="quarter" idx="23" hasCustomPrompt="1"/>
          </p:nvPr>
        </p:nvSpPr>
        <p:spPr>
          <a:xfrm>
            <a:off x="8535100"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8C369370-372E-0846-B090-5E6EF97A3B62}" type="datetime1">
              <a:rPr lang="en-US" noProof="0" smtClean="0"/>
              <a:t>9/3/2026</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6189670" y="1840992"/>
            <a:ext cx="2095046" cy="1225056"/>
          </a:xfrm>
        </p:spPr>
        <p:txBody>
          <a:bodyPr anchor="ctr">
            <a:noAutofit/>
          </a:bodyPr>
          <a:lstStyle>
            <a:lvl1pPr marL="0" indent="0" algn="l">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9519533" y="1840992"/>
            <a:ext cx="2095046" cy="1225056"/>
          </a:xfrm>
        </p:spPr>
        <p:txBody>
          <a:bodyPr anchor="ctr">
            <a:noAutofit/>
          </a:bodyPr>
          <a:lstStyle>
            <a:lvl1pPr marL="0" indent="0" algn="l">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6189670"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9519533"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0" name="Oval 19">
            <a:extLst>
              <a:ext uri="{FF2B5EF4-FFF2-40B4-BE49-F238E27FC236}">
                <a16:creationId xmlns:a16="http://schemas.microsoft.com/office/drawing/2014/main" id="{73963115-25B3-494B-9A13-AC92EFE94C09}"/>
              </a:ext>
            </a:extLst>
          </p:cNvPr>
          <p:cNvSpPr>
            <a:spLocks noChangeAspect="1"/>
          </p:cNvSpPr>
          <p:nvPr userDrawn="1"/>
        </p:nvSpPr>
        <p:spPr>
          <a:xfrm>
            <a:off x="5070995" y="1932281"/>
            <a:ext cx="1042415" cy="10424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3C759269-D6E6-2B41-8BEE-8B5AFB809B6A}"/>
              </a:ext>
            </a:extLst>
          </p:cNvPr>
          <p:cNvSpPr>
            <a:spLocks noGrp="1"/>
          </p:cNvSpPr>
          <p:nvPr>
            <p:ph type="pic" sz="quarter" idx="21" hasCustomPrompt="1"/>
          </p:nvPr>
        </p:nvSpPr>
        <p:spPr>
          <a:xfrm>
            <a:off x="5201494"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43E569D5-DC38-7C46-95CD-ACFBFBF591A2}"/>
              </a:ext>
            </a:extLst>
          </p:cNvPr>
          <p:cNvSpPr>
            <a:spLocks noChangeAspect="1"/>
          </p:cNvSpPr>
          <p:nvPr userDrawn="1"/>
        </p:nvSpPr>
        <p:spPr>
          <a:xfrm>
            <a:off x="5070995" y="3981394"/>
            <a:ext cx="1042415" cy="10424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8396DFD-D667-2648-9BE4-6237690F7999}"/>
              </a:ext>
            </a:extLst>
          </p:cNvPr>
          <p:cNvSpPr>
            <a:spLocks noGrp="1"/>
          </p:cNvSpPr>
          <p:nvPr>
            <p:ph type="pic" sz="quarter" idx="22" hasCustomPrompt="1"/>
          </p:nvPr>
        </p:nvSpPr>
        <p:spPr>
          <a:xfrm>
            <a:off x="5201494"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2929901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22" name="Picture Placeholder 21">
            <a:extLst>
              <a:ext uri="{FF2B5EF4-FFF2-40B4-BE49-F238E27FC236}">
                <a16:creationId xmlns:a16="http://schemas.microsoft.com/office/drawing/2014/main" id="{215A5A73-8E13-4E38-8362-0A09BA944115}"/>
              </a:ext>
            </a:extLst>
          </p:cNvPr>
          <p:cNvSpPr>
            <a:spLocks noGrp="1"/>
          </p:cNvSpPr>
          <p:nvPr>
            <p:ph type="pic" idx="1"/>
          </p:nvPr>
        </p:nvSpPr>
        <p:spPr>
          <a:xfrm>
            <a:off x="6058861" y="478881"/>
            <a:ext cx="5582675" cy="5908526"/>
          </a:xfrm>
          <a:custGeom>
            <a:avLst/>
            <a:gdLst>
              <a:gd name="connsiteX0" fmla="*/ 10816 w 5582675"/>
              <a:gd name="connsiteY0" fmla="*/ 0 h 5908526"/>
              <a:gd name="connsiteX1" fmla="*/ 5582675 w 5582675"/>
              <a:gd name="connsiteY1" fmla="*/ 0 h 5908526"/>
              <a:gd name="connsiteX2" fmla="*/ 5582675 w 5582675"/>
              <a:gd name="connsiteY2" fmla="*/ 5908526 h 5908526"/>
              <a:gd name="connsiteX3" fmla="*/ 0 w 5582675"/>
              <a:gd name="connsiteY3" fmla="*/ 5908526 h 5908526"/>
              <a:gd name="connsiteX4" fmla="*/ 30693 w 5582675"/>
              <a:gd name="connsiteY4" fmla="*/ 5722836 h 5908526"/>
              <a:gd name="connsiteX5" fmla="*/ 223682 w 5582675"/>
              <a:gd name="connsiteY5" fmla="*/ 2921544 h 5908526"/>
              <a:gd name="connsiteX6" fmla="*/ 30693 w 5582675"/>
              <a:gd name="connsiteY6" fmla="*/ 120253 h 590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2675" h="5908526">
                <a:moveTo>
                  <a:pt x="10816" y="0"/>
                </a:moveTo>
                <a:lnTo>
                  <a:pt x="5582675" y="0"/>
                </a:lnTo>
                <a:lnTo>
                  <a:pt x="5582675" y="5908526"/>
                </a:lnTo>
                <a:lnTo>
                  <a:pt x="0" y="5908526"/>
                </a:lnTo>
                <a:lnTo>
                  <a:pt x="30693" y="5722836"/>
                </a:lnTo>
                <a:cubicBezTo>
                  <a:pt x="153771" y="4890115"/>
                  <a:pt x="223682" y="3935837"/>
                  <a:pt x="223682" y="2921544"/>
                </a:cubicBezTo>
                <a:cubicBezTo>
                  <a:pt x="223682" y="1907252"/>
                  <a:pt x="153771" y="952973"/>
                  <a:pt x="30693" y="120253"/>
                </a:cubicBezTo>
                <a:close/>
              </a:path>
            </a:pathLst>
          </a:custGeom>
          <a:effectLst/>
        </p:spPr>
        <p:txBody>
          <a:bodyPr wrap="square" anchor="ctr">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endParaRPr lang="en-US" noProof="0"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9/3/2026</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183431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Content Placeholder 10">
            <a:extLst>
              <a:ext uri="{FF2B5EF4-FFF2-40B4-BE49-F238E27FC236}">
                <a16:creationId xmlns:a16="http://schemas.microsoft.com/office/drawing/2014/main" id="{B50BDD93-02DA-4B21-9556-FA8B9894F903}"/>
              </a:ext>
            </a:extLst>
          </p:cNvPr>
          <p:cNvSpPr>
            <a:spLocks noGrp="1"/>
          </p:cNvSpPr>
          <p:nvPr>
            <p:ph sz="quarter" idx="13"/>
          </p:nvPr>
        </p:nvSpPr>
        <p:spPr>
          <a:xfrm>
            <a:off x="6058861" y="478880"/>
            <a:ext cx="5582675" cy="5900239"/>
          </a:xfrm>
          <a:custGeom>
            <a:avLst/>
            <a:gdLst>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0 w 5582675"/>
              <a:gd name="connsiteY4" fmla="*/ 0 h 5900239"/>
              <a:gd name="connsiteX0" fmla="*/ 3501 w 5586176"/>
              <a:gd name="connsiteY0" fmla="*/ 0 h 5900239"/>
              <a:gd name="connsiteX1" fmla="*/ 5586176 w 5586176"/>
              <a:gd name="connsiteY1" fmla="*/ 0 h 5900239"/>
              <a:gd name="connsiteX2" fmla="*/ 5586176 w 5586176"/>
              <a:gd name="connsiteY2" fmla="*/ 5900239 h 5900239"/>
              <a:gd name="connsiteX3" fmla="*/ 3501 w 5586176"/>
              <a:gd name="connsiteY3" fmla="*/ 5900239 h 5900239"/>
              <a:gd name="connsiteX4" fmla="*/ 0 w 5586176"/>
              <a:gd name="connsiteY4" fmla="*/ 3615600 h 5900239"/>
              <a:gd name="connsiteX5" fmla="*/ 3501 w 5586176"/>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0 w 5582675"/>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47299 w 5582675"/>
              <a:gd name="connsiteY5" fmla="*/ 24756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1173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5237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2675" h="5900239">
                <a:moveTo>
                  <a:pt x="0" y="0"/>
                </a:moveTo>
                <a:lnTo>
                  <a:pt x="5582675" y="0"/>
                </a:lnTo>
                <a:lnTo>
                  <a:pt x="5582675" y="5900239"/>
                </a:lnTo>
                <a:lnTo>
                  <a:pt x="0" y="5900239"/>
                </a:lnTo>
                <a:cubicBezTo>
                  <a:pt x="14285" y="5817931"/>
                  <a:pt x="34284" y="5741338"/>
                  <a:pt x="42854" y="5653315"/>
                </a:cubicBezTo>
                <a:cubicBezTo>
                  <a:pt x="145724" y="4908883"/>
                  <a:pt x="181919" y="4332092"/>
                  <a:pt x="220019" y="3442880"/>
                </a:cubicBezTo>
                <a:cubicBezTo>
                  <a:pt x="221712" y="2333747"/>
                  <a:pt x="182766" y="1285573"/>
                  <a:pt x="47299" y="247560"/>
                </a:cubicBezTo>
                <a:lnTo>
                  <a:pt x="0" y="0"/>
                </a:lnTo>
                <a:close/>
              </a:path>
            </a:pathLst>
          </a:cu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9/3/2026</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397730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21B17C1C-DA5E-F743-826B-CB70C940D4E6}" type="datetime1">
              <a:rPr lang="en-US" noProof="0" smtClean="0"/>
              <a:t>9/3/2026</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77171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E6F10E4C-E478-1D40-94DF-17D7429B053A}" type="datetime1">
              <a:rPr lang="en-US" noProof="0" smtClean="0"/>
              <a:t>9/3/2026</a:t>
            </a:fld>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95993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9/3/2026</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826480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9/3/2026</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7" name="Text Placeholder 6">
            <a:extLst>
              <a:ext uri="{FF2B5EF4-FFF2-40B4-BE49-F238E27FC236}">
                <a16:creationId xmlns:a16="http://schemas.microsoft.com/office/drawing/2014/main" id="{575C1B7F-CD73-441E-89FC-46AA9E8B519B}"/>
              </a:ext>
            </a:extLst>
          </p:cNvPr>
          <p:cNvSpPr>
            <a:spLocks noGrp="1"/>
          </p:cNvSpPr>
          <p:nvPr>
            <p:ph type="body" sz="quarter" idx="13"/>
          </p:nvPr>
        </p:nvSpPr>
        <p:spPr>
          <a:xfrm>
            <a:off x="1764150" y="2406650"/>
            <a:ext cx="8663700" cy="3477682"/>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3752974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05E0F-8980-D24A-B2F9-0C7A13C6A6DE}" type="datetime1">
              <a:rPr lang="en-US" noProof="0" smtClean="0"/>
              <a:t>9/3/2026</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1719229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8">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GB"/>
            </a:p>
          </p:txBody>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noProof="0"/>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tx1">
                    <a:lumMod val="75000"/>
                    <a:lumOff val="25000"/>
                  </a:schemeClr>
                </a:solidFill>
              </a:defRPr>
            </a:lvl1pPr>
          </a:lstStyle>
          <a:p>
            <a:fld id="{36ACA6CA-E140-824D-8E8B-5CC5036BDBAE}" type="datetime1">
              <a:rPr lang="en-US" noProof="0" smtClean="0"/>
              <a:pPr/>
              <a:t>9/3/2026</a:t>
            </a:fld>
            <a:endParaRPr lang="en-US" noProof="0"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tx1">
                    <a:lumMod val="75000"/>
                    <a:lumOff val="25000"/>
                  </a:schemeClr>
                </a:solidFill>
                <a:latin typeface="+mn-lt"/>
              </a:defRPr>
            </a:lvl1pPr>
          </a:lstStyle>
          <a:p>
            <a:endParaRPr lang="en-US" noProof="0"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06391533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59" r:id="rId4"/>
    <p:sldLayoutId id="2147483860" r:id="rId5"/>
    <p:sldLayoutId id="2147483861" r:id="rId6"/>
    <p:sldLayoutId id="2147483862" r:id="rId7"/>
    <p:sldLayoutId id="2147483864" r:id="rId8"/>
    <p:sldLayoutId id="2147483863" r:id="rId9"/>
    <p:sldLayoutId id="2147483858" r:id="rId10"/>
    <p:sldLayoutId id="2147483865" r:id="rId11"/>
    <p:sldLayoutId id="2147483844" r:id="rId12"/>
    <p:sldLayoutId id="2147483845" r:id="rId13"/>
    <p:sldLayoutId id="2147483846" r:id="rId14"/>
    <p:sldLayoutId id="2147483866" r:id="rId15"/>
    <p:sldLayoutId id="2147483847" r:id="rId1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ADAMXODONNELL@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hyperlink" Target="https://www.legislation.gov.uk/ukdsi/2014/9780111117613/regulation/14" TargetMode="External"/><Relationship Id="rId13" Type="http://schemas.openxmlformats.org/officeDocument/2006/relationships/hyperlink" Target="https://www.legislation.gov.uk/ukdsi/2014/9780111117613/regulation/19" TargetMode="External"/><Relationship Id="rId3" Type="http://schemas.openxmlformats.org/officeDocument/2006/relationships/hyperlink" Target="https://www.legislation.gov.uk/ukdsi/2014/9780111117613/regulation/9" TargetMode="External"/><Relationship Id="rId7" Type="http://schemas.openxmlformats.org/officeDocument/2006/relationships/hyperlink" Target="https://www.legislation.gov.uk/ukdsi/2014/9780111117613/regulation/13" TargetMode="External"/><Relationship Id="rId12" Type="http://schemas.openxmlformats.org/officeDocument/2006/relationships/hyperlink" Target="https://www.legislation.gov.uk/ukdsi/2014/9780111117613/regulation/18" TargetMode="External"/><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hyperlink" Target="https://www.legislation.gov.uk/ukdsi/2014/9780111117613/regulation/12" TargetMode="External"/><Relationship Id="rId11" Type="http://schemas.openxmlformats.org/officeDocument/2006/relationships/hyperlink" Target="https://www.legislation.gov.uk/ukdsi/2014/9780111117613/regulation/17" TargetMode="External"/><Relationship Id="rId5" Type="http://schemas.openxmlformats.org/officeDocument/2006/relationships/hyperlink" Target="https://www.legislation.gov.uk/ukdsi/2014/9780111117613/regulation/11" TargetMode="External"/><Relationship Id="rId10" Type="http://schemas.openxmlformats.org/officeDocument/2006/relationships/hyperlink" Target="https://www.legislation.gov.uk/ukdsi/2014/9780111117613/regulation/16" TargetMode="External"/><Relationship Id="rId4" Type="http://schemas.openxmlformats.org/officeDocument/2006/relationships/hyperlink" Target="https://www.legislation.gov.uk/ukdsi/2014/9780111117613/regulation/10" TargetMode="External"/><Relationship Id="rId9" Type="http://schemas.openxmlformats.org/officeDocument/2006/relationships/hyperlink" Target="https://www.legislation.gov.uk/ukdsi/2014/9780111117613/regulation/15" TargetMode="External"/><Relationship Id="rId14" Type="http://schemas.openxmlformats.org/officeDocument/2006/relationships/hyperlink" Target="https://www.legislation.gov.uk/ukdsi/2014/9780111117613/regulation/2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cqc.org.uk/system/files?file=2026-03/20260319%20DRAFT%20Primary%20Care%20and%20Community%20Services%20assessment%20framework%20for%20feedback_table%20%281%29%20%281%29.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www.cqc.org.uk/guidance-providers/gps/gp-mythbusters/gp-mythbuster-12-accessing-medical-records-during-inspections" TargetMode="External"/><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adamxodonnell@gmail.com"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B41E-FC51-4047-9C2D-7FA6782DAFEB}"/>
              </a:ext>
            </a:extLst>
          </p:cNvPr>
          <p:cNvSpPr>
            <a:spLocks noGrp="1"/>
          </p:cNvSpPr>
          <p:nvPr>
            <p:ph type="ctrTitle"/>
          </p:nvPr>
        </p:nvSpPr>
        <p:spPr>
          <a:xfrm>
            <a:off x="730411" y="869647"/>
            <a:ext cx="9992017" cy="2733523"/>
          </a:xfrm>
        </p:spPr>
        <p:txBody>
          <a:bodyPr/>
          <a:lstStyle/>
          <a:p>
            <a:r>
              <a:rPr lang="en-GB" dirty="0"/>
              <a:t>CQC Support Programme Webinar Series | Session 1: Introduction to CQC</a:t>
            </a:r>
            <a:endParaRPr lang="en-US" dirty="0">
              <a:solidFill>
                <a:schemeClr val="bg1"/>
              </a:solidFill>
            </a:endParaRPr>
          </a:p>
        </p:txBody>
      </p:sp>
      <p:sp>
        <p:nvSpPr>
          <p:cNvPr id="3" name="Subtitle 2">
            <a:extLst>
              <a:ext uri="{FF2B5EF4-FFF2-40B4-BE49-F238E27FC236}">
                <a16:creationId xmlns:a16="http://schemas.microsoft.com/office/drawing/2014/main" id="{252E989F-747B-4007-9C7A-A35E8B662A7B}"/>
              </a:ext>
            </a:extLst>
          </p:cNvPr>
          <p:cNvSpPr>
            <a:spLocks noGrp="1"/>
          </p:cNvSpPr>
          <p:nvPr>
            <p:ph type="subTitle" idx="1"/>
          </p:nvPr>
        </p:nvSpPr>
        <p:spPr>
          <a:xfrm>
            <a:off x="861041" y="3944861"/>
            <a:ext cx="8825658" cy="1513114"/>
          </a:xfrm>
        </p:spPr>
        <p:txBody>
          <a:bodyPr>
            <a:normAutofit/>
          </a:bodyPr>
          <a:lstStyle/>
          <a:p>
            <a:r>
              <a:rPr lang="en-US" dirty="0">
                <a:solidFill>
                  <a:schemeClr val="bg1"/>
                </a:solidFill>
              </a:rPr>
              <a:t>EMAIL: </a:t>
            </a:r>
            <a:r>
              <a:rPr lang="en-US" dirty="0">
                <a:solidFill>
                  <a:schemeClr val="bg1"/>
                </a:solidFill>
                <a:hlinkClick r:id="rId2"/>
              </a:rPr>
              <a:t>ADAMXODONNELL@GMAIL.COM</a:t>
            </a:r>
            <a:endParaRPr lang="en-US" dirty="0">
              <a:solidFill>
                <a:schemeClr val="bg1"/>
              </a:solidFill>
            </a:endParaRPr>
          </a:p>
          <a:p>
            <a:r>
              <a:rPr lang="en-US" dirty="0"/>
              <a:t>TEL: 07851096715</a:t>
            </a:r>
            <a:endParaRPr lang="en-US" dirty="0">
              <a:solidFill>
                <a:schemeClr val="bg1"/>
              </a:solidFill>
            </a:endParaRPr>
          </a:p>
        </p:txBody>
      </p:sp>
      <p:pic>
        <p:nvPicPr>
          <p:cNvPr id="5" name="Picture 4">
            <a:extLst>
              <a:ext uri="{FF2B5EF4-FFF2-40B4-BE49-F238E27FC236}">
                <a16:creationId xmlns:a16="http://schemas.microsoft.com/office/drawing/2014/main" id="{03C48D63-1101-3C40-49FA-28309478846C}"/>
              </a:ext>
            </a:extLst>
          </p:cNvPr>
          <p:cNvPicPr>
            <a:picLocks noChangeAspect="1"/>
          </p:cNvPicPr>
          <p:nvPr/>
        </p:nvPicPr>
        <p:blipFill>
          <a:blip r:embed="rId3"/>
          <a:stretch>
            <a:fillRect/>
          </a:stretch>
        </p:blipFill>
        <p:spPr>
          <a:xfrm>
            <a:off x="9426511" y="0"/>
            <a:ext cx="2482978" cy="1263715"/>
          </a:xfrm>
          <a:prstGeom prst="rect">
            <a:avLst/>
          </a:prstGeom>
        </p:spPr>
      </p:pic>
    </p:spTree>
    <p:extLst>
      <p:ext uri="{BB962C8B-B14F-4D97-AF65-F5344CB8AC3E}">
        <p14:creationId xmlns:p14="http://schemas.microsoft.com/office/powerpoint/2010/main" val="306700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66C0FB-C901-3FF4-9E04-B007D8BAD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1DEC5-6D31-6701-FE1A-93EE681691D8}"/>
              </a:ext>
            </a:extLst>
          </p:cNvPr>
          <p:cNvSpPr>
            <a:spLocks noGrp="1"/>
          </p:cNvSpPr>
          <p:nvPr>
            <p:ph type="title"/>
          </p:nvPr>
        </p:nvSpPr>
        <p:spPr/>
        <p:txBody>
          <a:bodyPr>
            <a:normAutofit/>
          </a:bodyPr>
          <a:lstStyle/>
          <a:p>
            <a:pPr>
              <a:lnSpc>
                <a:spcPct val="90000"/>
              </a:lnSpc>
            </a:pPr>
            <a:r>
              <a:rPr lang="en-US" sz="4000" b="1" dirty="0">
                <a:solidFill>
                  <a:schemeClr val="bg1"/>
                </a:solidFill>
              </a:rPr>
              <a:t>Agenda</a:t>
            </a:r>
          </a:p>
        </p:txBody>
      </p:sp>
      <p:pic>
        <p:nvPicPr>
          <p:cNvPr id="27" name="Picture 26">
            <a:extLst>
              <a:ext uri="{FF2B5EF4-FFF2-40B4-BE49-F238E27FC236}">
                <a16:creationId xmlns:a16="http://schemas.microsoft.com/office/drawing/2014/main" id="{FF072EE5-BDBC-87DE-DCFB-22CE1CF93543}"/>
              </a:ext>
            </a:extLst>
          </p:cNvPr>
          <p:cNvPicPr>
            <a:picLocks noChangeAspect="1"/>
          </p:cNvPicPr>
          <p:nvPr/>
        </p:nvPicPr>
        <p:blipFill>
          <a:blip r:embed="rId2"/>
          <a:stretch>
            <a:fillRect/>
          </a:stretch>
        </p:blipFill>
        <p:spPr>
          <a:xfrm>
            <a:off x="9543187" y="1"/>
            <a:ext cx="2366301" cy="1204332"/>
          </a:xfrm>
          <a:prstGeom prst="rect">
            <a:avLst/>
          </a:prstGeom>
        </p:spPr>
      </p:pic>
      <p:sp>
        <p:nvSpPr>
          <p:cNvPr id="28" name="TextBox 27">
            <a:extLst>
              <a:ext uri="{FF2B5EF4-FFF2-40B4-BE49-F238E27FC236}">
                <a16:creationId xmlns:a16="http://schemas.microsoft.com/office/drawing/2014/main" id="{74843B03-F49B-3F18-684C-2CCAD2CA9711}"/>
              </a:ext>
            </a:extLst>
          </p:cNvPr>
          <p:cNvSpPr txBox="1"/>
          <p:nvPr/>
        </p:nvSpPr>
        <p:spPr>
          <a:xfrm>
            <a:off x="5174166" y="1204333"/>
            <a:ext cx="6646127" cy="4031873"/>
          </a:xfrm>
          <a:prstGeom prst="rect">
            <a:avLst/>
          </a:prstGeom>
          <a:noFill/>
        </p:spPr>
        <p:txBody>
          <a:bodyPr wrap="square" rtlCol="0">
            <a:spAutoFit/>
          </a:bodyPr>
          <a:lstStyle/>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Introduction</a:t>
            </a:r>
          </a:p>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The basis for CQC inspections</a:t>
            </a:r>
          </a:p>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Changes at CQC</a:t>
            </a:r>
          </a:p>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Current inspection formats</a:t>
            </a:r>
          </a:p>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Mock inspection overview</a:t>
            </a:r>
          </a:p>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CQC Ardens searches </a:t>
            </a:r>
          </a:p>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Areas of CQC focus</a:t>
            </a:r>
          </a:p>
          <a:p>
            <a:pPr marL="285750" lvl="0" indent="-285750">
              <a:buFont typeface="Arial" panose="020B0604020202020204" pitchFamily="34" charset="0"/>
              <a:buChar char="•"/>
            </a:pPr>
            <a:r>
              <a:rPr lang="en-GB" sz="3200" dirty="0">
                <a:latin typeface="Arial" panose="020B0604020202020204" pitchFamily="34" charset="0"/>
                <a:cs typeface="Arial" panose="020B0604020202020204" pitchFamily="34" charset="0"/>
              </a:rPr>
              <a:t>An overview of the webinar series</a:t>
            </a:r>
          </a:p>
        </p:txBody>
      </p:sp>
    </p:spTree>
    <p:extLst>
      <p:ext uri="{BB962C8B-B14F-4D97-AF65-F5344CB8AC3E}">
        <p14:creationId xmlns:p14="http://schemas.microsoft.com/office/powerpoint/2010/main" val="2209669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88723-F88E-4F02-B1A9-D1224233BEEF}"/>
              </a:ext>
            </a:extLst>
          </p:cNvPr>
          <p:cNvSpPr>
            <a:spLocks noGrp="1"/>
          </p:cNvSpPr>
          <p:nvPr>
            <p:ph type="title"/>
          </p:nvPr>
        </p:nvSpPr>
        <p:spPr/>
        <p:txBody>
          <a:bodyPr>
            <a:normAutofit/>
          </a:bodyPr>
          <a:lstStyle/>
          <a:p>
            <a:pPr>
              <a:lnSpc>
                <a:spcPct val="90000"/>
              </a:lnSpc>
            </a:pPr>
            <a:r>
              <a:rPr lang="en-US" sz="4000" b="1" dirty="0">
                <a:solidFill>
                  <a:schemeClr val="bg1"/>
                </a:solidFill>
              </a:rPr>
              <a:t>Introduction</a:t>
            </a:r>
          </a:p>
        </p:txBody>
      </p:sp>
      <p:pic>
        <p:nvPicPr>
          <p:cNvPr id="27" name="Picture 26">
            <a:extLst>
              <a:ext uri="{FF2B5EF4-FFF2-40B4-BE49-F238E27FC236}">
                <a16:creationId xmlns:a16="http://schemas.microsoft.com/office/drawing/2014/main" id="{C6D1640A-121D-EFF9-60AB-48D46F86DB7A}"/>
              </a:ext>
            </a:extLst>
          </p:cNvPr>
          <p:cNvPicPr>
            <a:picLocks noChangeAspect="1"/>
          </p:cNvPicPr>
          <p:nvPr/>
        </p:nvPicPr>
        <p:blipFill>
          <a:blip r:embed="rId2"/>
          <a:stretch>
            <a:fillRect/>
          </a:stretch>
        </p:blipFill>
        <p:spPr>
          <a:xfrm>
            <a:off x="9543187" y="1"/>
            <a:ext cx="2366301" cy="1204332"/>
          </a:xfrm>
          <a:prstGeom prst="rect">
            <a:avLst/>
          </a:prstGeom>
        </p:spPr>
      </p:pic>
      <p:sp>
        <p:nvSpPr>
          <p:cNvPr id="28" name="TextBox 27">
            <a:extLst>
              <a:ext uri="{FF2B5EF4-FFF2-40B4-BE49-F238E27FC236}">
                <a16:creationId xmlns:a16="http://schemas.microsoft.com/office/drawing/2014/main" id="{331D6784-8C41-BFD4-5599-3A0E6EAB32D2}"/>
              </a:ext>
            </a:extLst>
          </p:cNvPr>
          <p:cNvSpPr txBox="1"/>
          <p:nvPr/>
        </p:nvSpPr>
        <p:spPr>
          <a:xfrm>
            <a:off x="5174166" y="1204333"/>
            <a:ext cx="6646127" cy="5355312"/>
          </a:xfrm>
          <a:prstGeom prst="rect">
            <a:avLst/>
          </a:prstGeom>
          <a:noFill/>
        </p:spPr>
        <p:txBody>
          <a:bodyPr wrap="square" rtlCol="0">
            <a:spAutoFit/>
          </a:bodyPr>
          <a:lstStyle/>
          <a:p>
            <a:r>
              <a:rPr lang="en-GB" b="1" dirty="0"/>
              <a:t>Background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Worked as a CQC Inspector for 8 years</a:t>
            </a:r>
          </a:p>
          <a:p>
            <a:pPr marL="285750" indent="-285750">
              <a:buFont typeface="Arial" panose="020B0604020202020204" pitchFamily="34" charset="0"/>
              <a:buChar char="•"/>
            </a:pPr>
            <a:r>
              <a:rPr lang="en-GB" dirty="0"/>
              <a:t>Joined a GP Federation in 2023 providing consulting and support across the country and internal compliance support</a:t>
            </a:r>
          </a:p>
          <a:p>
            <a:pPr marL="285750" indent="-285750">
              <a:buFont typeface="Arial" panose="020B0604020202020204" pitchFamily="34" charset="0"/>
              <a:buChar char="•"/>
            </a:pPr>
            <a:r>
              <a:rPr lang="en-GB" dirty="0"/>
              <a:t>Set up my own business in July 2025 – AD Primary Care Consulting</a:t>
            </a:r>
          </a:p>
          <a:p>
            <a:pPr marL="285750" indent="-285750">
              <a:buFont typeface="Arial" panose="020B0604020202020204" pitchFamily="34" charset="0"/>
              <a:buChar char="•"/>
            </a:pPr>
            <a:endParaRPr lang="en-GB" dirty="0"/>
          </a:p>
          <a:p>
            <a:r>
              <a:rPr lang="en-GB" b="1" dirty="0"/>
              <a:t>Services offered</a:t>
            </a:r>
          </a:p>
          <a:p>
            <a:endParaRPr lang="en-GB" b="1" dirty="0"/>
          </a:p>
          <a:p>
            <a:pPr marL="285750" indent="-285750">
              <a:buFont typeface="Arial" panose="020B0604020202020204" pitchFamily="34" charset="0"/>
              <a:buChar char="•"/>
            </a:pPr>
            <a:r>
              <a:rPr lang="en-GB" dirty="0"/>
              <a:t>Mock inspections</a:t>
            </a:r>
          </a:p>
          <a:p>
            <a:pPr marL="285750" indent="-285750">
              <a:buFont typeface="Arial" panose="020B0604020202020204" pitchFamily="34" charset="0"/>
              <a:buChar char="•"/>
            </a:pPr>
            <a:r>
              <a:rPr lang="en-GB" dirty="0"/>
              <a:t>Training</a:t>
            </a:r>
          </a:p>
          <a:p>
            <a:pPr marL="285750" indent="-285750">
              <a:buFont typeface="Arial" panose="020B0604020202020204" pitchFamily="34" charset="0"/>
              <a:buChar char="•"/>
            </a:pPr>
            <a:r>
              <a:rPr lang="en-GB" dirty="0"/>
              <a:t>Targeted support</a:t>
            </a:r>
          </a:p>
          <a:p>
            <a:pPr marL="285750" indent="-285750">
              <a:buFont typeface="Arial" panose="020B0604020202020204" pitchFamily="34" charset="0"/>
              <a:buChar char="•"/>
            </a:pPr>
            <a:r>
              <a:rPr lang="en-GB" dirty="0"/>
              <a:t>Queries and advice</a:t>
            </a:r>
          </a:p>
          <a:p>
            <a:pPr marL="285750" indent="-285750">
              <a:buFont typeface="Arial" panose="020B0604020202020204" pitchFamily="34" charset="0"/>
              <a:buChar char="•"/>
            </a:pPr>
            <a:r>
              <a:rPr lang="en-GB" dirty="0"/>
              <a:t>Intensive support before an inspection</a:t>
            </a:r>
          </a:p>
          <a:p>
            <a:pPr marL="285750" indent="-285750">
              <a:buFont typeface="Arial" panose="020B0604020202020204" pitchFamily="34" charset="0"/>
              <a:buChar char="•"/>
            </a:pPr>
            <a:r>
              <a:rPr lang="en-GB" dirty="0"/>
              <a:t>Support following an inspection</a:t>
            </a:r>
          </a:p>
          <a:p>
            <a:pPr marL="285750" indent="-285750">
              <a:buFont typeface="Arial" panose="020B0604020202020204" pitchFamily="34" charset="0"/>
              <a:buChar char="•"/>
            </a:pPr>
            <a:r>
              <a:rPr lang="en-GB" dirty="0"/>
              <a:t>CQC Registration – not an expert!</a:t>
            </a:r>
          </a:p>
          <a:p>
            <a:pPr marL="285750" indent="-285750">
              <a:buFont typeface="Arial" panose="020B0604020202020204" pitchFamily="34" charset="0"/>
              <a:buChar char="•"/>
            </a:pPr>
            <a:endParaRPr lang="en-GB" b="1" dirty="0"/>
          </a:p>
        </p:txBody>
      </p:sp>
    </p:spTree>
    <p:extLst>
      <p:ext uri="{BB962C8B-B14F-4D97-AF65-F5344CB8AC3E}">
        <p14:creationId xmlns:p14="http://schemas.microsoft.com/office/powerpoint/2010/main" val="944875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CE6F2C-D74F-ED2A-9561-AFE571EB32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A1BC3-67E4-470B-2065-5FF41AE13127}"/>
              </a:ext>
            </a:extLst>
          </p:cNvPr>
          <p:cNvSpPr>
            <a:spLocks noGrp="1"/>
          </p:cNvSpPr>
          <p:nvPr>
            <p:ph type="title"/>
          </p:nvPr>
        </p:nvSpPr>
        <p:spPr/>
        <p:txBody>
          <a:bodyPr>
            <a:normAutofit/>
          </a:bodyPr>
          <a:lstStyle/>
          <a:p>
            <a:pPr>
              <a:lnSpc>
                <a:spcPct val="90000"/>
              </a:lnSpc>
            </a:pPr>
            <a:r>
              <a:rPr lang="en-US" sz="4000" b="1" dirty="0">
                <a:solidFill>
                  <a:schemeClr val="bg1"/>
                </a:solidFill>
              </a:rPr>
              <a:t>The basis for CQC inspections</a:t>
            </a:r>
          </a:p>
        </p:txBody>
      </p:sp>
      <p:pic>
        <p:nvPicPr>
          <p:cNvPr id="27" name="Picture 26">
            <a:extLst>
              <a:ext uri="{FF2B5EF4-FFF2-40B4-BE49-F238E27FC236}">
                <a16:creationId xmlns:a16="http://schemas.microsoft.com/office/drawing/2014/main" id="{77A9A665-69E0-9A41-77CD-545E6C568F94}"/>
              </a:ext>
            </a:extLst>
          </p:cNvPr>
          <p:cNvPicPr>
            <a:picLocks noChangeAspect="1"/>
          </p:cNvPicPr>
          <p:nvPr/>
        </p:nvPicPr>
        <p:blipFill>
          <a:blip r:embed="rId2"/>
          <a:stretch>
            <a:fillRect/>
          </a:stretch>
        </p:blipFill>
        <p:spPr>
          <a:xfrm>
            <a:off x="9543187" y="1"/>
            <a:ext cx="2366301" cy="1204332"/>
          </a:xfrm>
          <a:prstGeom prst="rect">
            <a:avLst/>
          </a:prstGeom>
        </p:spPr>
      </p:pic>
      <p:sp>
        <p:nvSpPr>
          <p:cNvPr id="3" name="TextBox 2">
            <a:extLst>
              <a:ext uri="{FF2B5EF4-FFF2-40B4-BE49-F238E27FC236}">
                <a16:creationId xmlns:a16="http://schemas.microsoft.com/office/drawing/2014/main" id="{D3300A3F-CF1C-6AEF-3661-21B8D34C3C70}"/>
              </a:ext>
            </a:extLst>
          </p:cNvPr>
          <p:cNvSpPr txBox="1"/>
          <p:nvPr/>
        </p:nvSpPr>
        <p:spPr>
          <a:xfrm>
            <a:off x="5383245" y="1204333"/>
            <a:ext cx="6329784" cy="6093976"/>
          </a:xfrm>
          <a:prstGeom prst="rect">
            <a:avLst/>
          </a:prstGeom>
          <a:noFill/>
        </p:spPr>
        <p:txBody>
          <a:bodyPr wrap="square" rtlCol="0">
            <a:spAutoFit/>
          </a:bodyPr>
          <a:lstStyle/>
          <a:p>
            <a:r>
              <a:rPr lang="en-GB" sz="1600" b="1" dirty="0"/>
              <a:t>The Health and Social Care Act 2008 (Regulated Activities) Regulations 2014</a:t>
            </a:r>
          </a:p>
          <a:p>
            <a:endParaRPr lang="en-GB" sz="1600" dirty="0"/>
          </a:p>
          <a:p>
            <a:r>
              <a:rPr lang="en-GB" sz="1600" dirty="0"/>
              <a:t>All inspectors base their judgments on the extent to which providers are complying with these regulations.</a:t>
            </a:r>
          </a:p>
          <a:p>
            <a:endParaRPr lang="en-GB" sz="1600" dirty="0"/>
          </a:p>
          <a:p>
            <a:r>
              <a:rPr lang="en-GB" sz="1600" b="1" dirty="0"/>
              <a:t>Key regulations:</a:t>
            </a:r>
          </a:p>
          <a:p>
            <a:endParaRPr lang="en-GB" sz="1600" dirty="0">
              <a:solidFill>
                <a:schemeClr val="tx2"/>
              </a:solidFill>
            </a:endParaRPr>
          </a:p>
          <a:p>
            <a:pPr lvl="0"/>
            <a:r>
              <a:rPr lang="en-GB" sz="1600" dirty="0">
                <a:solidFill>
                  <a:schemeClr val="tx2"/>
                </a:solidFill>
                <a:hlinkClick r:id="rId3">
                  <a:extLst>
                    <a:ext uri="{A12FA001-AC4F-418D-AE19-62706E023703}">
                      <ahyp:hlinkClr xmlns:ahyp="http://schemas.microsoft.com/office/drawing/2018/hyperlinkcolor" val="tx"/>
                    </a:ext>
                  </a:extLst>
                </a:hlinkClick>
              </a:rPr>
              <a:t>9.Person-centred care</a:t>
            </a:r>
            <a:endParaRPr lang="en-GB" sz="1600" dirty="0">
              <a:solidFill>
                <a:schemeClr val="tx2"/>
              </a:solidFill>
            </a:endParaRPr>
          </a:p>
          <a:p>
            <a:pPr lvl="0"/>
            <a:r>
              <a:rPr lang="en-GB" sz="1600" dirty="0">
                <a:solidFill>
                  <a:schemeClr val="tx2"/>
                </a:solidFill>
                <a:hlinkClick r:id="rId4">
                  <a:extLst>
                    <a:ext uri="{A12FA001-AC4F-418D-AE19-62706E023703}">
                      <ahyp:hlinkClr xmlns:ahyp="http://schemas.microsoft.com/office/drawing/2018/hyperlinkcolor" val="tx"/>
                    </a:ext>
                  </a:extLst>
                </a:hlinkClick>
              </a:rPr>
              <a:t>10.Dignity and respect</a:t>
            </a:r>
            <a:endParaRPr lang="en-GB" sz="1600" dirty="0">
              <a:solidFill>
                <a:schemeClr val="tx2"/>
              </a:solidFill>
            </a:endParaRPr>
          </a:p>
          <a:p>
            <a:pPr lvl="0"/>
            <a:r>
              <a:rPr lang="en-GB" sz="1600" dirty="0">
                <a:solidFill>
                  <a:schemeClr val="tx2"/>
                </a:solidFill>
                <a:hlinkClick r:id="rId5">
                  <a:extLst>
                    <a:ext uri="{A12FA001-AC4F-418D-AE19-62706E023703}">
                      <ahyp:hlinkClr xmlns:ahyp="http://schemas.microsoft.com/office/drawing/2018/hyperlinkcolor" val="tx"/>
                    </a:ext>
                  </a:extLst>
                </a:hlinkClick>
              </a:rPr>
              <a:t>11.Need for consent</a:t>
            </a:r>
            <a:endParaRPr lang="en-GB" sz="1600" dirty="0">
              <a:solidFill>
                <a:schemeClr val="tx2"/>
              </a:solidFill>
            </a:endParaRPr>
          </a:p>
          <a:p>
            <a:pPr lvl="0"/>
            <a:r>
              <a:rPr lang="en-GB" sz="1600" b="1" dirty="0">
                <a:solidFill>
                  <a:schemeClr val="tx2"/>
                </a:solidFill>
                <a:hlinkClick r:id="rId6">
                  <a:extLst>
                    <a:ext uri="{A12FA001-AC4F-418D-AE19-62706E023703}">
                      <ahyp:hlinkClr xmlns:ahyp="http://schemas.microsoft.com/office/drawing/2018/hyperlinkcolor" val="tx"/>
                    </a:ext>
                  </a:extLst>
                </a:hlinkClick>
              </a:rPr>
              <a:t>12.Safe care and treatment</a:t>
            </a:r>
            <a:endParaRPr lang="en-GB" sz="1600" b="1" dirty="0">
              <a:solidFill>
                <a:schemeClr val="tx2"/>
              </a:solidFill>
            </a:endParaRPr>
          </a:p>
          <a:p>
            <a:pPr lvl="0"/>
            <a:r>
              <a:rPr lang="en-GB" sz="1600" dirty="0">
                <a:solidFill>
                  <a:schemeClr val="tx2"/>
                </a:solidFill>
                <a:hlinkClick r:id="rId7">
                  <a:extLst>
                    <a:ext uri="{A12FA001-AC4F-418D-AE19-62706E023703}">
                      <ahyp:hlinkClr xmlns:ahyp="http://schemas.microsoft.com/office/drawing/2018/hyperlinkcolor" val="tx"/>
                    </a:ext>
                  </a:extLst>
                </a:hlinkClick>
              </a:rPr>
              <a:t>13.Safeguarding service users from abuse and improper treatment</a:t>
            </a:r>
            <a:endParaRPr lang="en-GB" sz="1600" dirty="0">
              <a:solidFill>
                <a:schemeClr val="tx2"/>
              </a:solidFill>
            </a:endParaRPr>
          </a:p>
          <a:p>
            <a:pPr lvl="0"/>
            <a:r>
              <a:rPr lang="en-GB" sz="1600" dirty="0">
                <a:solidFill>
                  <a:schemeClr val="tx2"/>
                </a:solidFill>
                <a:hlinkClick r:id="rId8">
                  <a:extLst>
                    <a:ext uri="{A12FA001-AC4F-418D-AE19-62706E023703}">
                      <ahyp:hlinkClr xmlns:ahyp="http://schemas.microsoft.com/office/drawing/2018/hyperlinkcolor" val="tx"/>
                    </a:ext>
                  </a:extLst>
                </a:hlinkClick>
              </a:rPr>
              <a:t>14.Meeting nutritional and hydration needs</a:t>
            </a:r>
            <a:endParaRPr lang="en-GB" sz="1600" dirty="0">
              <a:solidFill>
                <a:schemeClr val="tx2"/>
              </a:solidFill>
            </a:endParaRPr>
          </a:p>
          <a:p>
            <a:pPr lvl="0"/>
            <a:r>
              <a:rPr lang="en-GB" sz="1600" dirty="0">
                <a:solidFill>
                  <a:schemeClr val="tx2"/>
                </a:solidFill>
                <a:hlinkClick r:id="rId9">
                  <a:extLst>
                    <a:ext uri="{A12FA001-AC4F-418D-AE19-62706E023703}">
                      <ahyp:hlinkClr xmlns:ahyp="http://schemas.microsoft.com/office/drawing/2018/hyperlinkcolor" val="tx"/>
                    </a:ext>
                  </a:extLst>
                </a:hlinkClick>
              </a:rPr>
              <a:t>15.Premises and equipment</a:t>
            </a:r>
            <a:endParaRPr lang="en-GB" sz="1600" dirty="0">
              <a:solidFill>
                <a:schemeClr val="tx2"/>
              </a:solidFill>
            </a:endParaRPr>
          </a:p>
          <a:p>
            <a:pPr lvl="0"/>
            <a:r>
              <a:rPr lang="en-GB" sz="1600" dirty="0">
                <a:solidFill>
                  <a:schemeClr val="tx2"/>
                </a:solidFill>
                <a:hlinkClick r:id="rId10">
                  <a:extLst>
                    <a:ext uri="{A12FA001-AC4F-418D-AE19-62706E023703}">
                      <ahyp:hlinkClr xmlns:ahyp="http://schemas.microsoft.com/office/drawing/2018/hyperlinkcolor" val="tx"/>
                    </a:ext>
                  </a:extLst>
                </a:hlinkClick>
              </a:rPr>
              <a:t>16.Receiving and acting on complaints</a:t>
            </a:r>
            <a:endParaRPr lang="en-GB" sz="1600" dirty="0">
              <a:solidFill>
                <a:schemeClr val="tx2"/>
              </a:solidFill>
            </a:endParaRPr>
          </a:p>
          <a:p>
            <a:pPr lvl="0"/>
            <a:r>
              <a:rPr lang="en-GB" sz="1600" b="1" dirty="0">
                <a:solidFill>
                  <a:schemeClr val="tx2"/>
                </a:solidFill>
                <a:hlinkClick r:id="rId11">
                  <a:extLst>
                    <a:ext uri="{A12FA001-AC4F-418D-AE19-62706E023703}">
                      <ahyp:hlinkClr xmlns:ahyp="http://schemas.microsoft.com/office/drawing/2018/hyperlinkcolor" val="tx"/>
                    </a:ext>
                  </a:extLst>
                </a:hlinkClick>
              </a:rPr>
              <a:t>17.Good governance</a:t>
            </a:r>
            <a:endParaRPr lang="en-GB" sz="1600" b="1" dirty="0">
              <a:solidFill>
                <a:schemeClr val="tx2"/>
              </a:solidFill>
            </a:endParaRPr>
          </a:p>
          <a:p>
            <a:pPr lvl="0"/>
            <a:r>
              <a:rPr lang="en-GB" sz="1600" dirty="0">
                <a:solidFill>
                  <a:schemeClr val="tx2"/>
                </a:solidFill>
                <a:hlinkClick r:id="rId12">
                  <a:extLst>
                    <a:ext uri="{A12FA001-AC4F-418D-AE19-62706E023703}">
                      <ahyp:hlinkClr xmlns:ahyp="http://schemas.microsoft.com/office/drawing/2018/hyperlinkcolor" val="tx"/>
                    </a:ext>
                  </a:extLst>
                </a:hlinkClick>
              </a:rPr>
              <a:t>18.Staffing</a:t>
            </a:r>
            <a:endParaRPr lang="en-GB" sz="1600" dirty="0">
              <a:solidFill>
                <a:schemeClr val="tx2"/>
              </a:solidFill>
            </a:endParaRPr>
          </a:p>
          <a:p>
            <a:pPr lvl="0"/>
            <a:r>
              <a:rPr lang="en-GB" sz="1600" dirty="0">
                <a:solidFill>
                  <a:schemeClr val="tx2"/>
                </a:solidFill>
                <a:hlinkClick r:id="rId13">
                  <a:extLst>
                    <a:ext uri="{A12FA001-AC4F-418D-AE19-62706E023703}">
                      <ahyp:hlinkClr xmlns:ahyp="http://schemas.microsoft.com/office/drawing/2018/hyperlinkcolor" val="tx"/>
                    </a:ext>
                  </a:extLst>
                </a:hlinkClick>
              </a:rPr>
              <a:t>19.Fit and proper persons employed</a:t>
            </a:r>
            <a:endParaRPr lang="en-GB" sz="1600" dirty="0">
              <a:solidFill>
                <a:schemeClr val="tx2"/>
              </a:solidFill>
            </a:endParaRPr>
          </a:p>
          <a:p>
            <a:pPr lvl="0"/>
            <a:r>
              <a:rPr lang="en-GB" sz="1600" dirty="0">
                <a:solidFill>
                  <a:schemeClr val="tx2"/>
                </a:solidFill>
                <a:hlinkClick r:id="rId14">
                  <a:extLst>
                    <a:ext uri="{A12FA001-AC4F-418D-AE19-62706E023703}">
                      <ahyp:hlinkClr xmlns:ahyp="http://schemas.microsoft.com/office/drawing/2018/hyperlinkcolor" val="tx"/>
                    </a:ext>
                  </a:extLst>
                </a:hlinkClick>
              </a:rPr>
              <a:t>20.Duty of candour</a:t>
            </a:r>
            <a:endParaRPr lang="en-GB" sz="1600" dirty="0">
              <a:solidFill>
                <a:schemeClr val="tx2"/>
              </a:solidFill>
            </a:endParaRPr>
          </a:p>
          <a:p>
            <a:endParaRPr lang="en-GB" dirty="0"/>
          </a:p>
          <a:p>
            <a:endParaRPr lang="en-GB" dirty="0"/>
          </a:p>
          <a:p>
            <a:endParaRPr lang="en-GB" dirty="0"/>
          </a:p>
        </p:txBody>
      </p:sp>
    </p:spTree>
    <p:extLst>
      <p:ext uri="{BB962C8B-B14F-4D97-AF65-F5344CB8AC3E}">
        <p14:creationId xmlns:p14="http://schemas.microsoft.com/office/powerpoint/2010/main" val="2837765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3F5A52-CD3A-B2D3-3FC9-E7E8B7C63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2A58E4-2A17-4E89-1926-DE7BE9BEA536}"/>
              </a:ext>
            </a:extLst>
          </p:cNvPr>
          <p:cNvSpPr>
            <a:spLocks noGrp="1"/>
          </p:cNvSpPr>
          <p:nvPr>
            <p:ph type="title"/>
          </p:nvPr>
        </p:nvSpPr>
        <p:spPr/>
        <p:txBody>
          <a:bodyPr>
            <a:normAutofit fontScale="90000"/>
          </a:bodyPr>
          <a:lstStyle/>
          <a:p>
            <a:pPr>
              <a:lnSpc>
                <a:spcPct val="90000"/>
              </a:lnSpc>
            </a:pPr>
            <a:r>
              <a:rPr lang="en-US" sz="4000" b="1" dirty="0">
                <a:solidFill>
                  <a:schemeClr val="bg1"/>
                </a:solidFill>
              </a:rPr>
              <a:t>Regulation 12 &amp; Regulation 17 </a:t>
            </a:r>
          </a:p>
        </p:txBody>
      </p:sp>
      <p:pic>
        <p:nvPicPr>
          <p:cNvPr id="27" name="Picture 26">
            <a:extLst>
              <a:ext uri="{FF2B5EF4-FFF2-40B4-BE49-F238E27FC236}">
                <a16:creationId xmlns:a16="http://schemas.microsoft.com/office/drawing/2014/main" id="{A91673E4-05B4-C236-47EF-2AA9CEA73000}"/>
              </a:ext>
            </a:extLst>
          </p:cNvPr>
          <p:cNvPicPr>
            <a:picLocks noChangeAspect="1"/>
          </p:cNvPicPr>
          <p:nvPr/>
        </p:nvPicPr>
        <p:blipFill>
          <a:blip r:embed="rId2"/>
          <a:stretch>
            <a:fillRect/>
          </a:stretch>
        </p:blipFill>
        <p:spPr>
          <a:xfrm>
            <a:off x="9543187" y="1"/>
            <a:ext cx="2366301" cy="1204332"/>
          </a:xfrm>
          <a:prstGeom prst="rect">
            <a:avLst/>
          </a:prstGeom>
        </p:spPr>
      </p:pic>
      <p:sp>
        <p:nvSpPr>
          <p:cNvPr id="5" name="TextBox 4">
            <a:extLst>
              <a:ext uri="{FF2B5EF4-FFF2-40B4-BE49-F238E27FC236}">
                <a16:creationId xmlns:a16="http://schemas.microsoft.com/office/drawing/2014/main" id="{30A94293-E82A-F1AA-A8DF-2221E78AE7EF}"/>
              </a:ext>
            </a:extLst>
          </p:cNvPr>
          <p:cNvSpPr txBox="1"/>
          <p:nvPr/>
        </p:nvSpPr>
        <p:spPr>
          <a:xfrm>
            <a:off x="5170714" y="1338943"/>
            <a:ext cx="6662057" cy="4862870"/>
          </a:xfrm>
          <a:prstGeom prst="rect">
            <a:avLst/>
          </a:prstGeom>
          <a:noFill/>
        </p:spPr>
        <p:txBody>
          <a:bodyPr wrap="square" rtlCol="0">
            <a:spAutoFit/>
          </a:bodyPr>
          <a:lstStyle/>
          <a:p>
            <a:r>
              <a:rPr lang="en-GB" sz="3200" dirty="0"/>
              <a:t>In my experience, 90% of instances where GP providers are found to be in breach of regulation, it is due to non-compliance with </a:t>
            </a:r>
            <a:r>
              <a:rPr lang="en-GB" sz="3200" b="1" dirty="0"/>
              <a:t>Regulation 12</a:t>
            </a:r>
            <a:r>
              <a:rPr lang="en-GB" sz="3200" dirty="0"/>
              <a:t> (Safe Care &amp; Treatment) and/or </a:t>
            </a:r>
            <a:r>
              <a:rPr lang="en-GB" sz="3200" b="1" dirty="0"/>
              <a:t>Regulation</a:t>
            </a:r>
            <a:r>
              <a:rPr lang="en-GB" sz="3200" dirty="0"/>
              <a:t> </a:t>
            </a:r>
            <a:r>
              <a:rPr lang="en-GB" sz="3200" b="1" dirty="0"/>
              <a:t>17</a:t>
            </a:r>
            <a:r>
              <a:rPr lang="en-GB" sz="3200" dirty="0"/>
              <a:t> (Good Governance)</a:t>
            </a:r>
          </a:p>
          <a:p>
            <a:endParaRPr lang="en-GB" dirty="0"/>
          </a:p>
          <a:p>
            <a:endParaRPr lang="en-GB" dirty="0"/>
          </a:p>
          <a:p>
            <a:endParaRPr lang="en-GB" dirty="0"/>
          </a:p>
        </p:txBody>
      </p:sp>
    </p:spTree>
    <p:extLst>
      <p:ext uri="{BB962C8B-B14F-4D97-AF65-F5344CB8AC3E}">
        <p14:creationId xmlns:p14="http://schemas.microsoft.com/office/powerpoint/2010/main" val="2565104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5B0884-5D07-0287-9782-5027AC60F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478CC-F922-6078-E3F4-30461D0BAE28}"/>
              </a:ext>
            </a:extLst>
          </p:cNvPr>
          <p:cNvSpPr>
            <a:spLocks noGrp="1"/>
          </p:cNvSpPr>
          <p:nvPr>
            <p:ph type="title" idx="4294967295"/>
          </p:nvPr>
        </p:nvSpPr>
        <p:spPr>
          <a:xfrm>
            <a:off x="544286" y="1204333"/>
            <a:ext cx="11365202" cy="5279570"/>
          </a:xfrm>
        </p:spPr>
        <p:txBody>
          <a:bodyPr>
            <a:normAutofit fontScale="90000"/>
          </a:bodyPr>
          <a:lstStyle/>
          <a:p>
            <a:r>
              <a:rPr lang="en-GB" sz="2000" b="1" dirty="0">
                <a:solidFill>
                  <a:schemeClr val="tx1"/>
                </a:solidFill>
              </a:rPr>
              <a:t>12.</a:t>
            </a:r>
            <a:r>
              <a:rPr lang="en-GB" sz="2000" dirty="0">
                <a:solidFill>
                  <a:schemeClr val="tx1"/>
                </a:solidFill>
              </a:rPr>
              <a:t>—(1) Care and treatment must be provided in a safe way for service users.</a:t>
            </a:r>
            <a:br>
              <a:rPr lang="en-GB" sz="2000" dirty="0">
                <a:solidFill>
                  <a:schemeClr val="tx1"/>
                </a:solidFill>
              </a:rPr>
            </a:br>
            <a:r>
              <a:rPr lang="en-GB" sz="2000" dirty="0">
                <a:solidFill>
                  <a:schemeClr val="tx1"/>
                </a:solidFill>
              </a:rPr>
              <a:t>(2) Without limiting paragraph (1), the things which a registered person must do to comply with that paragraph include—</a:t>
            </a:r>
            <a:br>
              <a:rPr lang="en-GB" sz="2000" dirty="0">
                <a:solidFill>
                  <a:schemeClr val="tx1"/>
                </a:solidFill>
              </a:rPr>
            </a:br>
            <a:r>
              <a:rPr lang="en-GB" sz="2000" dirty="0">
                <a:solidFill>
                  <a:schemeClr val="tx1"/>
                </a:solidFill>
              </a:rPr>
              <a:t>(a)</a:t>
            </a:r>
            <a:r>
              <a:rPr lang="en-GB" sz="2000" b="1" dirty="0">
                <a:solidFill>
                  <a:schemeClr val="tx1"/>
                </a:solidFill>
              </a:rPr>
              <a:t>assessing the risks to the health and safety</a:t>
            </a:r>
            <a:r>
              <a:rPr lang="en-GB" sz="2000" dirty="0">
                <a:solidFill>
                  <a:schemeClr val="tx1"/>
                </a:solidFill>
              </a:rPr>
              <a:t> of service users of receiving the care or treatment;</a:t>
            </a:r>
            <a:br>
              <a:rPr lang="en-GB" sz="2000" dirty="0">
                <a:solidFill>
                  <a:schemeClr val="tx1"/>
                </a:solidFill>
              </a:rPr>
            </a:br>
            <a:r>
              <a:rPr lang="en-GB" sz="2000" dirty="0">
                <a:solidFill>
                  <a:schemeClr val="tx1"/>
                </a:solidFill>
              </a:rPr>
              <a:t>(b)doing all that is reasonably practicable to </a:t>
            </a:r>
            <a:r>
              <a:rPr lang="en-GB" sz="2000" b="1" dirty="0">
                <a:solidFill>
                  <a:schemeClr val="tx1"/>
                </a:solidFill>
              </a:rPr>
              <a:t>mitigate</a:t>
            </a:r>
            <a:r>
              <a:rPr lang="en-GB" sz="2000" dirty="0">
                <a:solidFill>
                  <a:schemeClr val="tx1"/>
                </a:solidFill>
              </a:rPr>
              <a:t> any such </a:t>
            </a:r>
            <a:r>
              <a:rPr lang="en-GB" sz="2000" b="1" dirty="0">
                <a:solidFill>
                  <a:schemeClr val="tx1"/>
                </a:solidFill>
              </a:rPr>
              <a:t>risks</a:t>
            </a:r>
            <a:r>
              <a:rPr lang="en-GB" sz="2000" dirty="0">
                <a:solidFill>
                  <a:schemeClr val="tx1"/>
                </a:solidFill>
              </a:rPr>
              <a:t>;</a:t>
            </a:r>
            <a:br>
              <a:rPr lang="en-GB" sz="2000" dirty="0">
                <a:solidFill>
                  <a:schemeClr val="tx1"/>
                </a:solidFill>
              </a:rPr>
            </a:br>
            <a:r>
              <a:rPr lang="en-GB" sz="2000" dirty="0">
                <a:solidFill>
                  <a:schemeClr val="tx1"/>
                </a:solidFill>
              </a:rPr>
              <a:t>(c)ensuring that persons providing care or treatment to service users have </a:t>
            </a:r>
            <a:r>
              <a:rPr lang="en-GB" sz="2000" b="1" dirty="0">
                <a:solidFill>
                  <a:schemeClr val="tx1"/>
                </a:solidFill>
              </a:rPr>
              <a:t>the qualifications, competence, skills and experience</a:t>
            </a:r>
            <a:r>
              <a:rPr lang="en-GB" sz="2000" dirty="0">
                <a:solidFill>
                  <a:schemeClr val="tx1"/>
                </a:solidFill>
              </a:rPr>
              <a:t> to do so safely;</a:t>
            </a:r>
            <a:br>
              <a:rPr lang="en-GB" sz="2000" dirty="0">
                <a:solidFill>
                  <a:schemeClr val="tx1"/>
                </a:solidFill>
              </a:rPr>
            </a:br>
            <a:r>
              <a:rPr lang="en-GB" sz="2000" dirty="0">
                <a:solidFill>
                  <a:schemeClr val="tx1"/>
                </a:solidFill>
              </a:rPr>
              <a:t>(d)ensuring that the </a:t>
            </a:r>
            <a:r>
              <a:rPr lang="en-GB" sz="2000" b="1" dirty="0">
                <a:solidFill>
                  <a:schemeClr val="tx1"/>
                </a:solidFill>
              </a:rPr>
              <a:t>premises used </a:t>
            </a:r>
            <a:r>
              <a:rPr lang="en-GB" sz="2000" dirty="0">
                <a:solidFill>
                  <a:schemeClr val="tx1"/>
                </a:solidFill>
              </a:rPr>
              <a:t>by the service provider are safe to use for their intended purpose and are used </a:t>
            </a:r>
            <a:r>
              <a:rPr lang="en-GB" sz="2000" b="1" dirty="0">
                <a:solidFill>
                  <a:schemeClr val="tx1"/>
                </a:solidFill>
              </a:rPr>
              <a:t>in a safe way</a:t>
            </a:r>
            <a:r>
              <a:rPr lang="en-GB" sz="2000" dirty="0">
                <a:solidFill>
                  <a:schemeClr val="tx1"/>
                </a:solidFill>
              </a:rPr>
              <a:t>;</a:t>
            </a:r>
            <a:br>
              <a:rPr lang="en-GB" sz="2000" dirty="0">
                <a:solidFill>
                  <a:schemeClr val="tx1"/>
                </a:solidFill>
              </a:rPr>
            </a:br>
            <a:r>
              <a:rPr lang="en-GB" sz="2000" dirty="0">
                <a:solidFill>
                  <a:schemeClr val="tx1"/>
                </a:solidFill>
              </a:rPr>
              <a:t>(e)ensuring that the </a:t>
            </a:r>
            <a:r>
              <a:rPr lang="en-GB" sz="2000" b="1" dirty="0">
                <a:solidFill>
                  <a:schemeClr val="tx1"/>
                </a:solidFill>
              </a:rPr>
              <a:t>equipment</a:t>
            </a:r>
            <a:r>
              <a:rPr lang="en-GB" sz="2000" dirty="0">
                <a:solidFill>
                  <a:schemeClr val="tx1"/>
                </a:solidFill>
              </a:rPr>
              <a:t> used by the service provider for providing care or treatment to a service user is safe for such use and is </a:t>
            </a:r>
            <a:r>
              <a:rPr lang="en-GB" sz="2000" b="1" dirty="0">
                <a:solidFill>
                  <a:schemeClr val="tx1"/>
                </a:solidFill>
              </a:rPr>
              <a:t>used in a safe way</a:t>
            </a:r>
            <a:r>
              <a:rPr lang="en-GB" sz="2000" dirty="0">
                <a:solidFill>
                  <a:schemeClr val="tx1"/>
                </a:solidFill>
              </a:rPr>
              <a:t>;</a:t>
            </a:r>
            <a:br>
              <a:rPr lang="en-GB" sz="2000" dirty="0">
                <a:solidFill>
                  <a:schemeClr val="tx1"/>
                </a:solidFill>
              </a:rPr>
            </a:br>
            <a:r>
              <a:rPr lang="en-GB" sz="2000" dirty="0">
                <a:solidFill>
                  <a:schemeClr val="tx1"/>
                </a:solidFill>
              </a:rPr>
              <a:t>(f)where equipment or medicines are supplied by the service provider, ensuring that there are sufficient quantities of these to ensure the safety of service users and to meet their needs;</a:t>
            </a:r>
            <a:br>
              <a:rPr lang="en-GB" sz="2000" dirty="0">
                <a:solidFill>
                  <a:schemeClr val="tx1"/>
                </a:solidFill>
              </a:rPr>
            </a:br>
            <a:r>
              <a:rPr lang="en-GB" sz="2000" dirty="0">
                <a:solidFill>
                  <a:schemeClr val="tx1"/>
                </a:solidFill>
              </a:rPr>
              <a:t>(g)the proper and </a:t>
            </a:r>
            <a:r>
              <a:rPr lang="en-GB" sz="2000" b="1" dirty="0">
                <a:solidFill>
                  <a:schemeClr val="tx1"/>
                </a:solidFill>
              </a:rPr>
              <a:t>safe management of medicines</a:t>
            </a:r>
            <a:r>
              <a:rPr lang="en-GB" sz="2000" dirty="0">
                <a:solidFill>
                  <a:schemeClr val="tx1"/>
                </a:solidFill>
              </a:rPr>
              <a:t>;</a:t>
            </a:r>
            <a:br>
              <a:rPr lang="en-GB" sz="2000" dirty="0">
                <a:solidFill>
                  <a:schemeClr val="tx1"/>
                </a:solidFill>
              </a:rPr>
            </a:br>
            <a:r>
              <a:rPr lang="en-GB" sz="2000" dirty="0">
                <a:solidFill>
                  <a:schemeClr val="tx1"/>
                </a:solidFill>
              </a:rPr>
              <a:t>(h)</a:t>
            </a:r>
            <a:r>
              <a:rPr lang="en-GB" sz="2000" b="1" dirty="0">
                <a:solidFill>
                  <a:schemeClr val="tx1"/>
                </a:solidFill>
              </a:rPr>
              <a:t>assessing the risk of, and preventing</a:t>
            </a:r>
            <a:r>
              <a:rPr lang="en-GB" sz="2000" dirty="0">
                <a:solidFill>
                  <a:schemeClr val="tx1"/>
                </a:solidFill>
              </a:rPr>
              <a:t>, detecting and controlling the spread of, </a:t>
            </a:r>
            <a:r>
              <a:rPr lang="en-GB" sz="2000" b="1" dirty="0">
                <a:solidFill>
                  <a:schemeClr val="tx1"/>
                </a:solidFill>
              </a:rPr>
              <a:t>infections</a:t>
            </a:r>
            <a:r>
              <a:rPr lang="en-GB" sz="2000" dirty="0">
                <a:solidFill>
                  <a:schemeClr val="tx1"/>
                </a:solidFill>
              </a:rPr>
              <a:t>, including those that are health care associated;</a:t>
            </a:r>
            <a:br>
              <a:rPr lang="en-GB" sz="2000" dirty="0">
                <a:solidFill>
                  <a:schemeClr val="tx1"/>
                </a:solidFill>
              </a:rPr>
            </a:br>
            <a:r>
              <a:rPr lang="en-GB" sz="2000" dirty="0">
                <a:solidFill>
                  <a:schemeClr val="tx1"/>
                </a:solidFill>
              </a:rPr>
              <a:t>(</a:t>
            </a:r>
            <a:r>
              <a:rPr lang="en-GB" sz="2000" dirty="0" err="1">
                <a:solidFill>
                  <a:schemeClr val="tx1"/>
                </a:solidFill>
              </a:rPr>
              <a:t>i</a:t>
            </a:r>
            <a:r>
              <a:rPr lang="en-GB" sz="2000" dirty="0">
                <a:solidFill>
                  <a:schemeClr val="tx1"/>
                </a:solidFill>
              </a:rPr>
              <a:t>)</a:t>
            </a:r>
            <a:r>
              <a:rPr lang="en-GB" sz="2000" b="1" dirty="0">
                <a:solidFill>
                  <a:schemeClr val="tx1"/>
                </a:solidFill>
              </a:rPr>
              <a:t>where responsibility for the care and treatment of service users is shared with, or transferred </a:t>
            </a:r>
            <a:r>
              <a:rPr lang="en-GB" sz="2000" dirty="0">
                <a:solidFill>
                  <a:schemeClr val="tx1"/>
                </a:solidFill>
              </a:rPr>
              <a:t>to, other persons, working with such other persons, service users and other appropriate persons to </a:t>
            </a:r>
            <a:r>
              <a:rPr lang="en-GB" sz="2000" b="1" dirty="0">
                <a:solidFill>
                  <a:schemeClr val="tx1"/>
                </a:solidFill>
              </a:rPr>
              <a:t>ensure that timely care planning takes place </a:t>
            </a:r>
            <a:r>
              <a:rPr lang="en-GB" sz="2000" dirty="0">
                <a:solidFill>
                  <a:schemeClr val="tx1"/>
                </a:solidFill>
              </a:rPr>
              <a:t>to ensure the health, safety and welfare of the service users.</a:t>
            </a:r>
            <a:br>
              <a:rPr lang="en-GB" sz="1400" dirty="0">
                <a:solidFill>
                  <a:schemeClr val="tx1"/>
                </a:solidFill>
              </a:rPr>
            </a:br>
            <a:br>
              <a:rPr lang="en-US" sz="1400" b="1" dirty="0">
                <a:solidFill>
                  <a:schemeClr val="bg1"/>
                </a:solidFill>
              </a:rPr>
            </a:br>
            <a:br>
              <a:rPr lang="en-US" sz="1400" b="1" dirty="0">
                <a:solidFill>
                  <a:schemeClr val="bg1"/>
                </a:solidFill>
              </a:rPr>
            </a:br>
            <a:endParaRPr lang="en-US" sz="1400" b="1" dirty="0">
              <a:solidFill>
                <a:schemeClr val="bg1"/>
              </a:solidFill>
            </a:endParaRPr>
          </a:p>
        </p:txBody>
      </p:sp>
      <p:pic>
        <p:nvPicPr>
          <p:cNvPr id="27" name="Picture 26">
            <a:extLst>
              <a:ext uri="{FF2B5EF4-FFF2-40B4-BE49-F238E27FC236}">
                <a16:creationId xmlns:a16="http://schemas.microsoft.com/office/drawing/2014/main" id="{33A29EB1-9D21-F11B-CE87-AEF3BA33B163}"/>
              </a:ext>
            </a:extLst>
          </p:cNvPr>
          <p:cNvPicPr>
            <a:picLocks noChangeAspect="1"/>
          </p:cNvPicPr>
          <p:nvPr/>
        </p:nvPicPr>
        <p:blipFill>
          <a:blip r:embed="rId2"/>
          <a:stretch>
            <a:fillRect/>
          </a:stretch>
        </p:blipFill>
        <p:spPr>
          <a:xfrm>
            <a:off x="9543187" y="1"/>
            <a:ext cx="2366301" cy="1204332"/>
          </a:xfrm>
          <a:prstGeom prst="rect">
            <a:avLst/>
          </a:prstGeom>
        </p:spPr>
      </p:pic>
      <p:sp>
        <p:nvSpPr>
          <p:cNvPr id="7" name="TextBox 6">
            <a:extLst>
              <a:ext uri="{FF2B5EF4-FFF2-40B4-BE49-F238E27FC236}">
                <a16:creationId xmlns:a16="http://schemas.microsoft.com/office/drawing/2014/main" id="{B7B033AE-25A3-F581-5AA8-2C719EE9CA5E}"/>
              </a:ext>
            </a:extLst>
          </p:cNvPr>
          <p:cNvSpPr txBox="1"/>
          <p:nvPr/>
        </p:nvSpPr>
        <p:spPr>
          <a:xfrm>
            <a:off x="370114" y="185057"/>
            <a:ext cx="9013372" cy="584775"/>
          </a:xfrm>
          <a:prstGeom prst="rect">
            <a:avLst/>
          </a:prstGeom>
          <a:noFill/>
        </p:spPr>
        <p:txBody>
          <a:bodyPr wrap="square" rtlCol="0">
            <a:spAutoFit/>
          </a:bodyPr>
          <a:lstStyle/>
          <a:p>
            <a:r>
              <a:rPr lang="en-GB" sz="3200" b="1" dirty="0"/>
              <a:t>Regulation 12: Safe Care and Treatment</a:t>
            </a:r>
          </a:p>
        </p:txBody>
      </p:sp>
    </p:spTree>
    <p:extLst>
      <p:ext uri="{BB962C8B-B14F-4D97-AF65-F5344CB8AC3E}">
        <p14:creationId xmlns:p14="http://schemas.microsoft.com/office/powerpoint/2010/main" val="2912600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1A985A-B5D2-8C00-B196-B411267EE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0A0E14-3C84-CB07-1AE6-4B14BCF996BF}"/>
              </a:ext>
            </a:extLst>
          </p:cNvPr>
          <p:cNvSpPr>
            <a:spLocks noGrp="1"/>
          </p:cNvSpPr>
          <p:nvPr>
            <p:ph type="title" idx="4294967295"/>
          </p:nvPr>
        </p:nvSpPr>
        <p:spPr>
          <a:xfrm>
            <a:off x="544286" y="2819399"/>
            <a:ext cx="11365202" cy="3664503"/>
          </a:xfrm>
        </p:spPr>
        <p:txBody>
          <a:bodyPr>
            <a:normAutofit fontScale="90000"/>
          </a:bodyPr>
          <a:lstStyle/>
          <a:p>
            <a:r>
              <a:rPr lang="en-GB" sz="1800" b="1" dirty="0">
                <a:solidFill>
                  <a:schemeClr val="tx1"/>
                </a:solidFill>
              </a:rPr>
              <a:t>17.</a:t>
            </a:r>
            <a:r>
              <a:rPr lang="en-GB" sz="1800" dirty="0">
                <a:solidFill>
                  <a:schemeClr val="tx1"/>
                </a:solidFill>
              </a:rPr>
              <a:t>—(1) Systems or processes must be established and operated effectively to ensure compliance with the requirements in this Part.</a:t>
            </a:r>
            <a:br>
              <a:rPr lang="en-GB" sz="1800" dirty="0">
                <a:solidFill>
                  <a:schemeClr val="tx1"/>
                </a:solidFill>
              </a:rPr>
            </a:br>
            <a:br>
              <a:rPr lang="en-GB" sz="1800" dirty="0">
                <a:solidFill>
                  <a:schemeClr val="tx1"/>
                </a:solidFill>
              </a:rPr>
            </a:br>
            <a:r>
              <a:rPr lang="en-GB" sz="1800" dirty="0">
                <a:solidFill>
                  <a:schemeClr val="tx1"/>
                </a:solidFill>
              </a:rPr>
              <a:t>(2) Without limiting paragraph (1), such systems or processes must enable the registered person, in particular, to—</a:t>
            </a:r>
            <a:br>
              <a:rPr lang="en-GB" sz="1800" dirty="0">
                <a:solidFill>
                  <a:schemeClr val="tx1"/>
                </a:solidFill>
              </a:rPr>
            </a:br>
            <a:br>
              <a:rPr lang="en-GB" sz="1800" dirty="0">
                <a:solidFill>
                  <a:schemeClr val="tx1"/>
                </a:solidFill>
              </a:rPr>
            </a:br>
            <a:r>
              <a:rPr lang="en-GB" sz="1800" dirty="0">
                <a:solidFill>
                  <a:schemeClr val="tx1"/>
                </a:solidFill>
              </a:rPr>
              <a:t>(a)</a:t>
            </a:r>
            <a:r>
              <a:rPr lang="en-GB" sz="1800" b="1" dirty="0">
                <a:solidFill>
                  <a:schemeClr val="tx1"/>
                </a:solidFill>
              </a:rPr>
              <a:t>assess, monitor and improve the quality and safety of the services </a:t>
            </a:r>
            <a:r>
              <a:rPr lang="en-GB" sz="1800" dirty="0">
                <a:solidFill>
                  <a:schemeClr val="tx1"/>
                </a:solidFill>
              </a:rPr>
              <a:t>provided in the carrying on of the regulated activity (</a:t>
            </a:r>
            <a:r>
              <a:rPr lang="en-GB" sz="1800" b="1" dirty="0">
                <a:solidFill>
                  <a:schemeClr val="tx1"/>
                </a:solidFill>
              </a:rPr>
              <a:t>including the quality of the experience </a:t>
            </a:r>
            <a:r>
              <a:rPr lang="en-GB" sz="1800" dirty="0">
                <a:solidFill>
                  <a:schemeClr val="tx1"/>
                </a:solidFill>
              </a:rPr>
              <a:t>of service users in receiving those services);</a:t>
            </a:r>
            <a:br>
              <a:rPr lang="en-GB" sz="1800" dirty="0">
                <a:solidFill>
                  <a:schemeClr val="tx1"/>
                </a:solidFill>
              </a:rPr>
            </a:br>
            <a:r>
              <a:rPr lang="en-GB" sz="1800" dirty="0">
                <a:solidFill>
                  <a:schemeClr val="tx1"/>
                </a:solidFill>
              </a:rPr>
              <a:t>(b)</a:t>
            </a:r>
            <a:r>
              <a:rPr lang="en-GB" sz="1800" b="1" dirty="0">
                <a:solidFill>
                  <a:schemeClr val="tx1"/>
                </a:solidFill>
              </a:rPr>
              <a:t>assess, monitor and mitigate the risks </a:t>
            </a:r>
            <a:r>
              <a:rPr lang="en-GB" sz="1800" dirty="0">
                <a:solidFill>
                  <a:schemeClr val="tx1"/>
                </a:solidFill>
              </a:rPr>
              <a:t>relating to the health, safety and welfare of service users and others who may be at risk which arise from the carrying on of the regulated activity;</a:t>
            </a:r>
            <a:br>
              <a:rPr lang="en-GB" sz="1800" dirty="0">
                <a:solidFill>
                  <a:schemeClr val="tx1"/>
                </a:solidFill>
              </a:rPr>
            </a:br>
            <a:r>
              <a:rPr lang="en-GB" sz="1800" dirty="0">
                <a:solidFill>
                  <a:schemeClr val="tx1"/>
                </a:solidFill>
              </a:rPr>
              <a:t>(c)</a:t>
            </a:r>
            <a:r>
              <a:rPr lang="en-GB" sz="1800" b="1" dirty="0">
                <a:solidFill>
                  <a:schemeClr val="tx1"/>
                </a:solidFill>
              </a:rPr>
              <a:t>maintain securely an accurate, complete and contemporaneous record in respect of each service user</a:t>
            </a:r>
            <a:r>
              <a:rPr lang="en-GB" sz="1800" dirty="0">
                <a:solidFill>
                  <a:schemeClr val="tx1"/>
                </a:solidFill>
              </a:rPr>
              <a:t>, including a record of the care and treatment provided to the service user and of decisions taken in relation to the care and treatment provided;</a:t>
            </a:r>
            <a:br>
              <a:rPr lang="en-GB" sz="1800" dirty="0">
                <a:solidFill>
                  <a:schemeClr val="tx1"/>
                </a:solidFill>
              </a:rPr>
            </a:br>
            <a:r>
              <a:rPr lang="en-GB" sz="1800" dirty="0">
                <a:solidFill>
                  <a:schemeClr val="tx1"/>
                </a:solidFill>
              </a:rPr>
              <a:t>(d)</a:t>
            </a:r>
            <a:r>
              <a:rPr lang="en-GB" sz="1800" b="1" dirty="0">
                <a:solidFill>
                  <a:schemeClr val="tx1"/>
                </a:solidFill>
              </a:rPr>
              <a:t>maintain</a:t>
            </a:r>
            <a:r>
              <a:rPr lang="en-GB" sz="1800" dirty="0">
                <a:solidFill>
                  <a:schemeClr val="tx1"/>
                </a:solidFill>
              </a:rPr>
              <a:t> securely such other </a:t>
            </a:r>
            <a:r>
              <a:rPr lang="en-GB" sz="1800" b="1" dirty="0">
                <a:solidFill>
                  <a:schemeClr val="tx1"/>
                </a:solidFill>
              </a:rPr>
              <a:t>records</a:t>
            </a:r>
            <a:r>
              <a:rPr lang="en-GB" sz="1800" dirty="0">
                <a:solidFill>
                  <a:schemeClr val="tx1"/>
                </a:solidFill>
              </a:rPr>
              <a:t> as are necessary to be kept in relation to—</a:t>
            </a:r>
            <a:br>
              <a:rPr lang="en-GB" sz="1800" dirty="0">
                <a:solidFill>
                  <a:schemeClr val="tx1"/>
                </a:solidFill>
              </a:rPr>
            </a:br>
            <a:r>
              <a:rPr lang="en-GB" sz="1800" dirty="0">
                <a:solidFill>
                  <a:schemeClr val="tx1"/>
                </a:solidFill>
              </a:rPr>
              <a:t>(</a:t>
            </a:r>
            <a:r>
              <a:rPr lang="en-GB" sz="1800" dirty="0" err="1">
                <a:solidFill>
                  <a:schemeClr val="tx1"/>
                </a:solidFill>
              </a:rPr>
              <a:t>i</a:t>
            </a:r>
            <a:r>
              <a:rPr lang="en-GB" sz="1800" dirty="0">
                <a:solidFill>
                  <a:schemeClr val="tx1"/>
                </a:solidFill>
              </a:rPr>
              <a:t>)</a:t>
            </a:r>
            <a:r>
              <a:rPr lang="en-GB" sz="1800" b="1" dirty="0">
                <a:solidFill>
                  <a:schemeClr val="tx1"/>
                </a:solidFill>
              </a:rPr>
              <a:t>persons employed</a:t>
            </a:r>
            <a:r>
              <a:rPr lang="en-GB" sz="1800" dirty="0">
                <a:solidFill>
                  <a:schemeClr val="tx1"/>
                </a:solidFill>
              </a:rPr>
              <a:t> in the carrying on of the regulated activity, and</a:t>
            </a:r>
            <a:br>
              <a:rPr lang="en-GB" sz="1800" dirty="0">
                <a:solidFill>
                  <a:schemeClr val="tx1"/>
                </a:solidFill>
              </a:rPr>
            </a:br>
            <a:r>
              <a:rPr lang="en-GB" sz="1800" dirty="0">
                <a:solidFill>
                  <a:schemeClr val="tx1"/>
                </a:solidFill>
              </a:rPr>
              <a:t>(ii)the </a:t>
            </a:r>
            <a:r>
              <a:rPr lang="en-GB" sz="1800" b="1" dirty="0">
                <a:solidFill>
                  <a:schemeClr val="tx1"/>
                </a:solidFill>
              </a:rPr>
              <a:t>management of the regulated activity</a:t>
            </a:r>
            <a:r>
              <a:rPr lang="en-GB" sz="1800" dirty="0">
                <a:solidFill>
                  <a:schemeClr val="tx1"/>
                </a:solidFill>
              </a:rPr>
              <a:t>;</a:t>
            </a:r>
            <a:br>
              <a:rPr lang="en-GB" sz="1800" dirty="0">
                <a:solidFill>
                  <a:schemeClr val="tx1"/>
                </a:solidFill>
              </a:rPr>
            </a:br>
            <a:r>
              <a:rPr lang="en-GB" sz="1800" dirty="0">
                <a:solidFill>
                  <a:schemeClr val="tx1"/>
                </a:solidFill>
              </a:rPr>
              <a:t>(e)</a:t>
            </a:r>
            <a:r>
              <a:rPr lang="en-GB" sz="1800" b="1" dirty="0">
                <a:solidFill>
                  <a:schemeClr val="tx1"/>
                </a:solidFill>
              </a:rPr>
              <a:t>seek and act on feedback </a:t>
            </a:r>
            <a:r>
              <a:rPr lang="en-GB" sz="1800" dirty="0">
                <a:solidFill>
                  <a:schemeClr val="tx1"/>
                </a:solidFill>
              </a:rPr>
              <a:t>from relevant persons and other persons on the services provided in the carrying on of the regulated activity, </a:t>
            </a:r>
            <a:r>
              <a:rPr lang="en-GB" sz="1800" b="1" dirty="0">
                <a:solidFill>
                  <a:schemeClr val="tx1"/>
                </a:solidFill>
              </a:rPr>
              <a:t>for the purposes of continually evaluating and improving</a:t>
            </a:r>
            <a:r>
              <a:rPr lang="en-GB" sz="1800" dirty="0">
                <a:solidFill>
                  <a:schemeClr val="tx1"/>
                </a:solidFill>
              </a:rPr>
              <a:t> such services;</a:t>
            </a:r>
            <a:br>
              <a:rPr lang="en-GB" sz="1800" dirty="0">
                <a:solidFill>
                  <a:schemeClr val="tx1"/>
                </a:solidFill>
              </a:rPr>
            </a:br>
            <a:r>
              <a:rPr lang="en-GB" sz="1800" dirty="0">
                <a:solidFill>
                  <a:schemeClr val="tx1"/>
                </a:solidFill>
              </a:rPr>
              <a:t>(</a:t>
            </a:r>
            <a:br>
              <a:rPr lang="en-GB" sz="1600" dirty="0">
                <a:solidFill>
                  <a:schemeClr val="tx1"/>
                </a:solidFill>
              </a:rPr>
            </a:br>
            <a:br>
              <a:rPr lang="en-GB" sz="1800" dirty="0">
                <a:solidFill>
                  <a:schemeClr val="tx1"/>
                </a:solidFill>
              </a:rPr>
            </a:br>
            <a:br>
              <a:rPr lang="en-US" sz="1800" b="1" dirty="0">
                <a:solidFill>
                  <a:schemeClr val="tx1"/>
                </a:solidFill>
              </a:rPr>
            </a:br>
            <a:br>
              <a:rPr lang="en-US" sz="1800" b="1" dirty="0">
                <a:solidFill>
                  <a:schemeClr val="tx1"/>
                </a:solidFill>
              </a:rPr>
            </a:br>
            <a:endParaRPr lang="en-US" sz="1800" b="1" dirty="0">
              <a:solidFill>
                <a:schemeClr val="tx1"/>
              </a:solidFill>
            </a:endParaRPr>
          </a:p>
        </p:txBody>
      </p:sp>
      <p:pic>
        <p:nvPicPr>
          <p:cNvPr id="27" name="Picture 26">
            <a:extLst>
              <a:ext uri="{FF2B5EF4-FFF2-40B4-BE49-F238E27FC236}">
                <a16:creationId xmlns:a16="http://schemas.microsoft.com/office/drawing/2014/main" id="{7339BD73-8113-C501-4BD9-4CE8CE65567E}"/>
              </a:ext>
            </a:extLst>
          </p:cNvPr>
          <p:cNvPicPr>
            <a:picLocks noChangeAspect="1"/>
          </p:cNvPicPr>
          <p:nvPr/>
        </p:nvPicPr>
        <p:blipFill>
          <a:blip r:embed="rId2"/>
          <a:stretch>
            <a:fillRect/>
          </a:stretch>
        </p:blipFill>
        <p:spPr>
          <a:xfrm>
            <a:off x="9543187" y="1"/>
            <a:ext cx="2366301" cy="1204332"/>
          </a:xfrm>
          <a:prstGeom prst="rect">
            <a:avLst/>
          </a:prstGeom>
        </p:spPr>
      </p:pic>
      <p:sp>
        <p:nvSpPr>
          <p:cNvPr id="7" name="TextBox 6">
            <a:extLst>
              <a:ext uri="{FF2B5EF4-FFF2-40B4-BE49-F238E27FC236}">
                <a16:creationId xmlns:a16="http://schemas.microsoft.com/office/drawing/2014/main" id="{D89E45B2-4162-A0C4-E115-15BA57188FCC}"/>
              </a:ext>
            </a:extLst>
          </p:cNvPr>
          <p:cNvSpPr txBox="1"/>
          <p:nvPr/>
        </p:nvSpPr>
        <p:spPr>
          <a:xfrm>
            <a:off x="282512" y="81710"/>
            <a:ext cx="9013372" cy="1077218"/>
          </a:xfrm>
          <a:prstGeom prst="rect">
            <a:avLst/>
          </a:prstGeom>
          <a:noFill/>
        </p:spPr>
        <p:txBody>
          <a:bodyPr wrap="square" rtlCol="0">
            <a:spAutoFit/>
          </a:bodyPr>
          <a:lstStyle/>
          <a:p>
            <a:r>
              <a:rPr lang="en-GB" sz="3200" b="1" dirty="0"/>
              <a:t>Regulation 17: Good Governance (relevant sections)</a:t>
            </a:r>
          </a:p>
        </p:txBody>
      </p:sp>
    </p:spTree>
    <p:extLst>
      <p:ext uri="{BB962C8B-B14F-4D97-AF65-F5344CB8AC3E}">
        <p14:creationId xmlns:p14="http://schemas.microsoft.com/office/powerpoint/2010/main" val="3247560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4288EB-0EB0-D3EC-A923-D53007E31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154F9-482F-E85A-7CF8-A8B72CF00E82}"/>
              </a:ext>
            </a:extLst>
          </p:cNvPr>
          <p:cNvSpPr>
            <a:spLocks noGrp="1"/>
          </p:cNvSpPr>
          <p:nvPr>
            <p:ph type="title"/>
          </p:nvPr>
        </p:nvSpPr>
        <p:spPr/>
        <p:txBody>
          <a:bodyPr>
            <a:normAutofit/>
          </a:bodyPr>
          <a:lstStyle/>
          <a:p>
            <a:pPr>
              <a:lnSpc>
                <a:spcPct val="90000"/>
              </a:lnSpc>
            </a:pPr>
            <a:r>
              <a:rPr lang="en-GB" sz="4000" b="1" dirty="0"/>
              <a:t>Changes at CQC – A Timeline</a:t>
            </a:r>
            <a:endParaRPr lang="en-US" sz="4000" b="1" dirty="0">
              <a:solidFill>
                <a:schemeClr val="bg1"/>
              </a:solidFill>
            </a:endParaRPr>
          </a:p>
        </p:txBody>
      </p:sp>
      <p:pic>
        <p:nvPicPr>
          <p:cNvPr id="27" name="Picture 26">
            <a:extLst>
              <a:ext uri="{FF2B5EF4-FFF2-40B4-BE49-F238E27FC236}">
                <a16:creationId xmlns:a16="http://schemas.microsoft.com/office/drawing/2014/main" id="{B6D10842-2F8A-139C-2C40-BA78A06D5B65}"/>
              </a:ext>
            </a:extLst>
          </p:cNvPr>
          <p:cNvPicPr>
            <a:picLocks noChangeAspect="1"/>
          </p:cNvPicPr>
          <p:nvPr/>
        </p:nvPicPr>
        <p:blipFill>
          <a:blip r:embed="rId3"/>
          <a:stretch>
            <a:fillRect/>
          </a:stretch>
        </p:blipFill>
        <p:spPr>
          <a:xfrm>
            <a:off x="9543187" y="1"/>
            <a:ext cx="2366301" cy="1204332"/>
          </a:xfrm>
          <a:prstGeom prst="rect">
            <a:avLst/>
          </a:prstGeom>
        </p:spPr>
      </p:pic>
      <p:sp>
        <p:nvSpPr>
          <p:cNvPr id="4" name="TextBox 3">
            <a:extLst>
              <a:ext uri="{FF2B5EF4-FFF2-40B4-BE49-F238E27FC236}">
                <a16:creationId xmlns:a16="http://schemas.microsoft.com/office/drawing/2014/main" id="{9453BDC1-7FAA-BC19-EDA5-7AD766003BF7}"/>
              </a:ext>
            </a:extLst>
          </p:cNvPr>
          <p:cNvSpPr txBox="1"/>
          <p:nvPr/>
        </p:nvSpPr>
        <p:spPr>
          <a:xfrm>
            <a:off x="5170714" y="1295137"/>
            <a:ext cx="6738774" cy="5909310"/>
          </a:xfrm>
          <a:prstGeom prst="rect">
            <a:avLst/>
          </a:prstGeom>
          <a:noFill/>
        </p:spPr>
        <p:txBody>
          <a:bodyPr wrap="square" rtlCol="0">
            <a:spAutoFit/>
          </a:bodyPr>
          <a:lstStyle/>
          <a:p>
            <a:pPr marL="285750" indent="-285750">
              <a:buFont typeface="Arial" panose="020B0604020202020204" pitchFamily="34" charset="0"/>
              <a:buChar char="•"/>
            </a:pPr>
            <a:r>
              <a:rPr lang="en-GB" b="1" dirty="0"/>
              <a:t>2019/20: </a:t>
            </a:r>
            <a:r>
              <a:rPr lang="en-GB" dirty="0"/>
              <a:t>Transformation begins with aim of introducing:</a:t>
            </a:r>
          </a:p>
          <a:p>
            <a:pPr marL="742950" lvl="1" indent="-285750">
              <a:buFont typeface="Courier New" panose="02070309020205020404" pitchFamily="49" charset="0"/>
              <a:buChar char="o"/>
            </a:pPr>
            <a:r>
              <a:rPr lang="en-GB" dirty="0"/>
              <a:t>Single Assessment Framework</a:t>
            </a:r>
          </a:p>
          <a:p>
            <a:pPr marL="742950" lvl="1" indent="-285750">
              <a:buFont typeface="Courier New" panose="02070309020205020404" pitchFamily="49" charset="0"/>
              <a:buChar char="o"/>
            </a:pPr>
            <a:r>
              <a:rPr lang="en-GB" dirty="0"/>
              <a:t>New organisational structure</a:t>
            </a:r>
          </a:p>
          <a:p>
            <a:pPr marL="742950" lvl="1" indent="-285750">
              <a:buFont typeface="Courier New" panose="02070309020205020404" pitchFamily="49" charset="0"/>
              <a:buChar char="o"/>
            </a:pPr>
            <a:r>
              <a:rPr lang="en-GB" dirty="0"/>
              <a:t>New regulatory IT platform </a:t>
            </a:r>
          </a:p>
          <a:p>
            <a:pPr lvl="1"/>
            <a:endParaRPr lang="en-GB" dirty="0"/>
          </a:p>
          <a:p>
            <a:pPr marL="285750" indent="-285750">
              <a:buFont typeface="Arial" panose="020B0604020202020204" pitchFamily="34" charset="0"/>
              <a:buChar char="•"/>
            </a:pPr>
            <a:r>
              <a:rPr lang="en-GB" b="1" dirty="0"/>
              <a:t>2023/24: </a:t>
            </a:r>
            <a:r>
              <a:rPr lang="en-GB" dirty="0"/>
              <a:t>Single Assessment Framework launched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dirty="0"/>
              <a:t>2024: </a:t>
            </a:r>
            <a:r>
              <a:rPr lang="en-GB" dirty="0"/>
              <a:t>Dash and Richards reports find that all three elements of CQC’s transformation have failed.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dirty="0"/>
              <a:t>2024 – 26: </a:t>
            </a:r>
            <a:r>
              <a:rPr lang="en-GB" dirty="0"/>
              <a:t>Most of the changes made rolled back.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dirty="0"/>
              <a:t>2026: </a:t>
            </a:r>
            <a:r>
              <a:rPr lang="en-GB" dirty="0"/>
              <a:t>Draft Sector Specific Frameworks created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dirty="0"/>
              <a:t>Jun – Nov 26: </a:t>
            </a:r>
            <a:r>
              <a:rPr lang="en-GB" dirty="0"/>
              <a:t>Testing the replacement assessment model. Pilot assessments will run alongside - not instead of - existing inspections. Participation in a pilot is voluntary.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1646401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FCD845-A401-D824-9C0C-FCAD9EED42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FD43E-E638-1941-AD37-7B1D839127F5}"/>
              </a:ext>
            </a:extLst>
          </p:cNvPr>
          <p:cNvSpPr>
            <a:spLocks noGrp="1"/>
          </p:cNvSpPr>
          <p:nvPr>
            <p:ph type="title"/>
          </p:nvPr>
        </p:nvSpPr>
        <p:spPr/>
        <p:txBody>
          <a:bodyPr>
            <a:normAutofit fontScale="90000"/>
          </a:bodyPr>
          <a:lstStyle/>
          <a:p>
            <a:pPr>
              <a:lnSpc>
                <a:spcPct val="90000"/>
              </a:lnSpc>
            </a:pPr>
            <a:r>
              <a:rPr lang="en-GB" sz="4000" b="1" dirty="0"/>
              <a:t>Draft Assessment Framework for Primary care and community services</a:t>
            </a:r>
            <a:br>
              <a:rPr lang="en-GB" sz="4000" b="1" dirty="0"/>
            </a:br>
            <a:br>
              <a:rPr lang="en-GB" sz="4000" b="1" dirty="0"/>
            </a:br>
            <a:r>
              <a:rPr lang="en-GB" sz="4000" dirty="0">
                <a:hlinkClick r:id="rId3"/>
              </a:rPr>
              <a:t>Draft Assessment Framework</a:t>
            </a:r>
            <a:endParaRPr lang="en-US" sz="4000" b="1" dirty="0">
              <a:solidFill>
                <a:schemeClr val="bg1"/>
              </a:solidFill>
            </a:endParaRPr>
          </a:p>
        </p:txBody>
      </p:sp>
      <p:pic>
        <p:nvPicPr>
          <p:cNvPr id="27" name="Picture 26">
            <a:extLst>
              <a:ext uri="{FF2B5EF4-FFF2-40B4-BE49-F238E27FC236}">
                <a16:creationId xmlns:a16="http://schemas.microsoft.com/office/drawing/2014/main" id="{97EA00A0-CE7C-A83D-12CF-6699486C99F8}"/>
              </a:ext>
            </a:extLst>
          </p:cNvPr>
          <p:cNvPicPr>
            <a:picLocks noChangeAspect="1"/>
          </p:cNvPicPr>
          <p:nvPr/>
        </p:nvPicPr>
        <p:blipFill>
          <a:blip r:embed="rId4"/>
          <a:stretch>
            <a:fillRect/>
          </a:stretch>
        </p:blipFill>
        <p:spPr>
          <a:xfrm>
            <a:off x="9543187" y="1"/>
            <a:ext cx="2366301" cy="1204332"/>
          </a:xfrm>
          <a:prstGeom prst="rect">
            <a:avLst/>
          </a:prstGeom>
        </p:spPr>
      </p:pic>
      <p:sp>
        <p:nvSpPr>
          <p:cNvPr id="4" name="TextBox 3">
            <a:extLst>
              <a:ext uri="{FF2B5EF4-FFF2-40B4-BE49-F238E27FC236}">
                <a16:creationId xmlns:a16="http://schemas.microsoft.com/office/drawing/2014/main" id="{D4357E71-D295-804B-27FB-63FCD045E1F6}"/>
              </a:ext>
            </a:extLst>
          </p:cNvPr>
          <p:cNvSpPr txBox="1"/>
          <p:nvPr/>
        </p:nvSpPr>
        <p:spPr>
          <a:xfrm>
            <a:off x="5170714" y="1295137"/>
            <a:ext cx="6738774" cy="5816977"/>
          </a:xfrm>
          <a:prstGeom prst="rect">
            <a:avLst/>
          </a:prstGeom>
          <a:noFill/>
        </p:spPr>
        <p:txBody>
          <a:bodyPr wrap="square" rtlCol="0">
            <a:spAutoFit/>
          </a:bodyPr>
          <a:lstStyle/>
          <a:p>
            <a:pPr marL="285750" indent="-285750">
              <a:buFont typeface="Arial" panose="020B0604020202020204" pitchFamily="34" charset="0"/>
              <a:buChar char="•"/>
            </a:pPr>
            <a:r>
              <a:rPr lang="en-GB" sz="2000" dirty="0"/>
              <a:t>34 Quality Statements replaced with 28 “new” Key Lines of Enquiry.</a:t>
            </a:r>
          </a:p>
          <a:p>
            <a:pPr marL="285750" indent="-285750">
              <a:buFont typeface="Arial" panose="020B0604020202020204" pitchFamily="34" charset="0"/>
              <a:buChar char="•"/>
            </a:pPr>
            <a:r>
              <a:rPr lang="en-GB" sz="2000" dirty="0"/>
              <a:t>Specific to Primary Care and Community Services.  </a:t>
            </a:r>
          </a:p>
          <a:p>
            <a:endParaRPr lang="en-GB" sz="2000" dirty="0"/>
          </a:p>
          <a:p>
            <a:r>
              <a:rPr lang="en-GB" sz="2000" b="1" dirty="0"/>
              <a:t>What’s new for those who have not been inspected since pre-2020?</a:t>
            </a:r>
          </a:p>
          <a:p>
            <a:endParaRPr lang="en-GB" sz="2000" b="1" dirty="0"/>
          </a:p>
          <a:p>
            <a:pPr marL="285750" indent="-285750">
              <a:buFont typeface="Arial" panose="020B0604020202020204" pitchFamily="34" charset="0"/>
              <a:buChar char="•"/>
            </a:pPr>
            <a:r>
              <a:rPr lang="en-GB" sz="2000" dirty="0"/>
              <a:t>Focus on inequalities (patients and staff) &amp; Human Rights throughout</a:t>
            </a:r>
          </a:p>
          <a:p>
            <a:pPr marL="285750" indent="-285750">
              <a:buFont typeface="Arial" panose="020B0604020202020204" pitchFamily="34" charset="0"/>
              <a:buChar char="•"/>
            </a:pPr>
            <a:r>
              <a:rPr lang="en-GB" sz="2000" dirty="0"/>
              <a:t>References to safe use of new technologies including AI as well as cyber security arrangements</a:t>
            </a:r>
          </a:p>
          <a:p>
            <a:pPr marL="285750" indent="-285750">
              <a:buFont typeface="Arial" panose="020B0604020202020204" pitchFamily="34" charset="0"/>
              <a:buChar char="•"/>
            </a:pPr>
            <a:r>
              <a:rPr lang="en-GB" sz="2000" dirty="0"/>
              <a:t>More specific requirements around strategy</a:t>
            </a:r>
          </a:p>
          <a:p>
            <a:pPr marL="285750" indent="-285750">
              <a:buFont typeface="Arial" panose="020B0604020202020204" pitchFamily="34" charset="0"/>
              <a:buChar char="•"/>
            </a:pPr>
            <a:r>
              <a:rPr lang="en-GB" sz="2000" dirty="0"/>
              <a:t>Environmental sustainability</a:t>
            </a:r>
          </a:p>
          <a:p>
            <a:pPr marL="285750" indent="-285750">
              <a:buFont typeface="Arial" panose="020B0604020202020204" pitchFamily="34" charset="0"/>
              <a:buChar char="•"/>
            </a:pPr>
            <a:r>
              <a:rPr lang="en-GB" sz="2000" dirty="0"/>
              <a:t>Requirement to test business continuity plans</a:t>
            </a:r>
          </a:p>
          <a:p>
            <a:pPr marL="285750" indent="-285750">
              <a:buFont typeface="Arial" panose="020B0604020202020204" pitchFamily="34" charset="0"/>
              <a:buChar char="•"/>
            </a:pPr>
            <a:r>
              <a:rPr lang="en-GB" sz="2000" dirty="0"/>
              <a:t>Neighbourhood working</a:t>
            </a:r>
          </a:p>
          <a:p>
            <a:endParaRPr lang="en-GB" b="1"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902610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D3530CF-B941-0C34-52F6-BBCA19A90F52}"/>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Current Inspection Formats</a:t>
            </a:r>
            <a:br>
              <a:rPr lang="en-GB" dirty="0">
                <a:latin typeface="Arial" panose="020B0604020202020204" pitchFamily="34" charset="0"/>
                <a:cs typeface="Arial" panose="020B0604020202020204" pitchFamily="34" charset="0"/>
              </a:rPr>
            </a:br>
            <a:endParaRPr lang="en-GB" dirty="0"/>
          </a:p>
        </p:txBody>
      </p:sp>
      <p:sp>
        <p:nvSpPr>
          <p:cNvPr id="15" name="Content Placeholder 14">
            <a:extLst>
              <a:ext uri="{FF2B5EF4-FFF2-40B4-BE49-F238E27FC236}">
                <a16:creationId xmlns:a16="http://schemas.microsoft.com/office/drawing/2014/main" id="{A35742B2-6332-8033-DD27-5BEEFF0F8800}"/>
              </a:ext>
            </a:extLst>
          </p:cNvPr>
          <p:cNvSpPr>
            <a:spLocks noGrp="1"/>
          </p:cNvSpPr>
          <p:nvPr>
            <p:ph idx="1"/>
          </p:nvPr>
        </p:nvSpPr>
        <p:spPr/>
        <p:txBody>
          <a:bodyPr>
            <a:normAutofit/>
          </a:bodyPr>
          <a:lstStyle/>
          <a:p>
            <a:pPr>
              <a:buFont typeface="Wingdings" panose="05000000000000000000" pitchFamily="2" charset="2"/>
              <a:buChar char="§"/>
            </a:pPr>
            <a:r>
              <a:rPr lang="en-US" sz="3200" b="1" dirty="0">
                <a:solidFill>
                  <a:schemeClr val="tx1"/>
                </a:solidFill>
              </a:rPr>
              <a:t>Return to Good and Outstanding</a:t>
            </a:r>
          </a:p>
          <a:p>
            <a:pPr>
              <a:buFont typeface="Wingdings" panose="05000000000000000000" pitchFamily="2" charset="2"/>
              <a:buChar char="§"/>
            </a:pPr>
            <a:r>
              <a:rPr lang="en-GB" sz="3200" b="1" dirty="0">
                <a:solidFill>
                  <a:schemeClr val="tx1"/>
                </a:solidFill>
              </a:rPr>
              <a:t>“Enhanced” Return to Good and Outstanding</a:t>
            </a:r>
          </a:p>
          <a:p>
            <a:pPr>
              <a:buFont typeface="Wingdings" panose="05000000000000000000" pitchFamily="2" charset="2"/>
              <a:buChar char="§"/>
            </a:pPr>
            <a:r>
              <a:rPr lang="en-GB" sz="3200" b="1" dirty="0">
                <a:solidFill>
                  <a:schemeClr val="tx1"/>
                </a:solidFill>
              </a:rPr>
              <a:t>The way CQC currently Inspects Primary Care</a:t>
            </a:r>
            <a:endParaRPr lang="en-GB" sz="3200" dirty="0">
              <a:solidFill>
                <a:schemeClr val="tx1"/>
              </a:solidFill>
            </a:endParaRPr>
          </a:p>
        </p:txBody>
      </p:sp>
      <p:sp>
        <p:nvSpPr>
          <p:cNvPr id="8" name="Slide Number Placeholder 7">
            <a:extLst>
              <a:ext uri="{FF2B5EF4-FFF2-40B4-BE49-F238E27FC236}">
                <a16:creationId xmlns:a16="http://schemas.microsoft.com/office/drawing/2014/main" id="{721711F8-20B0-96AB-4DE9-02BE3A26CD3D}"/>
              </a:ext>
            </a:extLst>
          </p:cNvPr>
          <p:cNvSpPr>
            <a:spLocks noGrp="1"/>
          </p:cNvSpPr>
          <p:nvPr>
            <p:ph type="sldNum" sz="quarter" idx="12"/>
          </p:nvPr>
        </p:nvSpPr>
        <p:spPr/>
        <p:txBody>
          <a:bodyPr/>
          <a:lstStyle/>
          <a:p>
            <a:fld id="{9FF96B15-8338-45D5-A943-561235072D66}" type="slidenum">
              <a:rPr lang="en-US" noProof="0" smtClean="0"/>
              <a:t>10</a:t>
            </a:fld>
            <a:endParaRPr lang="en-US" noProof="0" dirty="0"/>
          </a:p>
        </p:txBody>
      </p:sp>
      <p:pic>
        <p:nvPicPr>
          <p:cNvPr id="17" name="Picture 16">
            <a:extLst>
              <a:ext uri="{FF2B5EF4-FFF2-40B4-BE49-F238E27FC236}">
                <a16:creationId xmlns:a16="http://schemas.microsoft.com/office/drawing/2014/main" id="{533329DA-0060-FC9F-7ADD-A78D3812C9E8}"/>
              </a:ext>
            </a:extLst>
          </p:cNvPr>
          <p:cNvPicPr>
            <a:picLocks noChangeAspect="1"/>
          </p:cNvPicPr>
          <p:nvPr/>
        </p:nvPicPr>
        <p:blipFill>
          <a:blip r:embed="rId2"/>
          <a:stretch>
            <a:fillRect/>
          </a:stretch>
        </p:blipFill>
        <p:spPr>
          <a:xfrm>
            <a:off x="9825699" y="0"/>
            <a:ext cx="2366301" cy="1204332"/>
          </a:xfrm>
          <a:prstGeom prst="rect">
            <a:avLst/>
          </a:prstGeom>
        </p:spPr>
      </p:pic>
    </p:spTree>
    <p:extLst>
      <p:ext uri="{BB962C8B-B14F-4D97-AF65-F5344CB8AC3E}">
        <p14:creationId xmlns:p14="http://schemas.microsoft.com/office/powerpoint/2010/main" val="2359142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DB7BF8-AB87-6996-B34E-FB6ACA186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514B2C-018E-B24C-27A0-AA52C76CF56B}"/>
              </a:ext>
            </a:extLst>
          </p:cNvPr>
          <p:cNvSpPr>
            <a:spLocks noGrp="1"/>
          </p:cNvSpPr>
          <p:nvPr>
            <p:ph type="title"/>
          </p:nvPr>
        </p:nvSpPr>
        <p:spPr/>
        <p:txBody>
          <a:bodyPr>
            <a:normAutofit/>
          </a:bodyPr>
          <a:lstStyle/>
          <a:p>
            <a:pPr>
              <a:lnSpc>
                <a:spcPct val="90000"/>
              </a:lnSpc>
            </a:pPr>
            <a:r>
              <a:rPr lang="en-US" sz="4000" b="1" dirty="0">
                <a:solidFill>
                  <a:schemeClr val="bg1"/>
                </a:solidFill>
              </a:rPr>
              <a:t>Return to Good and Outstanding</a:t>
            </a:r>
          </a:p>
        </p:txBody>
      </p:sp>
      <p:pic>
        <p:nvPicPr>
          <p:cNvPr id="27" name="Picture 26">
            <a:extLst>
              <a:ext uri="{FF2B5EF4-FFF2-40B4-BE49-F238E27FC236}">
                <a16:creationId xmlns:a16="http://schemas.microsoft.com/office/drawing/2014/main" id="{DDA1B65B-869D-C86D-DBB4-A94FD3741EDC}"/>
              </a:ext>
            </a:extLst>
          </p:cNvPr>
          <p:cNvPicPr>
            <a:picLocks noChangeAspect="1"/>
          </p:cNvPicPr>
          <p:nvPr/>
        </p:nvPicPr>
        <p:blipFill>
          <a:blip r:embed="rId2"/>
          <a:stretch>
            <a:fillRect/>
          </a:stretch>
        </p:blipFill>
        <p:spPr>
          <a:xfrm>
            <a:off x="9503998" y="0"/>
            <a:ext cx="2366301" cy="1204332"/>
          </a:xfrm>
          <a:prstGeom prst="rect">
            <a:avLst/>
          </a:prstGeom>
        </p:spPr>
      </p:pic>
      <p:sp>
        <p:nvSpPr>
          <p:cNvPr id="6" name="TextBox 5">
            <a:extLst>
              <a:ext uri="{FF2B5EF4-FFF2-40B4-BE49-F238E27FC236}">
                <a16:creationId xmlns:a16="http://schemas.microsoft.com/office/drawing/2014/main" id="{BE6712B7-ECBC-D9A7-F8DB-F7E28077B3B0}"/>
              </a:ext>
            </a:extLst>
          </p:cNvPr>
          <p:cNvSpPr txBox="1"/>
          <p:nvPr/>
        </p:nvSpPr>
        <p:spPr>
          <a:xfrm>
            <a:off x="431074" y="2338251"/>
            <a:ext cx="11439225" cy="4247317"/>
          </a:xfrm>
          <a:prstGeom prst="rect">
            <a:avLst/>
          </a:prstGeom>
          <a:noFill/>
        </p:spPr>
        <p:txBody>
          <a:bodyPr wrap="square" rtlCol="0">
            <a:spAutoFit/>
          </a:bodyPr>
          <a:lstStyle/>
          <a:p>
            <a:r>
              <a:rPr lang="en-GB" dirty="0"/>
              <a:t>Began in March 2026. Inspector only. No GP specialist advisor usually present, although could be turned into a comprehensive inspection if concerns identified</a:t>
            </a:r>
          </a:p>
          <a:p>
            <a:endParaRPr lang="en-GB" i="1" dirty="0"/>
          </a:p>
          <a:p>
            <a:r>
              <a:rPr lang="en-GB" b="1" dirty="0"/>
              <a:t>Criteria for selection:</a:t>
            </a:r>
          </a:p>
          <a:p>
            <a:endParaRPr lang="en-GB" i="1" dirty="0"/>
          </a:p>
          <a:p>
            <a:pPr marL="285750" lvl="0" indent="-285750">
              <a:buFont typeface="Arial" panose="020B0604020202020204" pitchFamily="34" charset="0"/>
              <a:buChar char="•"/>
            </a:pPr>
            <a:r>
              <a:rPr lang="en-GB" dirty="0"/>
              <a:t>be an NHS in-hours GP practice</a:t>
            </a:r>
          </a:p>
          <a:p>
            <a:pPr marL="285750" lvl="0" indent="-285750">
              <a:buFont typeface="Arial" panose="020B0604020202020204" pitchFamily="34" charset="0"/>
              <a:buChar char="•"/>
            </a:pPr>
            <a:r>
              <a:rPr lang="en-GB" dirty="0"/>
              <a:t>hold a current overall rating of either </a:t>
            </a:r>
            <a:r>
              <a:rPr lang="en-GB" b="1" dirty="0"/>
              <a:t>good</a:t>
            </a:r>
            <a:r>
              <a:rPr lang="en-GB" dirty="0"/>
              <a:t> or </a:t>
            </a:r>
            <a:r>
              <a:rPr lang="en-GB" b="1" dirty="0"/>
              <a:t>outstanding</a:t>
            </a:r>
            <a:endParaRPr lang="en-GB" dirty="0"/>
          </a:p>
          <a:p>
            <a:pPr marL="285750" lvl="0" indent="-285750">
              <a:buFont typeface="Arial" panose="020B0604020202020204" pitchFamily="34" charset="0"/>
              <a:buChar char="•"/>
            </a:pPr>
            <a:r>
              <a:rPr lang="en-GB" dirty="0"/>
              <a:t>have had its last inspection report published between </a:t>
            </a:r>
            <a:r>
              <a:rPr lang="en-GB" b="1" dirty="0"/>
              <a:t>2017 and 2022</a:t>
            </a:r>
            <a:endParaRPr lang="en-GB" dirty="0"/>
          </a:p>
          <a:p>
            <a:pPr marL="285750" lvl="0" indent="-285750">
              <a:buFont typeface="Arial" panose="020B0604020202020204" pitchFamily="34" charset="0"/>
              <a:buChar char="•"/>
            </a:pPr>
            <a:r>
              <a:rPr lang="en-GB" dirty="0"/>
              <a:t>be considered lower risk</a:t>
            </a:r>
          </a:p>
          <a:p>
            <a:pPr marL="285750" lvl="0" indent="-285750">
              <a:buFont typeface="Arial" panose="020B0604020202020204" pitchFamily="34" charset="0"/>
              <a:buChar char="•"/>
            </a:pPr>
            <a:r>
              <a:rPr lang="en-GB" dirty="0"/>
              <a:t>have no ongoing regulatory activity and not be dormant.</a:t>
            </a:r>
          </a:p>
          <a:p>
            <a:pPr marL="285750" lvl="0" indent="-285750">
              <a:buFont typeface="Arial" panose="020B0604020202020204" pitchFamily="34" charset="0"/>
              <a:buChar char="•"/>
            </a:pPr>
            <a:endParaRPr lang="en-GB" dirty="0"/>
          </a:p>
          <a:p>
            <a:pPr lvl="0"/>
            <a:r>
              <a:rPr lang="en-GB" i="1" dirty="0"/>
              <a:t>Assessments in this programme </a:t>
            </a:r>
            <a:r>
              <a:rPr lang="en-GB" b="1" i="1" dirty="0"/>
              <a:t>run alongside our usual assessment activity </a:t>
            </a:r>
            <a:r>
              <a:rPr lang="en-GB" i="1" dirty="0"/>
              <a:t>and will follow our established approach and methodology. But importantly, they will </a:t>
            </a:r>
            <a:r>
              <a:rPr lang="en-GB" b="1" i="1" dirty="0"/>
              <a:t>enable us to gain additional assurance from lower-risk services that have not been inspected for some time.</a:t>
            </a:r>
          </a:p>
          <a:p>
            <a:endParaRPr lang="en-GB" i="1" dirty="0"/>
          </a:p>
        </p:txBody>
      </p:sp>
    </p:spTree>
    <p:extLst>
      <p:ext uri="{BB962C8B-B14F-4D97-AF65-F5344CB8AC3E}">
        <p14:creationId xmlns:p14="http://schemas.microsoft.com/office/powerpoint/2010/main" val="2920851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F2FB-A9D6-2CE0-7FF7-D27E0D8FF0CC}"/>
              </a:ext>
            </a:extLst>
          </p:cNvPr>
          <p:cNvSpPr>
            <a:spLocks noGrp="1"/>
          </p:cNvSpPr>
          <p:nvPr>
            <p:ph type="title"/>
          </p:nvPr>
        </p:nvSpPr>
        <p:spPr/>
        <p:txBody>
          <a:bodyPr/>
          <a:lstStyle/>
          <a:p>
            <a:r>
              <a:rPr lang="en-GB" sz="4000" b="1" dirty="0"/>
              <a:t>Return to Good and Outstanding  Quality Statements Assessed</a:t>
            </a:r>
          </a:p>
        </p:txBody>
      </p:sp>
      <p:sp>
        <p:nvSpPr>
          <p:cNvPr id="3" name="Slide Number Placeholder 2">
            <a:extLst>
              <a:ext uri="{FF2B5EF4-FFF2-40B4-BE49-F238E27FC236}">
                <a16:creationId xmlns:a16="http://schemas.microsoft.com/office/drawing/2014/main" id="{C0F5A76A-6CAA-70F2-D663-B3B1CC29A813}"/>
              </a:ext>
            </a:extLst>
          </p:cNvPr>
          <p:cNvSpPr>
            <a:spLocks noGrp="1"/>
          </p:cNvSpPr>
          <p:nvPr>
            <p:ph type="sldNum" sz="quarter" idx="12"/>
          </p:nvPr>
        </p:nvSpPr>
        <p:spPr/>
        <p:txBody>
          <a:bodyPr/>
          <a:lstStyle/>
          <a:p>
            <a:fld id="{9FF96B15-8338-45D5-A943-561235072D66}" type="slidenum">
              <a:rPr lang="en-US" noProof="0" smtClean="0"/>
              <a:t>12</a:t>
            </a:fld>
            <a:endParaRPr lang="en-US" noProof="0" dirty="0"/>
          </a:p>
        </p:txBody>
      </p:sp>
      <p:pic>
        <p:nvPicPr>
          <p:cNvPr id="6" name="Picture 5">
            <a:extLst>
              <a:ext uri="{FF2B5EF4-FFF2-40B4-BE49-F238E27FC236}">
                <a16:creationId xmlns:a16="http://schemas.microsoft.com/office/drawing/2014/main" id="{6B9108B6-FAA2-A6A8-2D53-7C6D02F5D8FA}"/>
              </a:ext>
            </a:extLst>
          </p:cNvPr>
          <p:cNvPicPr>
            <a:picLocks noChangeAspect="1"/>
          </p:cNvPicPr>
          <p:nvPr/>
        </p:nvPicPr>
        <p:blipFill>
          <a:blip r:embed="rId2"/>
          <a:stretch>
            <a:fillRect/>
          </a:stretch>
        </p:blipFill>
        <p:spPr>
          <a:xfrm>
            <a:off x="9503998" y="0"/>
            <a:ext cx="2366301" cy="1204332"/>
          </a:xfrm>
          <a:prstGeom prst="rect">
            <a:avLst/>
          </a:prstGeom>
        </p:spPr>
      </p:pic>
      <p:sp>
        <p:nvSpPr>
          <p:cNvPr id="8" name="TextBox 7">
            <a:extLst>
              <a:ext uri="{FF2B5EF4-FFF2-40B4-BE49-F238E27FC236}">
                <a16:creationId xmlns:a16="http://schemas.microsoft.com/office/drawing/2014/main" id="{1500F38E-FFAF-325D-54F2-00E1BE285F2F}"/>
              </a:ext>
            </a:extLst>
          </p:cNvPr>
          <p:cNvSpPr txBox="1"/>
          <p:nvPr/>
        </p:nvSpPr>
        <p:spPr>
          <a:xfrm>
            <a:off x="666206" y="2442754"/>
            <a:ext cx="11204093" cy="4801314"/>
          </a:xfrm>
          <a:prstGeom prst="rect">
            <a:avLst/>
          </a:prstGeom>
          <a:noFill/>
        </p:spPr>
        <p:txBody>
          <a:bodyPr wrap="square" rtlCol="0">
            <a:spAutoFit/>
          </a:bodyPr>
          <a:lstStyle/>
          <a:p>
            <a:r>
              <a:rPr lang="en-GB" b="1" dirty="0"/>
              <a:t>Safe:</a:t>
            </a:r>
          </a:p>
          <a:p>
            <a:r>
              <a:rPr lang="en-GB" dirty="0"/>
              <a:t>Safe environments: Premises</a:t>
            </a:r>
          </a:p>
          <a:p>
            <a:pPr lvl="0"/>
            <a:r>
              <a:rPr lang="en-GB" dirty="0"/>
              <a:t>Safe and effective staffing: recruitment checks</a:t>
            </a:r>
          </a:p>
          <a:p>
            <a:pPr lvl="0"/>
            <a:r>
              <a:rPr lang="en-GB" dirty="0"/>
              <a:t>Infection prevention and control: IPC audits, cleaning</a:t>
            </a:r>
          </a:p>
          <a:p>
            <a:r>
              <a:rPr lang="en-GB" b="1" dirty="0"/>
              <a:t>Effective:</a:t>
            </a:r>
          </a:p>
          <a:p>
            <a:r>
              <a:rPr lang="en-GB" dirty="0"/>
              <a:t>Supporting people to live healthier lives: Health promotional activities &amp; screening uptake</a:t>
            </a:r>
          </a:p>
          <a:p>
            <a:pPr lvl="0"/>
            <a:r>
              <a:rPr lang="en-GB" dirty="0"/>
              <a:t>Monitoring and improving outcomes: clinical auditing</a:t>
            </a:r>
          </a:p>
          <a:p>
            <a:r>
              <a:rPr lang="en-GB" b="1" dirty="0"/>
              <a:t>Caring:</a:t>
            </a:r>
          </a:p>
          <a:p>
            <a:r>
              <a:rPr lang="en-GB" dirty="0"/>
              <a:t>Kindness, compassion and dignity: patient and staff surveys to evidence</a:t>
            </a:r>
          </a:p>
          <a:p>
            <a:r>
              <a:rPr lang="en-GB" b="1" dirty="0"/>
              <a:t>Responsive:</a:t>
            </a:r>
          </a:p>
          <a:p>
            <a:r>
              <a:rPr lang="en-GB" dirty="0"/>
              <a:t>Equity in access: access arrangements and support for those with reasonable adjustments</a:t>
            </a:r>
          </a:p>
          <a:p>
            <a:pPr lvl="0"/>
            <a:r>
              <a:rPr lang="en-GB" dirty="0"/>
              <a:t>Equity in experience and outcomes: tackling health inequalities</a:t>
            </a:r>
          </a:p>
          <a:p>
            <a:r>
              <a:rPr lang="en-GB" b="1" dirty="0"/>
              <a:t>Well-led:</a:t>
            </a:r>
          </a:p>
          <a:p>
            <a:r>
              <a:rPr lang="en-GB" dirty="0"/>
              <a:t>Shared direction and culture: Vision, values and staff wellbeing</a:t>
            </a:r>
          </a:p>
          <a:p>
            <a:pPr lvl="0"/>
            <a:r>
              <a:rPr lang="en-GB" dirty="0"/>
              <a:t>Governance, management and sustainability: Policies and procedures, leadership structure</a:t>
            </a:r>
          </a:p>
          <a:p>
            <a:pPr lvl="0"/>
            <a:endParaRPr lang="en-GB" dirty="0">
              <a:highlight>
                <a:srgbClr val="FFFF00"/>
              </a:highlight>
            </a:endParaRPr>
          </a:p>
          <a:p>
            <a:endParaRPr lang="en-GB" dirty="0"/>
          </a:p>
        </p:txBody>
      </p:sp>
    </p:spTree>
    <p:extLst>
      <p:ext uri="{BB962C8B-B14F-4D97-AF65-F5344CB8AC3E}">
        <p14:creationId xmlns:p14="http://schemas.microsoft.com/office/powerpoint/2010/main" val="2383041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0D4E5-776E-D4A6-1216-4C5B307DB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C86D4-8BF9-E43E-89CB-7038AF3FF891}"/>
              </a:ext>
            </a:extLst>
          </p:cNvPr>
          <p:cNvSpPr>
            <a:spLocks noGrp="1"/>
          </p:cNvSpPr>
          <p:nvPr>
            <p:ph type="title"/>
          </p:nvPr>
        </p:nvSpPr>
        <p:spPr/>
        <p:txBody>
          <a:bodyPr/>
          <a:lstStyle/>
          <a:p>
            <a:r>
              <a:rPr lang="en-GB" sz="4000" b="1" dirty="0"/>
              <a:t>“Enhanced” Return to Good and Outstanding Inspections</a:t>
            </a:r>
          </a:p>
        </p:txBody>
      </p:sp>
      <p:sp>
        <p:nvSpPr>
          <p:cNvPr id="3" name="Slide Number Placeholder 2">
            <a:extLst>
              <a:ext uri="{FF2B5EF4-FFF2-40B4-BE49-F238E27FC236}">
                <a16:creationId xmlns:a16="http://schemas.microsoft.com/office/drawing/2014/main" id="{4DC7ACCF-3395-3C92-68DA-BFF3A1ACC71C}"/>
              </a:ext>
            </a:extLst>
          </p:cNvPr>
          <p:cNvSpPr>
            <a:spLocks noGrp="1"/>
          </p:cNvSpPr>
          <p:nvPr>
            <p:ph type="sldNum" sz="quarter" idx="12"/>
          </p:nvPr>
        </p:nvSpPr>
        <p:spPr/>
        <p:txBody>
          <a:bodyPr/>
          <a:lstStyle/>
          <a:p>
            <a:fld id="{9FF96B15-8338-45D5-A943-561235072D66}" type="slidenum">
              <a:rPr lang="en-US" noProof="0" smtClean="0"/>
              <a:t>13</a:t>
            </a:fld>
            <a:endParaRPr lang="en-US" noProof="0" dirty="0"/>
          </a:p>
        </p:txBody>
      </p:sp>
      <p:pic>
        <p:nvPicPr>
          <p:cNvPr id="6" name="Picture 5">
            <a:extLst>
              <a:ext uri="{FF2B5EF4-FFF2-40B4-BE49-F238E27FC236}">
                <a16:creationId xmlns:a16="http://schemas.microsoft.com/office/drawing/2014/main" id="{1A63F9BC-3A1C-10AB-B648-F2BBDD21DF21}"/>
              </a:ext>
            </a:extLst>
          </p:cNvPr>
          <p:cNvPicPr>
            <a:picLocks noChangeAspect="1"/>
          </p:cNvPicPr>
          <p:nvPr/>
        </p:nvPicPr>
        <p:blipFill>
          <a:blip r:embed="rId2"/>
          <a:stretch>
            <a:fillRect/>
          </a:stretch>
        </p:blipFill>
        <p:spPr>
          <a:xfrm>
            <a:off x="9503998" y="0"/>
            <a:ext cx="2366301" cy="1204332"/>
          </a:xfrm>
          <a:prstGeom prst="rect">
            <a:avLst/>
          </a:prstGeom>
        </p:spPr>
      </p:pic>
      <p:sp>
        <p:nvSpPr>
          <p:cNvPr id="8" name="TextBox 7">
            <a:extLst>
              <a:ext uri="{FF2B5EF4-FFF2-40B4-BE49-F238E27FC236}">
                <a16:creationId xmlns:a16="http://schemas.microsoft.com/office/drawing/2014/main" id="{C01B6219-BDB8-6856-0807-AF81278B8F0E}"/>
              </a:ext>
            </a:extLst>
          </p:cNvPr>
          <p:cNvSpPr txBox="1"/>
          <p:nvPr/>
        </p:nvSpPr>
        <p:spPr>
          <a:xfrm>
            <a:off x="666206" y="2442754"/>
            <a:ext cx="11204093" cy="4247317"/>
          </a:xfrm>
          <a:prstGeom prst="rect">
            <a:avLst/>
          </a:prstGeom>
          <a:noFill/>
        </p:spPr>
        <p:txBody>
          <a:bodyPr wrap="square" rtlCol="0">
            <a:spAutoFit/>
          </a:bodyPr>
          <a:lstStyle/>
          <a:p>
            <a:pPr lvl="0"/>
            <a:r>
              <a:rPr lang="en-GB" b="1" i="1" dirty="0"/>
              <a:t>Enhanced assessments</a:t>
            </a:r>
            <a:r>
              <a:rPr lang="en-GB" i="1" dirty="0"/>
              <a:t> will include a routine clinical review by carrying out the usual </a:t>
            </a:r>
            <a:r>
              <a:rPr lang="en-GB" i="1" u="sng" dirty="0">
                <a:hlinkClick r:id="rId3"/>
              </a:rPr>
              <a:t>clinical records reviews</a:t>
            </a:r>
            <a:r>
              <a:rPr lang="en-GB" i="1" dirty="0"/>
              <a:t>. </a:t>
            </a:r>
          </a:p>
          <a:p>
            <a:pPr lvl="0"/>
            <a:endParaRPr lang="en-GB" i="1" dirty="0"/>
          </a:p>
          <a:p>
            <a:pPr lvl="0"/>
            <a:r>
              <a:rPr lang="en-GB" i="1" dirty="0"/>
              <a:t>The local inspection team will decide whether to carry out either a standard assessment or an enhanced assessment. </a:t>
            </a:r>
          </a:p>
          <a:p>
            <a:pPr lvl="0"/>
            <a:endParaRPr lang="en-GB" dirty="0"/>
          </a:p>
          <a:p>
            <a:pPr lvl="0"/>
            <a:r>
              <a:rPr lang="en-GB" b="1" dirty="0"/>
              <a:t>Quality Statements Assessed:</a:t>
            </a:r>
          </a:p>
          <a:p>
            <a:pPr lvl="0"/>
            <a:endParaRPr lang="en-GB" i="1" dirty="0"/>
          </a:p>
          <a:p>
            <a:pPr lvl="0"/>
            <a:r>
              <a:rPr lang="en-GB" b="1" dirty="0"/>
              <a:t>Safe: </a:t>
            </a:r>
            <a:r>
              <a:rPr lang="en-GB" dirty="0"/>
              <a:t>Medicines optimisation</a:t>
            </a:r>
          </a:p>
          <a:p>
            <a:pPr lvl="0"/>
            <a:r>
              <a:rPr lang="en-GB" b="1" dirty="0"/>
              <a:t>Effective: </a:t>
            </a:r>
            <a:r>
              <a:rPr lang="en-GB" dirty="0"/>
              <a:t>Delivering evidence-based care and treatment </a:t>
            </a:r>
          </a:p>
          <a:p>
            <a:pPr lvl="0"/>
            <a:endParaRPr lang="en-GB" i="1" dirty="0"/>
          </a:p>
          <a:p>
            <a:pPr lvl="0"/>
            <a:r>
              <a:rPr lang="en-GB" dirty="0"/>
              <a:t>How? </a:t>
            </a:r>
            <a:r>
              <a:rPr lang="en-GB" b="1" dirty="0"/>
              <a:t>CQC Ardens Searches!!</a:t>
            </a:r>
          </a:p>
          <a:p>
            <a:pPr lvl="0"/>
            <a:endParaRPr lang="en-GB" i="1" dirty="0"/>
          </a:p>
          <a:p>
            <a:pPr lvl="0"/>
            <a:endParaRPr lang="en-GB" i="1" dirty="0"/>
          </a:p>
          <a:p>
            <a:endParaRPr lang="en-GB" dirty="0"/>
          </a:p>
        </p:txBody>
      </p:sp>
    </p:spTree>
    <p:extLst>
      <p:ext uri="{BB962C8B-B14F-4D97-AF65-F5344CB8AC3E}">
        <p14:creationId xmlns:p14="http://schemas.microsoft.com/office/powerpoint/2010/main" val="25509359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575427-E0F3-1F4F-C3BB-F8DA5473E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08051-EE2B-6041-3F70-7CD5A6836897}"/>
              </a:ext>
            </a:extLst>
          </p:cNvPr>
          <p:cNvSpPr>
            <a:spLocks noGrp="1"/>
          </p:cNvSpPr>
          <p:nvPr>
            <p:ph type="title"/>
          </p:nvPr>
        </p:nvSpPr>
        <p:spPr>
          <a:xfrm>
            <a:off x="1114851" y="2287088"/>
            <a:ext cx="3438881" cy="2283824"/>
          </a:xfrm>
        </p:spPr>
        <p:txBody>
          <a:bodyPr>
            <a:normAutofit fontScale="90000"/>
          </a:bodyPr>
          <a:lstStyle/>
          <a:p>
            <a:r>
              <a:rPr lang="en-GB" sz="4000" b="1" dirty="0"/>
              <a:t>The way CQC currently Inspects Primary Care</a:t>
            </a:r>
            <a:br>
              <a:rPr lang="en-GB" sz="4000" dirty="0"/>
            </a:br>
            <a:endParaRPr lang="en-GB" sz="4000" b="1" dirty="0"/>
          </a:p>
        </p:txBody>
      </p:sp>
      <p:pic>
        <p:nvPicPr>
          <p:cNvPr id="27" name="Picture 26">
            <a:extLst>
              <a:ext uri="{FF2B5EF4-FFF2-40B4-BE49-F238E27FC236}">
                <a16:creationId xmlns:a16="http://schemas.microsoft.com/office/drawing/2014/main" id="{6E2E2706-D61A-138B-10A8-3E1BC4BD027A}"/>
              </a:ext>
            </a:extLst>
          </p:cNvPr>
          <p:cNvPicPr>
            <a:picLocks noChangeAspect="1"/>
          </p:cNvPicPr>
          <p:nvPr/>
        </p:nvPicPr>
        <p:blipFill>
          <a:blip r:embed="rId2"/>
          <a:stretch>
            <a:fillRect/>
          </a:stretch>
        </p:blipFill>
        <p:spPr>
          <a:xfrm>
            <a:off x="9512707" y="0"/>
            <a:ext cx="2366301" cy="1204332"/>
          </a:xfrm>
          <a:prstGeom prst="rect">
            <a:avLst/>
          </a:prstGeom>
        </p:spPr>
      </p:pic>
      <p:sp>
        <p:nvSpPr>
          <p:cNvPr id="4" name="TextBox 3">
            <a:extLst>
              <a:ext uri="{FF2B5EF4-FFF2-40B4-BE49-F238E27FC236}">
                <a16:creationId xmlns:a16="http://schemas.microsoft.com/office/drawing/2014/main" id="{47F0C76B-7E55-6055-8BFD-CDE6E392934C}"/>
              </a:ext>
            </a:extLst>
          </p:cNvPr>
          <p:cNvSpPr txBox="1"/>
          <p:nvPr/>
        </p:nvSpPr>
        <p:spPr>
          <a:xfrm>
            <a:off x="5120640" y="1204332"/>
            <a:ext cx="6644640" cy="6124754"/>
          </a:xfrm>
          <a:prstGeom prst="rect">
            <a:avLst/>
          </a:prstGeom>
          <a:noFill/>
        </p:spPr>
        <p:txBody>
          <a:bodyPr wrap="square" rtlCol="0">
            <a:spAutoFit/>
          </a:bodyPr>
          <a:lstStyle/>
          <a:p>
            <a:r>
              <a:rPr lang="en-GB" b="1" dirty="0"/>
              <a:t>Announcement</a:t>
            </a:r>
          </a:p>
          <a:p>
            <a:endParaRPr lang="en-GB" dirty="0"/>
          </a:p>
          <a:p>
            <a:pPr marL="285750" indent="-285750">
              <a:buFont typeface="Arial" panose="020B0604020202020204" pitchFamily="34" charset="0"/>
              <a:buChar char="•"/>
            </a:pPr>
            <a:r>
              <a:rPr lang="en-GB" sz="1600" dirty="0"/>
              <a:t>Two weeks notice still provided for comprehensive, five days for “return to good and outstanding”. No notice for unannounced inspections - when CQC has serious concerns about risk</a:t>
            </a:r>
          </a:p>
          <a:p>
            <a:endParaRPr lang="en-GB" sz="1600" dirty="0"/>
          </a:p>
          <a:p>
            <a:pPr marL="285750" indent="-285750">
              <a:buFont typeface="Arial" panose="020B0604020202020204" pitchFamily="34" charset="0"/>
              <a:buChar char="•"/>
            </a:pPr>
            <a:r>
              <a:rPr lang="en-GB" sz="1600" dirty="0"/>
              <a:t>Pre inspection return varies in size depending on inspector.</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Request access for a CQC GP advisor to access your clinical system – CQC Ardens searches – comprehensive inspections or “enhanced return to good and outstanding”</a:t>
            </a:r>
          </a:p>
          <a:p>
            <a:endParaRPr lang="en-GB" sz="1600" dirty="0"/>
          </a:p>
          <a:p>
            <a:pPr marL="285750" indent="-285750">
              <a:buFont typeface="Arial" panose="020B0604020202020204" pitchFamily="34" charset="0"/>
              <a:buChar char="•"/>
            </a:pPr>
            <a:r>
              <a:rPr lang="en-GB" sz="1600" dirty="0"/>
              <a:t>Evidence gathered from staff may be done via:</a:t>
            </a:r>
          </a:p>
          <a:p>
            <a:endParaRPr lang="en-GB" sz="1600" dirty="0"/>
          </a:p>
          <a:p>
            <a:pPr marL="742950" lvl="1" indent="-285750">
              <a:buFont typeface="Arial" panose="020B0604020202020204" pitchFamily="34" charset="0"/>
              <a:buChar char="•"/>
            </a:pPr>
            <a:r>
              <a:rPr lang="en-GB" sz="1600" dirty="0"/>
              <a:t>Questionnaires </a:t>
            </a:r>
          </a:p>
          <a:p>
            <a:pPr marL="742950" lvl="1" indent="-285750">
              <a:buFont typeface="Arial" panose="020B0604020202020204" pitchFamily="34" charset="0"/>
              <a:buChar char="•"/>
            </a:pPr>
            <a:r>
              <a:rPr lang="en-GB" sz="1600" dirty="0"/>
              <a:t>Remote interviews </a:t>
            </a:r>
          </a:p>
          <a:p>
            <a:pPr marL="742950" lvl="1" indent="-285750">
              <a:buFont typeface="Arial" panose="020B0604020202020204" pitchFamily="34" charset="0"/>
              <a:buChar char="•"/>
            </a:pPr>
            <a:r>
              <a:rPr lang="en-GB" sz="1600" dirty="0"/>
              <a:t>On site interviews</a:t>
            </a:r>
          </a:p>
          <a:p>
            <a:pPr marL="742950" lvl="1"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a:p>
            <a:endParaRPr lang="en-GB" sz="1600" dirty="0"/>
          </a:p>
          <a:p>
            <a:pPr marL="285750" indent="-285750">
              <a:buFont typeface="Arial" panose="020B0604020202020204" pitchFamily="34" charset="0"/>
              <a:buChar char="•"/>
            </a:pPr>
            <a:endParaRPr lang="en-GB" sz="1600" dirty="0"/>
          </a:p>
          <a:p>
            <a:endParaRPr lang="en-GB" dirty="0"/>
          </a:p>
          <a:p>
            <a:endParaRPr lang="en-GB" dirty="0"/>
          </a:p>
        </p:txBody>
      </p:sp>
    </p:spTree>
    <p:extLst>
      <p:ext uri="{BB962C8B-B14F-4D97-AF65-F5344CB8AC3E}">
        <p14:creationId xmlns:p14="http://schemas.microsoft.com/office/powerpoint/2010/main" val="3609090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BA64F9-FEF4-1A7D-1957-73C1C49332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1957D-B1B2-5323-3EFB-750E8BB2991B}"/>
              </a:ext>
            </a:extLst>
          </p:cNvPr>
          <p:cNvSpPr>
            <a:spLocks noGrp="1"/>
          </p:cNvSpPr>
          <p:nvPr>
            <p:ph type="title"/>
          </p:nvPr>
        </p:nvSpPr>
        <p:spPr>
          <a:xfrm>
            <a:off x="1124476" y="2287088"/>
            <a:ext cx="3438881" cy="2283824"/>
          </a:xfrm>
        </p:spPr>
        <p:txBody>
          <a:bodyPr>
            <a:normAutofit fontScale="90000"/>
          </a:bodyPr>
          <a:lstStyle/>
          <a:p>
            <a:r>
              <a:rPr lang="en-GB" sz="4000" b="1" dirty="0"/>
              <a:t>Mock CQC Assessment Overview</a:t>
            </a:r>
            <a:br>
              <a:rPr lang="en-GB" sz="4000" dirty="0"/>
            </a:br>
            <a:endParaRPr lang="en-GB" sz="4000" b="1" dirty="0"/>
          </a:p>
        </p:txBody>
      </p:sp>
      <p:pic>
        <p:nvPicPr>
          <p:cNvPr id="27" name="Picture 26">
            <a:extLst>
              <a:ext uri="{FF2B5EF4-FFF2-40B4-BE49-F238E27FC236}">
                <a16:creationId xmlns:a16="http://schemas.microsoft.com/office/drawing/2014/main" id="{09AB6ADF-F18E-8E6D-A912-85555AFCE085}"/>
              </a:ext>
            </a:extLst>
          </p:cNvPr>
          <p:cNvPicPr>
            <a:picLocks noChangeAspect="1"/>
          </p:cNvPicPr>
          <p:nvPr/>
        </p:nvPicPr>
        <p:blipFill>
          <a:blip r:embed="rId2"/>
          <a:stretch>
            <a:fillRect/>
          </a:stretch>
        </p:blipFill>
        <p:spPr>
          <a:xfrm>
            <a:off x="9512707" y="0"/>
            <a:ext cx="2366301" cy="1204332"/>
          </a:xfrm>
          <a:prstGeom prst="rect">
            <a:avLst/>
          </a:prstGeom>
        </p:spPr>
      </p:pic>
      <p:sp>
        <p:nvSpPr>
          <p:cNvPr id="4" name="TextBox 3">
            <a:extLst>
              <a:ext uri="{FF2B5EF4-FFF2-40B4-BE49-F238E27FC236}">
                <a16:creationId xmlns:a16="http://schemas.microsoft.com/office/drawing/2014/main" id="{C49CEB60-8B22-8150-21F6-E1441E2FA8DA}"/>
              </a:ext>
            </a:extLst>
          </p:cNvPr>
          <p:cNvSpPr txBox="1"/>
          <p:nvPr/>
        </p:nvSpPr>
        <p:spPr>
          <a:xfrm>
            <a:off x="5120640" y="1204332"/>
            <a:ext cx="6644640" cy="4585871"/>
          </a:xfrm>
          <a:prstGeom prst="rect">
            <a:avLst/>
          </a:prstGeom>
          <a:noFill/>
        </p:spPr>
        <p:txBody>
          <a:bodyPr wrap="square" rtlCol="0">
            <a:spAutoFit/>
          </a:bodyPr>
          <a:lstStyle/>
          <a:p>
            <a:r>
              <a:rPr lang="en-GB" b="1" dirty="0"/>
              <a:t>Mirrors the process for comprehensive inspections</a:t>
            </a:r>
          </a:p>
          <a:p>
            <a:endParaRPr lang="en-GB" b="1" dirty="0"/>
          </a:p>
          <a:p>
            <a:pPr marL="285750" indent="-285750">
              <a:buFont typeface="Arial" panose="020B0604020202020204" pitchFamily="34" charset="0"/>
              <a:buChar char="•"/>
            </a:pPr>
            <a:r>
              <a:rPr lang="en-GB" sz="1600" dirty="0"/>
              <a:t>One day reviewing documentation requested in advance of the on-site visit</a:t>
            </a:r>
          </a:p>
          <a:p>
            <a:pPr marL="285750" indent="-285750">
              <a:buFont typeface="Arial" panose="020B0604020202020204" pitchFamily="34" charset="0"/>
              <a:buChar char="•"/>
            </a:pPr>
            <a:r>
              <a:rPr lang="en-GB" sz="1600" dirty="0"/>
              <a:t>One day on site visit primarily focusing on anything you can’t email:</a:t>
            </a:r>
          </a:p>
          <a:p>
            <a:pPr marL="285750" indent="-285750">
              <a:buFont typeface="Arial" panose="020B0604020202020204" pitchFamily="34" charset="0"/>
              <a:buChar char="•"/>
            </a:pPr>
            <a:endParaRPr lang="en-GB" sz="1600" dirty="0"/>
          </a:p>
          <a:p>
            <a:pPr marL="742950" lvl="1" indent="-285750">
              <a:buFont typeface="Courier New" panose="02070309020205020404" pitchFamily="49" charset="0"/>
              <a:buChar char="o"/>
            </a:pPr>
            <a:r>
              <a:rPr lang="en-GB" sz="1600"/>
              <a:t>IPC </a:t>
            </a:r>
            <a:endParaRPr lang="en-GB" sz="1600" dirty="0"/>
          </a:p>
          <a:p>
            <a:pPr marL="742950" lvl="1" indent="-285750">
              <a:buFont typeface="Courier New" panose="02070309020205020404" pitchFamily="49" charset="0"/>
              <a:buChar char="o"/>
            </a:pPr>
            <a:r>
              <a:rPr lang="en-GB" sz="1600" dirty="0"/>
              <a:t>Recruitment</a:t>
            </a:r>
          </a:p>
          <a:p>
            <a:pPr marL="742950" lvl="1" indent="-285750">
              <a:buFont typeface="Courier New" panose="02070309020205020404" pitchFamily="49" charset="0"/>
              <a:buChar char="o"/>
            </a:pPr>
            <a:r>
              <a:rPr lang="en-GB" sz="1600" dirty="0"/>
              <a:t>Vaccine Fridges </a:t>
            </a:r>
          </a:p>
          <a:p>
            <a:pPr marL="742950" lvl="1" indent="-285750">
              <a:buFont typeface="Courier New" panose="02070309020205020404" pitchFamily="49" charset="0"/>
              <a:buChar char="o"/>
            </a:pPr>
            <a:r>
              <a:rPr lang="en-GB" sz="1600" dirty="0"/>
              <a:t>PGDs</a:t>
            </a:r>
          </a:p>
          <a:p>
            <a:pPr marL="742950" lvl="1" indent="-285750">
              <a:buFont typeface="Courier New" panose="02070309020205020404" pitchFamily="49" charset="0"/>
              <a:buChar char="o"/>
            </a:pPr>
            <a:r>
              <a:rPr lang="en-GB" sz="1600" dirty="0"/>
              <a:t>Emergency medicines and equipment </a:t>
            </a:r>
          </a:p>
          <a:p>
            <a:pPr marL="742950" lvl="1" indent="-285750">
              <a:buFont typeface="Courier New" panose="02070309020205020404" pitchFamily="49" charset="0"/>
              <a:buChar char="o"/>
            </a:pPr>
            <a:r>
              <a:rPr lang="en-GB" sz="1600" dirty="0"/>
              <a:t>Interviews – PM will always need to be available </a:t>
            </a:r>
            <a:r>
              <a:rPr lang="en-GB" sz="1600" dirty="0">
                <a:sym typeface="Wingdings" panose="05000000000000000000" pitchFamily="2" charset="2"/>
              </a:rPr>
              <a:t></a:t>
            </a:r>
          </a:p>
          <a:p>
            <a:pPr marL="742950" lvl="1" indent="-285750">
              <a:buFont typeface="Courier New" panose="02070309020205020404" pitchFamily="49" charset="0"/>
              <a:buChar char="o"/>
            </a:pPr>
            <a:endParaRPr lang="en-GB" sz="1600" dirty="0">
              <a:sym typeface="Wingdings" panose="05000000000000000000" pitchFamily="2" charset="2"/>
            </a:endParaRPr>
          </a:p>
          <a:p>
            <a:pPr marL="285750" indent="-285750">
              <a:buFont typeface="Arial" panose="020B0604020202020204" pitchFamily="34" charset="0"/>
              <a:buChar char="•"/>
            </a:pPr>
            <a:r>
              <a:rPr lang="en-GB" sz="1600" dirty="0">
                <a:sym typeface="Wingdings" panose="05000000000000000000" pitchFamily="2" charset="2"/>
              </a:rPr>
              <a:t>One day drafting action plan listing findings and recommended actions to take.</a:t>
            </a:r>
          </a:p>
          <a:p>
            <a:pPr marL="285750" indent="-285750">
              <a:buFont typeface="Arial" panose="020B0604020202020204" pitchFamily="34" charset="0"/>
              <a:buChar char="•"/>
            </a:pPr>
            <a:endParaRPr lang="en-GB" sz="1600" dirty="0">
              <a:sym typeface="Wingdings" panose="05000000000000000000" pitchFamily="2" charset="2"/>
            </a:endParaRPr>
          </a:p>
          <a:p>
            <a:pPr marL="285750" indent="-285750">
              <a:buFont typeface="Arial" panose="020B0604020202020204" pitchFamily="34" charset="0"/>
              <a:buChar char="•"/>
            </a:pPr>
            <a:r>
              <a:rPr lang="en-GB" sz="1600" dirty="0">
                <a:sym typeface="Wingdings" panose="05000000000000000000" pitchFamily="2" charset="2"/>
              </a:rPr>
              <a:t>Provide lists of questions staff may be asked on inspection. </a:t>
            </a:r>
          </a:p>
        </p:txBody>
      </p:sp>
    </p:spTree>
    <p:extLst>
      <p:ext uri="{BB962C8B-B14F-4D97-AF65-F5344CB8AC3E}">
        <p14:creationId xmlns:p14="http://schemas.microsoft.com/office/powerpoint/2010/main" val="830768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2EF60A-AE44-1FD8-5857-C0F1CE981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74CC6-F1C1-7FFD-0FD8-BB3B57FE63AD}"/>
              </a:ext>
            </a:extLst>
          </p:cNvPr>
          <p:cNvSpPr>
            <a:spLocks noGrp="1"/>
          </p:cNvSpPr>
          <p:nvPr>
            <p:ph type="title"/>
          </p:nvPr>
        </p:nvSpPr>
        <p:spPr>
          <a:xfrm>
            <a:off x="1124476" y="2287088"/>
            <a:ext cx="3438881" cy="2283824"/>
          </a:xfrm>
        </p:spPr>
        <p:txBody>
          <a:bodyPr>
            <a:normAutofit fontScale="90000"/>
          </a:bodyPr>
          <a:lstStyle/>
          <a:p>
            <a:r>
              <a:rPr lang="en-GB" sz="4000" b="1" dirty="0"/>
              <a:t>Information requested in advance of a mock inspection</a:t>
            </a:r>
            <a:br>
              <a:rPr lang="en-GB" sz="4000" dirty="0"/>
            </a:br>
            <a:endParaRPr lang="en-GB" sz="4000" b="1" dirty="0"/>
          </a:p>
        </p:txBody>
      </p:sp>
      <p:pic>
        <p:nvPicPr>
          <p:cNvPr id="27" name="Picture 26">
            <a:extLst>
              <a:ext uri="{FF2B5EF4-FFF2-40B4-BE49-F238E27FC236}">
                <a16:creationId xmlns:a16="http://schemas.microsoft.com/office/drawing/2014/main" id="{832877B5-2421-BF66-C056-6159EAB20CA2}"/>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extBox 2">
            <a:extLst>
              <a:ext uri="{FF2B5EF4-FFF2-40B4-BE49-F238E27FC236}">
                <a16:creationId xmlns:a16="http://schemas.microsoft.com/office/drawing/2014/main" id="{0E697B4C-B7F2-AF51-1DA8-82A7194E982F}"/>
              </a:ext>
            </a:extLst>
          </p:cNvPr>
          <p:cNvSpPr txBox="1"/>
          <p:nvPr/>
        </p:nvSpPr>
        <p:spPr>
          <a:xfrm>
            <a:off x="5133703" y="1204332"/>
            <a:ext cx="6518366" cy="4801314"/>
          </a:xfrm>
          <a:prstGeom prst="rect">
            <a:avLst/>
          </a:prstGeom>
          <a:noFill/>
        </p:spPr>
        <p:txBody>
          <a:bodyPr wrap="square" rtlCol="0">
            <a:spAutoFit/>
          </a:bodyPr>
          <a:lstStyle/>
          <a:p>
            <a:pPr marL="285750" indent="-285750">
              <a:buFont typeface="Arial" panose="020B0604020202020204" pitchFamily="34" charset="0"/>
              <a:buChar char="•"/>
            </a:pPr>
            <a:r>
              <a:rPr lang="en-GB" dirty="0"/>
              <a:t>Policies and procedures including:</a:t>
            </a:r>
          </a:p>
          <a:p>
            <a:pPr marL="285750" indent="-285750">
              <a:buFont typeface="Arial" panose="020B0604020202020204" pitchFamily="34" charset="0"/>
              <a:buChar char="•"/>
            </a:pPr>
            <a:endParaRPr lang="en-GB" dirty="0"/>
          </a:p>
          <a:p>
            <a:pPr marL="742950" lvl="1" indent="-285750">
              <a:buFont typeface="Arial" panose="020B0604020202020204" pitchFamily="34" charset="0"/>
              <a:buChar char="•"/>
            </a:pPr>
            <a:r>
              <a:rPr lang="en-GB" dirty="0"/>
              <a:t>Safeguarding </a:t>
            </a:r>
          </a:p>
          <a:p>
            <a:pPr marL="742950" lvl="1" indent="-285750">
              <a:buFont typeface="Arial" panose="020B0604020202020204" pitchFamily="34" charset="0"/>
              <a:buChar char="•"/>
            </a:pPr>
            <a:r>
              <a:rPr lang="en-GB" dirty="0"/>
              <a:t>Infection control </a:t>
            </a:r>
          </a:p>
          <a:p>
            <a:pPr marL="742950" lvl="1" indent="-285750">
              <a:buFont typeface="Arial" panose="020B0604020202020204" pitchFamily="34" charset="0"/>
              <a:buChar char="•"/>
            </a:pPr>
            <a:r>
              <a:rPr lang="en-GB" dirty="0"/>
              <a:t>Complaints </a:t>
            </a:r>
          </a:p>
          <a:p>
            <a:pPr marL="742950" lvl="1" indent="-285750">
              <a:buFont typeface="Arial" panose="020B0604020202020204" pitchFamily="34" charset="0"/>
              <a:buChar char="•"/>
            </a:pPr>
            <a:r>
              <a:rPr lang="en-GB" dirty="0"/>
              <a:t>Significant events </a:t>
            </a:r>
          </a:p>
          <a:p>
            <a:pPr marL="742950" lvl="1" indent="-285750">
              <a:buFont typeface="Arial" panose="020B0604020202020204" pitchFamily="34" charset="0"/>
              <a:buChar char="•"/>
            </a:pPr>
            <a:r>
              <a:rPr lang="en-GB" dirty="0"/>
              <a:t>GDPR</a:t>
            </a:r>
          </a:p>
          <a:p>
            <a:pPr marL="742950" lvl="1"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Premises and infection control documentation</a:t>
            </a:r>
          </a:p>
          <a:p>
            <a:pPr marL="285750" indent="-285750">
              <a:buFont typeface="Arial" panose="020B0604020202020204" pitchFamily="34" charset="0"/>
              <a:buChar char="•"/>
            </a:pPr>
            <a:r>
              <a:rPr lang="en-GB" dirty="0"/>
              <a:t>Clinical Audits </a:t>
            </a:r>
          </a:p>
          <a:p>
            <a:pPr marL="285750" indent="-285750">
              <a:buFont typeface="Arial" panose="020B0604020202020204" pitchFamily="34" charset="0"/>
              <a:buChar char="•"/>
            </a:pPr>
            <a:r>
              <a:rPr lang="en-GB" dirty="0"/>
              <a:t>Staff and patient feedback </a:t>
            </a:r>
          </a:p>
          <a:p>
            <a:pPr marL="285750" indent="-285750">
              <a:buFont typeface="Arial" panose="020B0604020202020204" pitchFamily="34" charset="0"/>
              <a:buChar char="•"/>
            </a:pPr>
            <a:r>
              <a:rPr lang="en-GB" dirty="0"/>
              <a:t>Overview of complaints and significant events </a:t>
            </a:r>
          </a:p>
          <a:p>
            <a:pPr marL="285750" indent="-285750">
              <a:buFont typeface="Arial" panose="020B0604020202020204" pitchFamily="34" charset="0"/>
              <a:buChar char="•"/>
            </a:pPr>
            <a:r>
              <a:rPr lang="en-GB" dirty="0"/>
              <a:t>Staff overview including roles, training and appraisal dates</a:t>
            </a:r>
          </a:p>
          <a:p>
            <a:pPr marL="285750" indent="-285750">
              <a:buFont typeface="Arial" panose="020B0604020202020204" pitchFamily="34" charset="0"/>
              <a:buChar char="•"/>
            </a:pPr>
            <a:r>
              <a:rPr lang="en-GB" dirty="0"/>
              <a:t>Meeting minutes</a:t>
            </a:r>
          </a:p>
          <a:p>
            <a:pPr marL="285750" indent="-285750">
              <a:buFont typeface="Arial" panose="020B0604020202020204" pitchFamily="34" charset="0"/>
              <a:buChar char="•"/>
            </a:pPr>
            <a:r>
              <a:rPr lang="en-GB" dirty="0"/>
              <a:t>Risk register and business plan</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8407070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BFC71E-89E7-8C9F-E2DB-D7E232BAB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C8A2C9-7715-59CB-8298-7EDB180FA5CD}"/>
              </a:ext>
            </a:extLst>
          </p:cNvPr>
          <p:cNvSpPr>
            <a:spLocks noGrp="1"/>
          </p:cNvSpPr>
          <p:nvPr>
            <p:ph type="title"/>
          </p:nvPr>
        </p:nvSpPr>
        <p:spPr>
          <a:xfrm>
            <a:off x="1124476" y="2287088"/>
            <a:ext cx="3438881" cy="2283824"/>
          </a:xfrm>
        </p:spPr>
        <p:txBody>
          <a:bodyPr>
            <a:normAutofit/>
          </a:bodyPr>
          <a:lstStyle/>
          <a:p>
            <a:br>
              <a:rPr lang="en-GB" sz="4000" dirty="0"/>
            </a:br>
            <a:endParaRPr lang="en-GB" sz="4000" b="1" dirty="0"/>
          </a:p>
        </p:txBody>
      </p:sp>
      <p:pic>
        <p:nvPicPr>
          <p:cNvPr id="27" name="Picture 26">
            <a:extLst>
              <a:ext uri="{FF2B5EF4-FFF2-40B4-BE49-F238E27FC236}">
                <a16:creationId xmlns:a16="http://schemas.microsoft.com/office/drawing/2014/main" id="{08ADD32D-8707-85C9-BC7E-41EFA19AEE04}"/>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itle 1">
            <a:extLst>
              <a:ext uri="{FF2B5EF4-FFF2-40B4-BE49-F238E27FC236}">
                <a16:creationId xmlns:a16="http://schemas.microsoft.com/office/drawing/2014/main" id="{FD28A813-6B08-529D-192A-E43B9A585A05}"/>
              </a:ext>
            </a:extLst>
          </p:cNvPr>
          <p:cNvSpPr txBox="1">
            <a:spLocks/>
          </p:cNvSpPr>
          <p:nvPr/>
        </p:nvSpPr>
        <p:spPr bwMode="gray">
          <a:xfrm>
            <a:off x="917648" y="2287088"/>
            <a:ext cx="3438881" cy="2283824"/>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2300" b="0" i="0" kern="1200" cap="none">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t>CQC Ardens Searches</a:t>
            </a:r>
            <a:br>
              <a:rPr lang="en-GB" sz="4000" dirty="0"/>
            </a:br>
            <a:endParaRPr lang="en-GB" sz="4000" b="1" dirty="0"/>
          </a:p>
        </p:txBody>
      </p:sp>
      <p:sp>
        <p:nvSpPr>
          <p:cNvPr id="4" name="TextBox 3">
            <a:extLst>
              <a:ext uri="{FF2B5EF4-FFF2-40B4-BE49-F238E27FC236}">
                <a16:creationId xmlns:a16="http://schemas.microsoft.com/office/drawing/2014/main" id="{60FA40EA-B671-203A-FF59-D2E2DCC89AD4}"/>
              </a:ext>
            </a:extLst>
          </p:cNvPr>
          <p:cNvSpPr txBox="1"/>
          <p:nvPr/>
        </p:nvSpPr>
        <p:spPr>
          <a:xfrm>
            <a:off x="5197642" y="1289785"/>
            <a:ext cx="6795436" cy="5632311"/>
          </a:xfrm>
          <a:prstGeom prst="rect">
            <a:avLst/>
          </a:prstGeom>
          <a:noFill/>
        </p:spPr>
        <p:txBody>
          <a:bodyPr wrap="square" rtlCol="0">
            <a:spAutoFit/>
          </a:bodyPr>
          <a:lstStyle/>
          <a:p>
            <a:pPr marL="285750" indent="-285750">
              <a:buFont typeface="Arial" panose="020B0604020202020204" pitchFamily="34" charset="0"/>
              <a:buChar char="•"/>
            </a:pPr>
            <a:r>
              <a:rPr lang="en-GB" dirty="0"/>
              <a:t>A suite of searches free to download from Ardens. Primary method CQC uses to assess clinical safety and effectiveness </a:t>
            </a:r>
          </a:p>
          <a:p>
            <a:pPr marL="285750" indent="-285750">
              <a:buFont typeface="Arial" panose="020B0604020202020204" pitchFamily="34" charset="0"/>
              <a:buChar char="•"/>
            </a:pPr>
            <a:r>
              <a:rPr lang="en-GB" b="1" dirty="0"/>
              <a:t>Areas of focus:</a:t>
            </a:r>
          </a:p>
          <a:p>
            <a:pPr marL="285750" indent="-285750">
              <a:buFont typeface="Arial" panose="020B0604020202020204" pitchFamily="34" charset="0"/>
              <a:buChar char="•"/>
            </a:pPr>
            <a:endParaRPr lang="en-GB" dirty="0"/>
          </a:p>
          <a:p>
            <a:pPr marL="742950" lvl="1" indent="-285750">
              <a:buFont typeface="Arial" panose="020B0604020202020204" pitchFamily="34" charset="0"/>
              <a:buChar char="•"/>
            </a:pPr>
            <a:r>
              <a:rPr lang="en-GB" dirty="0"/>
              <a:t>MHRA alerts</a:t>
            </a:r>
          </a:p>
          <a:p>
            <a:pPr marL="742950" lvl="1" indent="-285750">
              <a:buFont typeface="Arial" panose="020B0604020202020204" pitchFamily="34" charset="0"/>
              <a:buChar char="•"/>
            </a:pPr>
            <a:r>
              <a:rPr lang="en-GB" dirty="0"/>
              <a:t>High Risk Drug Monitoring &amp; DMARDS</a:t>
            </a:r>
          </a:p>
          <a:p>
            <a:pPr marL="742950" lvl="1" indent="-285750">
              <a:buFont typeface="Arial" panose="020B0604020202020204" pitchFamily="34" charset="0"/>
              <a:buChar char="•"/>
            </a:pPr>
            <a:r>
              <a:rPr lang="en-GB" dirty="0"/>
              <a:t>Medication Reviews</a:t>
            </a:r>
          </a:p>
          <a:p>
            <a:pPr marL="742950" lvl="1" indent="-285750">
              <a:buFont typeface="Arial" panose="020B0604020202020204" pitchFamily="34" charset="0"/>
              <a:buChar char="•"/>
            </a:pPr>
            <a:r>
              <a:rPr lang="en-GB" dirty="0"/>
              <a:t>DNACPR</a:t>
            </a:r>
          </a:p>
          <a:p>
            <a:pPr marL="742950" lvl="1" indent="-285750">
              <a:buFont typeface="Arial" panose="020B0604020202020204" pitchFamily="34" charset="0"/>
              <a:buChar char="•"/>
            </a:pPr>
            <a:r>
              <a:rPr lang="en-GB" dirty="0"/>
              <a:t>Medicines Usage</a:t>
            </a:r>
          </a:p>
          <a:p>
            <a:pPr marL="742950" lvl="1" indent="-285750">
              <a:buFont typeface="Arial" panose="020B0604020202020204" pitchFamily="34" charset="0"/>
              <a:buChar char="•"/>
            </a:pPr>
            <a:r>
              <a:rPr lang="en-GB" dirty="0"/>
              <a:t>Long term condition management – </a:t>
            </a:r>
            <a:r>
              <a:rPr lang="en-GB" b="1" dirty="0"/>
              <a:t>all searches under this heading looked at</a:t>
            </a:r>
            <a:endParaRPr lang="en-GB" dirty="0"/>
          </a:p>
          <a:p>
            <a:pPr lvl="1"/>
            <a:endParaRPr lang="en-GB" dirty="0"/>
          </a:p>
          <a:p>
            <a:pPr marL="285750" indent="-285750">
              <a:buFont typeface="Arial" panose="020B0604020202020204" pitchFamily="34" charset="0"/>
              <a:buChar char="•"/>
            </a:pPr>
            <a:r>
              <a:rPr lang="en-GB" dirty="0"/>
              <a:t>Relevant to Safe, Effective, Responsive and Well-Led Key questions</a:t>
            </a:r>
          </a:p>
          <a:p>
            <a:pPr marL="285750" indent="-285750">
              <a:buFont typeface="Arial" panose="020B0604020202020204" pitchFamily="34" charset="0"/>
              <a:buChar char="•"/>
            </a:pPr>
            <a:r>
              <a:rPr lang="en-GB" dirty="0"/>
              <a:t>Problems identified by the searches are more likely to lead to poor ratings and enforcement action</a:t>
            </a:r>
          </a:p>
          <a:p>
            <a:pPr marL="285750" indent="-285750">
              <a:buFont typeface="Arial" panose="020B0604020202020204" pitchFamily="34" charset="0"/>
              <a:buChar char="•"/>
            </a:pPr>
            <a:r>
              <a:rPr lang="en-GB" dirty="0"/>
              <a:t>Unlikely to be “fixed” within the announcement period</a:t>
            </a:r>
          </a:p>
          <a:p>
            <a:pPr marL="285750" indent="-285750">
              <a:buFont typeface="Arial" panose="020B0604020202020204" pitchFamily="34" charset="0"/>
              <a:buChar char="•"/>
            </a:pPr>
            <a:endParaRPr lang="en-GB" dirty="0"/>
          </a:p>
          <a:p>
            <a:pPr marL="742950" lvl="1" indent="-285750">
              <a:buFont typeface="Arial" panose="020B0604020202020204" pitchFamily="34" charset="0"/>
              <a:buChar char="•"/>
            </a:pPr>
            <a:endParaRPr lang="en-GB" dirty="0"/>
          </a:p>
        </p:txBody>
      </p:sp>
    </p:spTree>
    <p:extLst>
      <p:ext uri="{BB962C8B-B14F-4D97-AF65-F5344CB8AC3E}">
        <p14:creationId xmlns:p14="http://schemas.microsoft.com/office/powerpoint/2010/main" val="3737520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9511C-A976-08E2-FFD0-FE24CA619C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396A26-22C3-A6FB-B154-1847F33E5D0B}"/>
              </a:ext>
            </a:extLst>
          </p:cNvPr>
          <p:cNvSpPr>
            <a:spLocks noGrp="1"/>
          </p:cNvSpPr>
          <p:nvPr>
            <p:ph type="title"/>
          </p:nvPr>
        </p:nvSpPr>
        <p:spPr>
          <a:xfrm>
            <a:off x="1124476" y="2287088"/>
            <a:ext cx="3438881" cy="2283824"/>
          </a:xfrm>
        </p:spPr>
        <p:txBody>
          <a:bodyPr>
            <a:normAutofit/>
          </a:bodyPr>
          <a:lstStyle/>
          <a:p>
            <a:br>
              <a:rPr lang="en-GB" sz="4000" dirty="0"/>
            </a:br>
            <a:endParaRPr lang="en-GB" sz="4000" b="1" dirty="0"/>
          </a:p>
        </p:txBody>
      </p:sp>
      <p:pic>
        <p:nvPicPr>
          <p:cNvPr id="27" name="Picture 26">
            <a:extLst>
              <a:ext uri="{FF2B5EF4-FFF2-40B4-BE49-F238E27FC236}">
                <a16:creationId xmlns:a16="http://schemas.microsoft.com/office/drawing/2014/main" id="{01F22EB5-5216-C6BA-6BB8-8C42825DEECB}"/>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itle 1">
            <a:extLst>
              <a:ext uri="{FF2B5EF4-FFF2-40B4-BE49-F238E27FC236}">
                <a16:creationId xmlns:a16="http://schemas.microsoft.com/office/drawing/2014/main" id="{69F7A792-1950-64F7-5F55-53928065C2E2}"/>
              </a:ext>
            </a:extLst>
          </p:cNvPr>
          <p:cNvSpPr txBox="1">
            <a:spLocks/>
          </p:cNvSpPr>
          <p:nvPr/>
        </p:nvSpPr>
        <p:spPr bwMode="gray">
          <a:xfrm>
            <a:off x="917648" y="2287088"/>
            <a:ext cx="3438881" cy="2283824"/>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2300" b="0" i="0" kern="1200" cap="none">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t>CQC Ardens Searches</a:t>
            </a:r>
            <a:br>
              <a:rPr lang="en-GB" sz="4000" dirty="0"/>
            </a:br>
            <a:endParaRPr lang="en-GB" sz="4000" b="1" dirty="0"/>
          </a:p>
        </p:txBody>
      </p:sp>
      <p:sp>
        <p:nvSpPr>
          <p:cNvPr id="5" name="TextBox 4">
            <a:extLst>
              <a:ext uri="{FF2B5EF4-FFF2-40B4-BE49-F238E27FC236}">
                <a16:creationId xmlns:a16="http://schemas.microsoft.com/office/drawing/2014/main" id="{891FC712-1D8A-7097-2EBD-040EE6C34B45}"/>
              </a:ext>
            </a:extLst>
          </p:cNvPr>
          <p:cNvSpPr txBox="1"/>
          <p:nvPr/>
        </p:nvSpPr>
        <p:spPr>
          <a:xfrm>
            <a:off x="5035172" y="1204332"/>
            <a:ext cx="6564429" cy="6001643"/>
          </a:xfrm>
          <a:prstGeom prst="rect">
            <a:avLst/>
          </a:prstGeom>
          <a:noFill/>
        </p:spPr>
        <p:txBody>
          <a:bodyPr wrap="square" rtlCol="0">
            <a:spAutoFit/>
          </a:bodyPr>
          <a:lstStyle/>
          <a:p>
            <a:r>
              <a:rPr lang="en-GB" sz="2400" b="1" dirty="0"/>
              <a:t>Top tips</a:t>
            </a:r>
          </a:p>
          <a:p>
            <a:endParaRPr lang="en-GB" dirty="0"/>
          </a:p>
          <a:p>
            <a:pPr marL="285750" indent="-285750">
              <a:buFont typeface="Arial" panose="020B0604020202020204" pitchFamily="34" charset="0"/>
              <a:buChar char="•"/>
            </a:pPr>
            <a:r>
              <a:rPr lang="en-GB" dirty="0"/>
              <a:t>Run monthly</a:t>
            </a:r>
          </a:p>
          <a:p>
            <a:pPr marL="285750" indent="-285750">
              <a:buFont typeface="Arial" panose="020B0604020202020204" pitchFamily="34" charset="0"/>
              <a:buChar char="•"/>
            </a:pPr>
            <a:r>
              <a:rPr lang="en-GB" dirty="0"/>
              <a:t>Ensure you are using the latest version </a:t>
            </a:r>
          </a:p>
          <a:p>
            <a:pPr marL="285750" indent="-285750">
              <a:buFont typeface="Arial" panose="020B0604020202020204" pitchFamily="34" charset="0"/>
              <a:buChar char="•"/>
            </a:pPr>
            <a:r>
              <a:rPr lang="en-GB" dirty="0"/>
              <a:t>Put in place a tracker or action plan for work done to reduce numbers of patients flagged by the searches</a:t>
            </a:r>
          </a:p>
          <a:p>
            <a:pPr marL="285750" indent="-285750">
              <a:buFont typeface="Arial" panose="020B0604020202020204" pitchFamily="34" charset="0"/>
              <a:buChar char="•"/>
            </a:pPr>
            <a:r>
              <a:rPr lang="en-GB" dirty="0"/>
              <a:t>Delegation e.g. to pharmacists is okay but GP leadership should still have oversight </a:t>
            </a:r>
          </a:p>
          <a:p>
            <a:pPr marL="285750" indent="-285750">
              <a:buFont typeface="Arial" panose="020B0604020202020204" pitchFamily="34" charset="0"/>
              <a:buChar char="•"/>
            </a:pPr>
            <a:r>
              <a:rPr lang="en-GB" dirty="0"/>
              <a:t>Discuss in clinical meetings </a:t>
            </a:r>
          </a:p>
          <a:p>
            <a:pPr marL="285750" indent="-285750">
              <a:buFont typeface="Arial" panose="020B0604020202020204" pitchFamily="34" charset="0"/>
              <a:buChar char="•"/>
            </a:pPr>
            <a:r>
              <a:rPr lang="en-GB" dirty="0"/>
              <a:t>Consider if associated processes e.g. recalls are adequate, are you doing enough to encourage attendance e.g. short scripting?</a:t>
            </a:r>
          </a:p>
          <a:p>
            <a:pPr marL="285750" indent="-285750">
              <a:buFont typeface="Arial" panose="020B0604020202020204" pitchFamily="34" charset="0"/>
              <a:buChar char="•"/>
            </a:pPr>
            <a:r>
              <a:rPr lang="en-GB" dirty="0"/>
              <a:t>Do not rely on similar searches </a:t>
            </a:r>
          </a:p>
          <a:p>
            <a:pPr marL="285750" indent="-285750">
              <a:buFont typeface="Arial" panose="020B0604020202020204" pitchFamily="34" charset="0"/>
              <a:buChar char="•"/>
            </a:pPr>
            <a:r>
              <a:rPr lang="en-GB" dirty="0"/>
              <a:t>There must be a documented rationale for prescribing high risk drugs in absence of monitoring</a:t>
            </a:r>
          </a:p>
          <a:p>
            <a:pPr marL="285750" indent="-285750">
              <a:buFont typeface="Arial" panose="020B0604020202020204" pitchFamily="34" charset="0"/>
              <a:buChar char="•"/>
            </a:pPr>
            <a:r>
              <a:rPr lang="en-GB" b="1" dirty="0"/>
              <a:t>Get on top of this NOW!!!!</a:t>
            </a:r>
          </a:p>
          <a:p>
            <a:endParaRPr lang="en-GB" dirty="0"/>
          </a:p>
          <a:p>
            <a:r>
              <a:rPr lang="en-GB" dirty="0"/>
              <a:t>Doing the above will provide evidence of systems to manage areas of risk which will be viewed positively if any issues arise from the review of records. </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87914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BE0724-7602-9BF0-9133-E69497209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5830C-3431-074F-7B71-A2ADBEA028CA}"/>
              </a:ext>
            </a:extLst>
          </p:cNvPr>
          <p:cNvSpPr>
            <a:spLocks noGrp="1"/>
          </p:cNvSpPr>
          <p:nvPr>
            <p:ph type="title"/>
          </p:nvPr>
        </p:nvSpPr>
        <p:spPr>
          <a:xfrm>
            <a:off x="1124476" y="2287088"/>
            <a:ext cx="3438881" cy="2283824"/>
          </a:xfrm>
        </p:spPr>
        <p:txBody>
          <a:bodyPr>
            <a:normAutofit/>
          </a:bodyPr>
          <a:lstStyle/>
          <a:p>
            <a:br>
              <a:rPr lang="en-GB" sz="4000" dirty="0"/>
            </a:br>
            <a:endParaRPr lang="en-GB" sz="4000" b="1" dirty="0"/>
          </a:p>
        </p:txBody>
      </p:sp>
      <p:pic>
        <p:nvPicPr>
          <p:cNvPr id="27" name="Picture 26">
            <a:extLst>
              <a:ext uri="{FF2B5EF4-FFF2-40B4-BE49-F238E27FC236}">
                <a16:creationId xmlns:a16="http://schemas.microsoft.com/office/drawing/2014/main" id="{F2CF571A-071C-0D9F-F743-B4CB18B49248}"/>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itle 1">
            <a:extLst>
              <a:ext uri="{FF2B5EF4-FFF2-40B4-BE49-F238E27FC236}">
                <a16:creationId xmlns:a16="http://schemas.microsoft.com/office/drawing/2014/main" id="{0B940340-1282-08A8-5F5E-1C77752A6239}"/>
              </a:ext>
            </a:extLst>
          </p:cNvPr>
          <p:cNvSpPr txBox="1">
            <a:spLocks/>
          </p:cNvSpPr>
          <p:nvPr/>
        </p:nvSpPr>
        <p:spPr bwMode="gray">
          <a:xfrm>
            <a:off x="888773" y="2287088"/>
            <a:ext cx="3438881" cy="2283824"/>
          </a:xfrm>
          <a:prstGeom prst="rect">
            <a:avLst/>
          </a:prstGeom>
        </p:spPr>
        <p:txBody>
          <a:bodyPr vert="horz" lIns="91440" tIns="45720" rIns="91440" bIns="45720" rtlCol="0" anchor="ctr">
            <a:normAutofit fontScale="75000" lnSpcReduction="20000"/>
          </a:bodyPr>
          <a:lstStyle>
            <a:lvl1pPr algn="l" defTabSz="457200" rtl="0" eaLnBrk="1" latinLnBrk="0" hangingPunct="1">
              <a:spcBef>
                <a:spcPct val="0"/>
              </a:spcBef>
              <a:buNone/>
              <a:defRPr sz="2300" b="0" i="0" kern="1200" cap="none">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t>Oversight of Non-Medical Prescribers (NMP)</a:t>
            </a:r>
          </a:p>
          <a:p>
            <a:br>
              <a:rPr lang="en-GB" sz="4000" dirty="0"/>
            </a:br>
            <a:endParaRPr lang="en-GB" sz="4000" b="1" dirty="0"/>
          </a:p>
        </p:txBody>
      </p:sp>
      <p:sp>
        <p:nvSpPr>
          <p:cNvPr id="4" name="TextBox 3">
            <a:extLst>
              <a:ext uri="{FF2B5EF4-FFF2-40B4-BE49-F238E27FC236}">
                <a16:creationId xmlns:a16="http://schemas.microsoft.com/office/drawing/2014/main" id="{DC65F8A6-814E-E32D-10B8-68EE85014607}"/>
              </a:ext>
            </a:extLst>
          </p:cNvPr>
          <p:cNvSpPr txBox="1"/>
          <p:nvPr/>
        </p:nvSpPr>
        <p:spPr>
          <a:xfrm>
            <a:off x="5159829" y="1204332"/>
            <a:ext cx="6596742" cy="5078313"/>
          </a:xfrm>
          <a:prstGeom prst="rect">
            <a:avLst/>
          </a:prstGeom>
          <a:noFill/>
        </p:spPr>
        <p:txBody>
          <a:bodyPr wrap="square" rtlCol="0">
            <a:spAutoFit/>
          </a:bodyPr>
          <a:lstStyle/>
          <a:p>
            <a:r>
              <a:rPr lang="en-GB" dirty="0"/>
              <a:t>Nurse prescribers, prescribing pharmacists and any other non-GP role that can prescribe medicines</a:t>
            </a:r>
          </a:p>
          <a:p>
            <a:endParaRPr lang="en-GB" dirty="0"/>
          </a:p>
          <a:p>
            <a:r>
              <a:rPr lang="en-GB" b="1" dirty="0"/>
              <a:t>What you need to have/do</a:t>
            </a:r>
          </a:p>
          <a:p>
            <a:endParaRPr lang="en-GB" b="1" dirty="0"/>
          </a:p>
          <a:p>
            <a:pPr marL="285750" indent="-285750">
              <a:buFont typeface="Arial" panose="020B0604020202020204" pitchFamily="34" charset="0"/>
              <a:buChar char="•"/>
            </a:pPr>
            <a:r>
              <a:rPr lang="en-GB" dirty="0"/>
              <a:t>Obtain evidence of prescribing qualification – including externally employed (e.g. PCN) staff</a:t>
            </a:r>
          </a:p>
          <a:p>
            <a:pPr marL="285750" indent="-285750">
              <a:buFont typeface="Arial" panose="020B0604020202020204" pitchFamily="34" charset="0"/>
              <a:buChar char="•"/>
            </a:pPr>
            <a:r>
              <a:rPr lang="en-GB" dirty="0"/>
              <a:t>Conduct standard recruitment checks including of the relevant professional register</a:t>
            </a:r>
          </a:p>
          <a:p>
            <a:pPr marL="285750" indent="-285750">
              <a:buFont typeface="Arial" panose="020B0604020202020204" pitchFamily="34" charset="0"/>
              <a:buChar char="•"/>
            </a:pPr>
            <a:r>
              <a:rPr lang="en-GB" dirty="0"/>
              <a:t>Clearly defined scope of practice</a:t>
            </a:r>
          </a:p>
          <a:p>
            <a:pPr marL="285750" indent="-285750">
              <a:buFont typeface="Arial" panose="020B0604020202020204" pitchFamily="34" charset="0"/>
              <a:buChar char="•"/>
            </a:pPr>
            <a:r>
              <a:rPr lang="en-GB" dirty="0"/>
              <a:t>Access to a GP supervisor daily </a:t>
            </a:r>
          </a:p>
          <a:p>
            <a:pPr marL="285750" indent="-285750">
              <a:buFont typeface="Arial" panose="020B0604020202020204" pitchFamily="34" charset="0"/>
              <a:buChar char="•"/>
            </a:pPr>
            <a:r>
              <a:rPr lang="en-GB" dirty="0"/>
              <a:t>Monthly documented supervision sessions with a GP</a:t>
            </a:r>
          </a:p>
          <a:p>
            <a:pPr marL="285750" indent="-285750">
              <a:buFont typeface="Arial" panose="020B0604020202020204" pitchFamily="34" charset="0"/>
              <a:buChar char="•"/>
            </a:pPr>
            <a:r>
              <a:rPr lang="en-GB" dirty="0"/>
              <a:t>Audits of prescribing to ensure these align with scope of practice and to check quality of prescribing and note keeping - does this align with guidance and best practice?</a:t>
            </a:r>
          </a:p>
          <a:p>
            <a:pPr marL="285750" indent="-285750">
              <a:buFont typeface="Arial" panose="020B0604020202020204" pitchFamily="34" charset="0"/>
              <a:buChar char="•"/>
            </a:pPr>
            <a:r>
              <a:rPr lang="en-GB" dirty="0"/>
              <a:t>Protocols for reception staff to work to when booking patient in with NMPs</a:t>
            </a:r>
          </a:p>
        </p:txBody>
      </p:sp>
    </p:spTree>
    <p:extLst>
      <p:ext uri="{BB962C8B-B14F-4D97-AF65-F5344CB8AC3E}">
        <p14:creationId xmlns:p14="http://schemas.microsoft.com/office/powerpoint/2010/main" val="1796456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6F5A40-4BE6-688D-E945-460C6809D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B969C-2055-4096-8E44-F9F1A1A5D1DB}"/>
              </a:ext>
            </a:extLst>
          </p:cNvPr>
          <p:cNvSpPr>
            <a:spLocks noGrp="1"/>
          </p:cNvSpPr>
          <p:nvPr>
            <p:ph type="title"/>
          </p:nvPr>
        </p:nvSpPr>
        <p:spPr>
          <a:xfrm>
            <a:off x="1124476" y="2287088"/>
            <a:ext cx="3438881" cy="2283824"/>
          </a:xfrm>
        </p:spPr>
        <p:txBody>
          <a:bodyPr>
            <a:normAutofit/>
          </a:bodyPr>
          <a:lstStyle/>
          <a:p>
            <a:br>
              <a:rPr lang="en-GB" sz="4000" dirty="0"/>
            </a:br>
            <a:endParaRPr lang="en-GB" sz="4000" b="1" dirty="0"/>
          </a:p>
        </p:txBody>
      </p:sp>
      <p:pic>
        <p:nvPicPr>
          <p:cNvPr id="27" name="Picture 26">
            <a:extLst>
              <a:ext uri="{FF2B5EF4-FFF2-40B4-BE49-F238E27FC236}">
                <a16:creationId xmlns:a16="http://schemas.microsoft.com/office/drawing/2014/main" id="{E5C0E9B0-59CF-8712-30BB-DF0330ACB2D6}"/>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itle 1">
            <a:extLst>
              <a:ext uri="{FF2B5EF4-FFF2-40B4-BE49-F238E27FC236}">
                <a16:creationId xmlns:a16="http://schemas.microsoft.com/office/drawing/2014/main" id="{C71B87E3-8AEF-954E-F38E-21A5C2D16188}"/>
              </a:ext>
            </a:extLst>
          </p:cNvPr>
          <p:cNvSpPr txBox="1">
            <a:spLocks/>
          </p:cNvSpPr>
          <p:nvPr/>
        </p:nvSpPr>
        <p:spPr bwMode="gray">
          <a:xfrm>
            <a:off x="917648" y="2287088"/>
            <a:ext cx="3438881" cy="2283824"/>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2300" b="0" i="0" kern="1200" cap="none">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t>Use of new digital tools in Primary Care</a:t>
            </a:r>
          </a:p>
          <a:p>
            <a:br>
              <a:rPr lang="en-GB" sz="4000" dirty="0"/>
            </a:br>
            <a:endParaRPr lang="en-GB" sz="4000" b="1" dirty="0"/>
          </a:p>
        </p:txBody>
      </p:sp>
      <p:sp>
        <p:nvSpPr>
          <p:cNvPr id="4" name="TextBox 3">
            <a:extLst>
              <a:ext uri="{FF2B5EF4-FFF2-40B4-BE49-F238E27FC236}">
                <a16:creationId xmlns:a16="http://schemas.microsoft.com/office/drawing/2014/main" id="{30979D2F-FF85-2D99-B60E-0D2FC47C4762}"/>
              </a:ext>
            </a:extLst>
          </p:cNvPr>
          <p:cNvSpPr txBox="1"/>
          <p:nvPr/>
        </p:nvSpPr>
        <p:spPr>
          <a:xfrm>
            <a:off x="5159829" y="1204332"/>
            <a:ext cx="6596742" cy="5909310"/>
          </a:xfrm>
          <a:prstGeom prst="rect">
            <a:avLst/>
          </a:prstGeom>
          <a:noFill/>
        </p:spPr>
        <p:txBody>
          <a:bodyPr wrap="square" rtlCol="0">
            <a:spAutoFit/>
          </a:bodyPr>
          <a:lstStyle/>
          <a:p>
            <a:r>
              <a:rPr lang="en-GB" sz="2400" dirty="0"/>
              <a:t>New area of focus at CQC including AI receptionists, triaging tools and document management software </a:t>
            </a:r>
          </a:p>
          <a:p>
            <a:endParaRPr lang="en-GB" sz="2400" dirty="0"/>
          </a:p>
          <a:p>
            <a:r>
              <a:rPr lang="en-GB" sz="2400" b="1" dirty="0"/>
              <a:t>Points to note:</a:t>
            </a:r>
          </a:p>
          <a:p>
            <a:endParaRPr lang="en-GB" sz="2400" dirty="0"/>
          </a:p>
          <a:p>
            <a:pPr marL="285750" indent="-285750">
              <a:buFont typeface="Arial" panose="020B0604020202020204" pitchFamily="34" charset="0"/>
              <a:buChar char="•"/>
            </a:pPr>
            <a:r>
              <a:rPr lang="en-GB" sz="2400" dirty="0"/>
              <a:t>Be very careful with “off shelf” digital products</a:t>
            </a:r>
          </a:p>
          <a:p>
            <a:pPr marL="285750" indent="-285750">
              <a:buFont typeface="Arial" panose="020B0604020202020204" pitchFamily="34" charset="0"/>
              <a:buChar char="•"/>
            </a:pPr>
            <a:r>
              <a:rPr lang="en-GB" sz="2400" dirty="0"/>
              <a:t>Digital Clinical Safety Officer - Trained</a:t>
            </a:r>
          </a:p>
          <a:p>
            <a:pPr marL="285750" indent="-285750">
              <a:buFont typeface="Arial" panose="020B0604020202020204" pitchFamily="34" charset="0"/>
              <a:buChar char="•"/>
            </a:pPr>
            <a:r>
              <a:rPr lang="en-GB" sz="2400" dirty="0"/>
              <a:t>DCB129 &amp; DCB160 risk assessments</a:t>
            </a:r>
          </a:p>
          <a:p>
            <a:pPr marL="285750" indent="-285750">
              <a:buFont typeface="Arial" panose="020B0604020202020204" pitchFamily="34" charset="0"/>
              <a:buChar char="•"/>
            </a:pPr>
            <a:r>
              <a:rPr lang="en-GB" sz="2400" dirty="0"/>
              <a:t>Audit and review of product safety – by practice?</a:t>
            </a:r>
          </a:p>
          <a:p>
            <a:pPr marL="285750" indent="-285750">
              <a:buFont typeface="Arial" panose="020B0604020202020204" pitchFamily="34" charset="0"/>
              <a:buChar char="•"/>
            </a:pPr>
            <a:r>
              <a:rPr lang="en-GB" sz="2400" dirty="0"/>
              <a:t>GDPR implications </a:t>
            </a:r>
          </a:p>
          <a:p>
            <a:pPr marL="285750" indent="-285750">
              <a:buFont typeface="Arial" panose="020B0604020202020204" pitchFamily="34" charset="0"/>
              <a:buChar char="•"/>
            </a:pPr>
            <a:r>
              <a:rPr lang="en-GB" sz="2400" dirty="0"/>
              <a:t>Consider how to deal with this – practice, PCN, Federation</a:t>
            </a:r>
            <a:endParaRPr lang="en-GB" dirty="0"/>
          </a:p>
          <a:p>
            <a:r>
              <a:rPr lang="en-GB" dirty="0"/>
              <a:t> </a:t>
            </a:r>
          </a:p>
        </p:txBody>
      </p:sp>
    </p:spTree>
    <p:extLst>
      <p:ext uri="{BB962C8B-B14F-4D97-AF65-F5344CB8AC3E}">
        <p14:creationId xmlns:p14="http://schemas.microsoft.com/office/powerpoint/2010/main" val="3510181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534D64-B760-A7C9-F4FA-EA708440A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F117F9-2C1E-76E3-E0D8-67C2623DFFEB}"/>
              </a:ext>
            </a:extLst>
          </p:cNvPr>
          <p:cNvSpPr>
            <a:spLocks noGrp="1"/>
          </p:cNvSpPr>
          <p:nvPr>
            <p:ph type="title"/>
          </p:nvPr>
        </p:nvSpPr>
        <p:spPr>
          <a:xfrm>
            <a:off x="1124476" y="2287088"/>
            <a:ext cx="3438881" cy="2283824"/>
          </a:xfrm>
        </p:spPr>
        <p:txBody>
          <a:bodyPr>
            <a:normAutofit/>
          </a:bodyPr>
          <a:lstStyle/>
          <a:p>
            <a:br>
              <a:rPr lang="en-GB" sz="4000" dirty="0"/>
            </a:br>
            <a:endParaRPr lang="en-GB" sz="4000" b="1" dirty="0"/>
          </a:p>
        </p:txBody>
      </p:sp>
      <p:pic>
        <p:nvPicPr>
          <p:cNvPr id="27" name="Picture 26">
            <a:extLst>
              <a:ext uri="{FF2B5EF4-FFF2-40B4-BE49-F238E27FC236}">
                <a16:creationId xmlns:a16="http://schemas.microsoft.com/office/drawing/2014/main" id="{1DC3AC54-B965-B4C4-C318-7F0E5FD80590}"/>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itle 1">
            <a:extLst>
              <a:ext uri="{FF2B5EF4-FFF2-40B4-BE49-F238E27FC236}">
                <a16:creationId xmlns:a16="http://schemas.microsoft.com/office/drawing/2014/main" id="{BF21C9B7-6001-A9DD-223E-672B8DBE770C}"/>
              </a:ext>
            </a:extLst>
          </p:cNvPr>
          <p:cNvSpPr txBox="1">
            <a:spLocks/>
          </p:cNvSpPr>
          <p:nvPr/>
        </p:nvSpPr>
        <p:spPr bwMode="gray">
          <a:xfrm>
            <a:off x="917648" y="2287088"/>
            <a:ext cx="3438881" cy="2283824"/>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2300" b="0" i="0" kern="1200" cap="none">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t>Provision of Flus and B12s by HCA under a PSD</a:t>
            </a:r>
            <a:br>
              <a:rPr lang="en-GB" sz="4000" dirty="0"/>
            </a:br>
            <a:endParaRPr lang="en-GB" sz="4000" b="1" dirty="0"/>
          </a:p>
        </p:txBody>
      </p:sp>
      <p:sp>
        <p:nvSpPr>
          <p:cNvPr id="4" name="TextBox 3">
            <a:extLst>
              <a:ext uri="{FF2B5EF4-FFF2-40B4-BE49-F238E27FC236}">
                <a16:creationId xmlns:a16="http://schemas.microsoft.com/office/drawing/2014/main" id="{B1BB0CC1-52FA-CDCF-6473-EBDEDB8F0E84}"/>
              </a:ext>
            </a:extLst>
          </p:cNvPr>
          <p:cNvSpPr txBox="1"/>
          <p:nvPr/>
        </p:nvSpPr>
        <p:spPr>
          <a:xfrm>
            <a:off x="5159829" y="1204332"/>
            <a:ext cx="6596742" cy="5355312"/>
          </a:xfrm>
          <a:prstGeom prst="rect">
            <a:avLst/>
          </a:prstGeom>
          <a:noFill/>
        </p:spPr>
        <p:txBody>
          <a:bodyPr wrap="square" rtlCol="0">
            <a:spAutoFit/>
          </a:bodyPr>
          <a:lstStyle/>
          <a:p>
            <a:r>
              <a:rPr lang="en-GB" b="1" dirty="0"/>
              <a:t>PSD requirements</a:t>
            </a:r>
            <a:endParaRPr lang="en-GB" dirty="0"/>
          </a:p>
          <a:p>
            <a:pPr marL="285750" indent="-285750">
              <a:buFont typeface="Arial" panose="020B0604020202020204" pitchFamily="34" charset="0"/>
              <a:buChar char="•"/>
            </a:pPr>
            <a:r>
              <a:rPr lang="en-GB" dirty="0"/>
              <a:t>An authorisation by a clinician to administer a medicinal product</a:t>
            </a:r>
          </a:p>
          <a:p>
            <a:pPr marL="285750" indent="-285750">
              <a:buFont typeface="Arial" panose="020B0604020202020204" pitchFamily="34" charset="0"/>
              <a:buChar char="•"/>
            </a:pPr>
            <a:r>
              <a:rPr lang="en-GB" b="1" dirty="0"/>
              <a:t>Examples</a:t>
            </a:r>
          </a:p>
          <a:p>
            <a:pPr marL="742950" lvl="1" indent="-285750">
              <a:buFont typeface="Courier New" panose="02070309020205020404" pitchFamily="49" charset="0"/>
              <a:buChar char="o"/>
            </a:pPr>
            <a:r>
              <a:rPr lang="en-GB" dirty="0"/>
              <a:t>List of patients for a flu clinic</a:t>
            </a:r>
          </a:p>
          <a:p>
            <a:pPr marL="742950" lvl="1" indent="-285750">
              <a:buFont typeface="Courier New" panose="02070309020205020404" pitchFamily="49" charset="0"/>
              <a:buChar char="o"/>
            </a:pPr>
            <a:r>
              <a:rPr lang="en-GB" dirty="0"/>
              <a:t>Direction for a B12 created and digitally authorised by a clinician within a patient record</a:t>
            </a:r>
          </a:p>
          <a:p>
            <a:pPr marL="742950" lvl="1" indent="-285750">
              <a:buFont typeface="Courier New" panose="02070309020205020404" pitchFamily="49" charset="0"/>
              <a:buChar char="o"/>
            </a:pPr>
            <a:endParaRPr lang="en-GB" dirty="0"/>
          </a:p>
          <a:p>
            <a:pPr marL="285750" indent="-285750">
              <a:buFont typeface="Arial" panose="020B0604020202020204" pitchFamily="34" charset="0"/>
              <a:buChar char="•"/>
            </a:pPr>
            <a:r>
              <a:rPr lang="en-GB" b="1" dirty="0"/>
              <a:t>Must contain:</a:t>
            </a:r>
          </a:p>
          <a:p>
            <a:pPr marL="742950" lvl="1" indent="-285750">
              <a:buFont typeface="Courier New" panose="02070309020205020404" pitchFamily="49" charset="0"/>
              <a:buChar char="o"/>
            </a:pPr>
            <a:r>
              <a:rPr lang="en-GB" dirty="0"/>
              <a:t>name(s) of patient(s) and/or other individual patient identifiers including age if a child</a:t>
            </a:r>
          </a:p>
          <a:p>
            <a:pPr marL="742950" lvl="1" indent="-285750">
              <a:buFont typeface="Courier New" panose="02070309020205020404" pitchFamily="49" charset="0"/>
              <a:buChar char="o"/>
            </a:pPr>
            <a:r>
              <a:rPr lang="en-GB" dirty="0"/>
              <a:t>name, form and strength of medicine</a:t>
            </a:r>
          </a:p>
          <a:p>
            <a:pPr marL="742950" lvl="1" indent="-285750">
              <a:buFont typeface="Courier New" panose="02070309020205020404" pitchFamily="49" charset="0"/>
              <a:buChar char="o"/>
            </a:pPr>
            <a:r>
              <a:rPr lang="en-GB" dirty="0"/>
              <a:t>route of administration</a:t>
            </a:r>
          </a:p>
          <a:p>
            <a:pPr marL="742950" lvl="1" indent="-285750">
              <a:buFont typeface="Courier New" panose="02070309020205020404" pitchFamily="49" charset="0"/>
              <a:buChar char="o"/>
            </a:pPr>
            <a:r>
              <a:rPr lang="en-GB" dirty="0"/>
              <a:t>dose</a:t>
            </a:r>
          </a:p>
          <a:p>
            <a:pPr marL="742950" lvl="1" indent="-285750">
              <a:buFont typeface="Courier New" panose="02070309020205020404" pitchFamily="49" charset="0"/>
              <a:buChar char="o"/>
            </a:pPr>
            <a:r>
              <a:rPr lang="en-GB" dirty="0"/>
              <a:t>frequency</a:t>
            </a:r>
          </a:p>
          <a:p>
            <a:pPr marL="742950" lvl="1" indent="-285750">
              <a:buFont typeface="Courier New" panose="02070309020205020404" pitchFamily="49" charset="0"/>
              <a:buChar char="o"/>
            </a:pPr>
            <a:r>
              <a:rPr lang="en-GB" dirty="0"/>
              <a:t>date of treatment/number of doses/frequency/date treatment ends as applicable</a:t>
            </a:r>
          </a:p>
          <a:p>
            <a:pPr marL="742950" lvl="1" indent="-285750">
              <a:buFont typeface="Courier New" panose="02070309020205020404" pitchFamily="49" charset="0"/>
              <a:buChar char="o"/>
            </a:pPr>
            <a:r>
              <a:rPr lang="en-GB" dirty="0"/>
              <a:t>signature of prescriber.</a:t>
            </a:r>
          </a:p>
        </p:txBody>
      </p:sp>
    </p:spTree>
    <p:extLst>
      <p:ext uri="{BB962C8B-B14F-4D97-AF65-F5344CB8AC3E}">
        <p14:creationId xmlns:p14="http://schemas.microsoft.com/office/powerpoint/2010/main" val="417305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9AD529-6DB9-8273-D474-B7342C08A2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C6011-E426-A547-C199-2E4AE0376E29}"/>
              </a:ext>
            </a:extLst>
          </p:cNvPr>
          <p:cNvSpPr>
            <a:spLocks noGrp="1"/>
          </p:cNvSpPr>
          <p:nvPr>
            <p:ph type="title"/>
          </p:nvPr>
        </p:nvSpPr>
        <p:spPr>
          <a:xfrm>
            <a:off x="1124476" y="2287088"/>
            <a:ext cx="3438881" cy="2283824"/>
          </a:xfrm>
        </p:spPr>
        <p:txBody>
          <a:bodyPr>
            <a:normAutofit/>
          </a:bodyPr>
          <a:lstStyle/>
          <a:p>
            <a:br>
              <a:rPr lang="en-GB" sz="4000" dirty="0"/>
            </a:br>
            <a:endParaRPr lang="en-GB" sz="4000" b="1" dirty="0"/>
          </a:p>
        </p:txBody>
      </p:sp>
      <p:pic>
        <p:nvPicPr>
          <p:cNvPr id="27" name="Picture 26">
            <a:extLst>
              <a:ext uri="{FF2B5EF4-FFF2-40B4-BE49-F238E27FC236}">
                <a16:creationId xmlns:a16="http://schemas.microsoft.com/office/drawing/2014/main" id="{BA5F72DC-8195-A9D0-B1DF-0D003CD9D016}"/>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itle 1">
            <a:extLst>
              <a:ext uri="{FF2B5EF4-FFF2-40B4-BE49-F238E27FC236}">
                <a16:creationId xmlns:a16="http://schemas.microsoft.com/office/drawing/2014/main" id="{1CC6E1B8-E967-5490-C7FD-52A570F1E108}"/>
              </a:ext>
            </a:extLst>
          </p:cNvPr>
          <p:cNvSpPr txBox="1">
            <a:spLocks/>
          </p:cNvSpPr>
          <p:nvPr/>
        </p:nvSpPr>
        <p:spPr bwMode="gray">
          <a:xfrm>
            <a:off x="917648" y="2287088"/>
            <a:ext cx="3438881" cy="2283824"/>
          </a:xfrm>
          <a:prstGeom prst="rect">
            <a:avLst/>
          </a:prstGeom>
        </p:spPr>
        <p:txBody>
          <a:bodyPr vert="horz" lIns="91440" tIns="45720" rIns="91440" bIns="45720" rtlCol="0" anchor="ctr">
            <a:normAutofit fontScale="82500" lnSpcReduction="20000"/>
          </a:bodyPr>
          <a:lstStyle>
            <a:lvl1pPr algn="l" defTabSz="457200" rtl="0" eaLnBrk="1" latinLnBrk="0" hangingPunct="1">
              <a:spcBef>
                <a:spcPct val="0"/>
              </a:spcBef>
              <a:buNone/>
              <a:defRPr sz="2300" b="0" i="0" kern="1200" cap="none">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t>Provision of Flus and B12s by HCA under a PSD</a:t>
            </a:r>
            <a:br>
              <a:rPr lang="en-GB" sz="4000" dirty="0"/>
            </a:br>
            <a:endParaRPr lang="en-GB" sz="4000" b="1" dirty="0"/>
          </a:p>
        </p:txBody>
      </p:sp>
      <p:sp>
        <p:nvSpPr>
          <p:cNvPr id="4" name="TextBox 3">
            <a:extLst>
              <a:ext uri="{FF2B5EF4-FFF2-40B4-BE49-F238E27FC236}">
                <a16:creationId xmlns:a16="http://schemas.microsoft.com/office/drawing/2014/main" id="{CF48E214-0D2A-7A13-69D3-351A5620A17A}"/>
              </a:ext>
            </a:extLst>
          </p:cNvPr>
          <p:cNvSpPr txBox="1"/>
          <p:nvPr/>
        </p:nvSpPr>
        <p:spPr>
          <a:xfrm>
            <a:off x="5105400" y="1128132"/>
            <a:ext cx="6596742" cy="5078313"/>
          </a:xfrm>
          <a:prstGeom prst="rect">
            <a:avLst/>
          </a:prstGeom>
          <a:noFill/>
        </p:spPr>
        <p:txBody>
          <a:bodyPr wrap="square" rtlCol="0">
            <a:spAutoFit/>
          </a:bodyPr>
          <a:lstStyle/>
          <a:p>
            <a:r>
              <a:rPr lang="en-GB" b="1" dirty="0"/>
              <a:t>Issue with Consent</a:t>
            </a:r>
          </a:p>
          <a:p>
            <a:endParaRPr lang="en-GB" b="1" dirty="0"/>
          </a:p>
          <a:p>
            <a:r>
              <a:rPr lang="en-GB" b="1" dirty="0"/>
              <a:t>New guidance from UKHSA states:</a:t>
            </a:r>
          </a:p>
          <a:p>
            <a:endParaRPr lang="en-GB" dirty="0"/>
          </a:p>
          <a:p>
            <a:r>
              <a:rPr lang="en-GB" dirty="0"/>
              <a:t>“it is outside the scope of practice of a HCSW (Healthcare Support Worker – </a:t>
            </a:r>
            <a:r>
              <a:rPr lang="en-GB" dirty="0" err="1"/>
              <a:t>inc</a:t>
            </a:r>
            <a:r>
              <a:rPr lang="en-GB" dirty="0"/>
              <a:t> HCAs) to undertake a clinical assessment for vaccination, </a:t>
            </a:r>
            <a:r>
              <a:rPr lang="en-GB" b="1" dirty="0"/>
              <a:t>take informed consent </a:t>
            </a:r>
            <a:r>
              <a:rPr lang="en-GB" dirty="0"/>
              <a:t>or work to Patient Group Directions (PGDs). For this reason, they may be better employed in roles other than vaccine administration ”</a:t>
            </a:r>
          </a:p>
          <a:p>
            <a:endParaRPr lang="en-GB" dirty="0"/>
          </a:p>
          <a:p>
            <a:r>
              <a:rPr lang="en-GB" dirty="0"/>
              <a:t>Therefore, the expectation is that </a:t>
            </a:r>
            <a:r>
              <a:rPr lang="en-GB" b="1" dirty="0"/>
              <a:t>a clinician will not only review the patient’s record to decide if treatment is clinically appropriate, a clinician must also obtain valid consent from the patient to have treatment.</a:t>
            </a:r>
          </a:p>
          <a:p>
            <a:endParaRPr lang="en-GB" dirty="0"/>
          </a:p>
          <a:p>
            <a:r>
              <a:rPr lang="en-GB" dirty="0"/>
              <a:t>Impact for HCAs working in general practice?</a:t>
            </a:r>
          </a:p>
          <a:p>
            <a:endParaRPr lang="en-GB" dirty="0"/>
          </a:p>
        </p:txBody>
      </p:sp>
    </p:spTree>
    <p:extLst>
      <p:ext uri="{BB962C8B-B14F-4D97-AF65-F5344CB8AC3E}">
        <p14:creationId xmlns:p14="http://schemas.microsoft.com/office/powerpoint/2010/main" val="3634483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258A0A-A88F-6CE2-50BD-6F0D98A4AC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6FDB2E-41C4-9285-3483-BDB73114B337}"/>
              </a:ext>
            </a:extLst>
          </p:cNvPr>
          <p:cNvSpPr>
            <a:spLocks noGrp="1"/>
          </p:cNvSpPr>
          <p:nvPr>
            <p:ph type="title"/>
          </p:nvPr>
        </p:nvSpPr>
        <p:spPr>
          <a:xfrm>
            <a:off x="1124476" y="2287088"/>
            <a:ext cx="3438881" cy="2283824"/>
          </a:xfrm>
        </p:spPr>
        <p:txBody>
          <a:bodyPr>
            <a:normAutofit/>
          </a:bodyPr>
          <a:lstStyle/>
          <a:p>
            <a:br>
              <a:rPr lang="en-GB" sz="4000" dirty="0"/>
            </a:br>
            <a:endParaRPr lang="en-GB" sz="4000" b="1" dirty="0"/>
          </a:p>
        </p:txBody>
      </p:sp>
      <p:pic>
        <p:nvPicPr>
          <p:cNvPr id="27" name="Picture 26">
            <a:extLst>
              <a:ext uri="{FF2B5EF4-FFF2-40B4-BE49-F238E27FC236}">
                <a16:creationId xmlns:a16="http://schemas.microsoft.com/office/drawing/2014/main" id="{EA83DEC6-4499-10E3-AD1D-FC8512411E07}"/>
              </a:ext>
            </a:extLst>
          </p:cNvPr>
          <p:cNvPicPr>
            <a:picLocks noChangeAspect="1"/>
          </p:cNvPicPr>
          <p:nvPr/>
        </p:nvPicPr>
        <p:blipFill>
          <a:blip r:embed="rId2"/>
          <a:stretch>
            <a:fillRect/>
          </a:stretch>
        </p:blipFill>
        <p:spPr>
          <a:xfrm>
            <a:off x="9512707" y="0"/>
            <a:ext cx="2366301" cy="1204332"/>
          </a:xfrm>
          <a:prstGeom prst="rect">
            <a:avLst/>
          </a:prstGeom>
        </p:spPr>
      </p:pic>
      <p:sp>
        <p:nvSpPr>
          <p:cNvPr id="3" name="Title 1">
            <a:extLst>
              <a:ext uri="{FF2B5EF4-FFF2-40B4-BE49-F238E27FC236}">
                <a16:creationId xmlns:a16="http://schemas.microsoft.com/office/drawing/2014/main" id="{13A49C9E-C145-6716-9936-960A5AC3B21B}"/>
              </a:ext>
            </a:extLst>
          </p:cNvPr>
          <p:cNvSpPr txBox="1">
            <a:spLocks/>
          </p:cNvSpPr>
          <p:nvPr/>
        </p:nvSpPr>
        <p:spPr bwMode="gray">
          <a:xfrm>
            <a:off x="917648" y="2287088"/>
            <a:ext cx="3438881" cy="2283824"/>
          </a:xfrm>
          <a:prstGeom prst="rect">
            <a:avLst/>
          </a:prstGeom>
        </p:spPr>
        <p:txBody>
          <a:bodyPr vert="horz" lIns="91440" tIns="45720" rIns="91440" bIns="45720" rtlCol="0" anchor="ctr">
            <a:normAutofit fontScale="97500" lnSpcReduction="10000"/>
          </a:bodyPr>
          <a:lstStyle>
            <a:lvl1pPr algn="l" defTabSz="457200" rtl="0" eaLnBrk="1" latinLnBrk="0" hangingPunct="1">
              <a:spcBef>
                <a:spcPct val="0"/>
              </a:spcBef>
              <a:buNone/>
              <a:defRPr sz="2300" b="0" i="0" kern="1200" cap="none">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b="1" dirty="0"/>
              <a:t>Overview of other sessions</a:t>
            </a:r>
            <a:br>
              <a:rPr lang="en-GB" sz="4000" dirty="0"/>
            </a:br>
            <a:endParaRPr lang="en-GB" sz="4000" b="1" dirty="0"/>
          </a:p>
        </p:txBody>
      </p:sp>
      <p:sp>
        <p:nvSpPr>
          <p:cNvPr id="5" name="TextBox 4">
            <a:extLst>
              <a:ext uri="{FF2B5EF4-FFF2-40B4-BE49-F238E27FC236}">
                <a16:creationId xmlns:a16="http://schemas.microsoft.com/office/drawing/2014/main" id="{1392482E-73F0-AC43-6C13-150F8ACC6ED3}"/>
              </a:ext>
            </a:extLst>
          </p:cNvPr>
          <p:cNvSpPr txBox="1"/>
          <p:nvPr/>
        </p:nvSpPr>
        <p:spPr>
          <a:xfrm>
            <a:off x="5225143" y="1204331"/>
            <a:ext cx="6153712" cy="5262979"/>
          </a:xfrm>
          <a:prstGeom prst="rect">
            <a:avLst/>
          </a:prstGeom>
          <a:noFill/>
        </p:spPr>
        <p:txBody>
          <a:bodyPr wrap="square" rtlCol="0">
            <a:spAutoFit/>
          </a:bodyPr>
          <a:lstStyle/>
          <a:p>
            <a:pPr marL="285750" indent="-285750">
              <a:buFont typeface="Arial" panose="020B0604020202020204" pitchFamily="34" charset="0"/>
              <a:buChar char="•"/>
            </a:pPr>
            <a:r>
              <a:rPr lang="en-GB" sz="2400" b="1" dirty="0"/>
              <a:t>Safe part 1: </a:t>
            </a:r>
            <a:r>
              <a:rPr lang="en-GB" sz="2400" dirty="0"/>
              <a:t>Significant events and safeguarding and recruitment</a:t>
            </a:r>
          </a:p>
          <a:p>
            <a:pPr marL="285750" indent="-285750">
              <a:buFont typeface="Arial" panose="020B0604020202020204" pitchFamily="34" charset="0"/>
              <a:buChar char="•"/>
            </a:pPr>
            <a:r>
              <a:rPr lang="en-GB" sz="2400" b="1" dirty="0"/>
              <a:t>Safe part 2: </a:t>
            </a:r>
            <a:r>
              <a:rPr lang="en-GB" sz="2400" dirty="0"/>
              <a:t>Premises and infection control </a:t>
            </a:r>
          </a:p>
          <a:p>
            <a:pPr marL="285750" indent="-285750">
              <a:buFont typeface="Arial" panose="020B0604020202020204" pitchFamily="34" charset="0"/>
              <a:buChar char="•"/>
            </a:pPr>
            <a:r>
              <a:rPr lang="en-GB" sz="2400" b="1" dirty="0"/>
              <a:t>Safe part 3: </a:t>
            </a:r>
            <a:r>
              <a:rPr lang="en-GB" sz="2400" dirty="0"/>
              <a:t>Medicines management, medical emergencies and clinical administration</a:t>
            </a:r>
          </a:p>
          <a:p>
            <a:pPr marL="285750" indent="-285750">
              <a:buFont typeface="Arial" panose="020B0604020202020204" pitchFamily="34" charset="0"/>
              <a:buChar char="•"/>
            </a:pPr>
            <a:r>
              <a:rPr lang="en-GB" sz="2400" b="1" dirty="0"/>
              <a:t>Effective: </a:t>
            </a:r>
            <a:r>
              <a:rPr lang="en-GB" sz="2400" dirty="0"/>
              <a:t>Audit, training, supervision, appraisal and consent </a:t>
            </a:r>
          </a:p>
          <a:p>
            <a:pPr marL="285750" indent="-285750">
              <a:buFont typeface="Arial" panose="020B0604020202020204" pitchFamily="34" charset="0"/>
              <a:buChar char="•"/>
            </a:pPr>
            <a:r>
              <a:rPr lang="en-GB" sz="2400" b="1" dirty="0"/>
              <a:t>Caring: </a:t>
            </a:r>
            <a:r>
              <a:rPr lang="en-GB" sz="2400" dirty="0"/>
              <a:t>Patient and staff feedback, carers and reasonable adjustments </a:t>
            </a:r>
          </a:p>
          <a:p>
            <a:pPr marL="285750" indent="-285750">
              <a:buFont typeface="Arial" panose="020B0604020202020204" pitchFamily="34" charset="0"/>
              <a:buChar char="•"/>
            </a:pPr>
            <a:r>
              <a:rPr lang="en-GB" sz="2400" b="1" dirty="0"/>
              <a:t>Responsive: </a:t>
            </a:r>
            <a:r>
              <a:rPr lang="en-GB" sz="2400" dirty="0"/>
              <a:t>Access and complaints</a:t>
            </a:r>
          </a:p>
          <a:p>
            <a:pPr marL="285750" indent="-285750">
              <a:buFont typeface="Arial" panose="020B0604020202020204" pitchFamily="34" charset="0"/>
              <a:buChar char="•"/>
            </a:pPr>
            <a:r>
              <a:rPr lang="en-GB" sz="2400" b="1" dirty="0"/>
              <a:t>Well- led: </a:t>
            </a:r>
            <a:r>
              <a:rPr lang="en-GB" sz="2400" dirty="0"/>
              <a:t>Governance, leadership and innovation</a:t>
            </a:r>
          </a:p>
        </p:txBody>
      </p:sp>
    </p:spTree>
    <p:extLst>
      <p:ext uri="{BB962C8B-B14F-4D97-AF65-F5344CB8AC3E}">
        <p14:creationId xmlns:p14="http://schemas.microsoft.com/office/powerpoint/2010/main" val="3869171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p:txBody>
          <a:bodyPr/>
          <a:lstStyle/>
          <a:p>
            <a:r>
              <a:rPr lang="en-US" dirty="0"/>
              <a:t>The End</a:t>
            </a:r>
          </a:p>
        </p:txBody>
      </p:sp>
      <p:sp>
        <p:nvSpPr>
          <p:cNvPr id="2" name="Text Placeholder 1">
            <a:extLst>
              <a:ext uri="{FF2B5EF4-FFF2-40B4-BE49-F238E27FC236}">
                <a16:creationId xmlns:a16="http://schemas.microsoft.com/office/drawing/2014/main" id="{F4480DAD-30FE-4C86-9C81-495661668944}"/>
              </a:ext>
            </a:extLst>
          </p:cNvPr>
          <p:cNvSpPr>
            <a:spLocks noGrp="1"/>
          </p:cNvSpPr>
          <p:nvPr>
            <p:ph type="body" sz="quarter" idx="13"/>
          </p:nvPr>
        </p:nvSpPr>
        <p:spPr/>
        <p:txBody>
          <a:bodyPr/>
          <a:lstStyle/>
          <a:p>
            <a:r>
              <a:rPr lang="en-US" u="sng" dirty="0">
                <a:solidFill>
                  <a:srgbClr val="0070C0"/>
                </a:solidFill>
              </a:rPr>
              <a:t>Question Time! </a:t>
            </a:r>
          </a:p>
          <a:p>
            <a:pPr algn="l"/>
            <a:endParaRPr lang="en-US" sz="3600" u="sng" dirty="0">
              <a:solidFill>
                <a:srgbClr val="0070C0"/>
              </a:solidFill>
            </a:endParaRPr>
          </a:p>
          <a:p>
            <a:r>
              <a:rPr lang="en-US" sz="1800" dirty="0">
                <a:solidFill>
                  <a:srgbClr val="0070C0"/>
                </a:solidFill>
              </a:rPr>
              <a:t>AD Primary </a:t>
            </a:r>
            <a:r>
              <a:rPr lang="en-US" sz="1800">
                <a:solidFill>
                  <a:srgbClr val="0070C0"/>
                </a:solidFill>
              </a:rPr>
              <a:t>Care Consulting </a:t>
            </a:r>
          </a:p>
          <a:p>
            <a:r>
              <a:rPr lang="en-US" sz="1800" dirty="0">
                <a:solidFill>
                  <a:srgbClr val="0070C0"/>
                </a:solidFill>
              </a:rPr>
              <a:t>Adam O’Donnell</a:t>
            </a:r>
          </a:p>
          <a:p>
            <a:r>
              <a:rPr lang="en-US" sz="1800" dirty="0">
                <a:solidFill>
                  <a:srgbClr val="0070C0"/>
                </a:solidFill>
              </a:rPr>
              <a:t>Email: </a:t>
            </a:r>
            <a:r>
              <a:rPr lang="en-US" sz="1800" dirty="0">
                <a:solidFill>
                  <a:srgbClr val="0070C0"/>
                </a:solidFill>
                <a:hlinkClick r:id="rId2"/>
              </a:rPr>
              <a:t>adamxodonnell@gmail.com</a:t>
            </a:r>
            <a:endParaRPr lang="en-US" sz="1800" dirty="0">
              <a:solidFill>
                <a:srgbClr val="0070C0"/>
              </a:solidFill>
            </a:endParaRPr>
          </a:p>
          <a:p>
            <a:r>
              <a:rPr lang="en-US" sz="1800" dirty="0">
                <a:solidFill>
                  <a:srgbClr val="0070C0"/>
                </a:solidFill>
              </a:rPr>
              <a:t>Tel: 07851096715</a:t>
            </a:r>
          </a:p>
        </p:txBody>
      </p:sp>
      <p:pic>
        <p:nvPicPr>
          <p:cNvPr id="3" name="Picture 2">
            <a:extLst>
              <a:ext uri="{FF2B5EF4-FFF2-40B4-BE49-F238E27FC236}">
                <a16:creationId xmlns:a16="http://schemas.microsoft.com/office/drawing/2014/main" id="{5B9DD7E0-01B9-5A0B-C74D-D87D5B1AA6D7}"/>
              </a:ext>
            </a:extLst>
          </p:cNvPr>
          <p:cNvPicPr>
            <a:picLocks noChangeAspect="1"/>
          </p:cNvPicPr>
          <p:nvPr/>
        </p:nvPicPr>
        <p:blipFill>
          <a:blip r:embed="rId3"/>
          <a:stretch>
            <a:fillRect/>
          </a:stretch>
        </p:blipFill>
        <p:spPr>
          <a:xfrm>
            <a:off x="9753339" y="0"/>
            <a:ext cx="2366301" cy="1204332"/>
          </a:xfrm>
          <a:prstGeom prst="rect">
            <a:avLst/>
          </a:prstGeom>
        </p:spPr>
      </p:pic>
    </p:spTree>
    <p:extLst>
      <p:ext uri="{BB962C8B-B14F-4D97-AF65-F5344CB8AC3E}">
        <p14:creationId xmlns:p14="http://schemas.microsoft.com/office/powerpoint/2010/main" val="2394598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TF66741836_Beginning of the year procedures_AAS_v5" id="{51CF042C-A21F-4772-ACB5-34142877F475}" vid="{78ABB5F0-5DDF-4844-A82C-FEADF47C5B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906f4b50-9439-4385-aa1d-b04a05b74af0" xsi:nil="true"/>
    <TaxCatchAll xmlns="250e45f9-ddcb-4a55-a017-0e64c5b64fe9" xsi:nil="true"/>
    <Policies_x0020_for_x0020_Acknowledgement xmlns="906f4b50-9439-4385-aa1d-b04a05b74af0">false</Policies_x0020_for_x0020_Acknowledgement>
    <Business_x0020_Document_x0020_Category xmlns="906f4b50-9439-4385-aa1d-b04a05b74af0" xsi:nil="true"/>
    <lcf76f155ced4ddcb4097134ff3c332f xmlns="906f4b50-9439-4385-aa1d-b04a05b74af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0D0BDDED680624394F9A9EA94C6770B" ma:contentTypeVersion="21" ma:contentTypeDescription="Create a new document." ma:contentTypeScope="" ma:versionID="ae8c1f2e12bf8c52f19d553bf3e34c84">
  <xsd:schema xmlns:xsd="http://www.w3.org/2001/XMLSchema" xmlns:xs="http://www.w3.org/2001/XMLSchema" xmlns:p="http://schemas.microsoft.com/office/2006/metadata/properties" xmlns:ns2="906f4b50-9439-4385-aa1d-b04a05b74af0" xmlns:ns3="e4f78451-638c-45ee-adad-916a7234816e" xmlns:ns4="250e45f9-ddcb-4a55-a017-0e64c5b64fe9" targetNamespace="http://schemas.microsoft.com/office/2006/metadata/properties" ma:root="true" ma:fieldsID="19987b0a3f2d716816c4a9270a829cef" ns2:_="" ns3:_="" ns4:_="">
    <xsd:import namespace="906f4b50-9439-4385-aa1d-b04a05b74af0"/>
    <xsd:import namespace="e4f78451-638c-45ee-adad-916a7234816e"/>
    <xsd:import namespace="250e45f9-ddcb-4a55-a017-0e64c5b64fe9"/>
    <xsd:element name="properties">
      <xsd:complexType>
        <xsd:sequence>
          <xsd:element name="documentManagement">
            <xsd:complexType>
              <xsd:all>
                <xsd:element ref="ns2:Business_x0020_Document_x0020_Category" minOccurs="0"/>
                <xsd:element ref="ns2:MediaServiceMetadata" minOccurs="0"/>
                <xsd:element ref="ns2:MediaServiceFastMetadata" minOccurs="0"/>
                <xsd:element ref="ns2:Policies_x0020_for_x0020_Acknowledgement"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6f4b50-9439-4385-aa1d-b04a05b74af0" elementFormDefault="qualified">
    <xsd:import namespace="http://schemas.microsoft.com/office/2006/documentManagement/types"/>
    <xsd:import namespace="http://schemas.microsoft.com/office/infopath/2007/PartnerControls"/>
    <xsd:element name="Business_x0020_Document_x0020_Category" ma:index="8" nillable="true" ma:displayName="Business Document Category" ma:indexed="true" ma:internalName="Business_x0020_Document_x0020_Category">
      <xsd:simpleType>
        <xsd:restriction base="dms:Choice">
          <xsd:enumeration value="Policies and Procedures"/>
          <xsd:enumeration value="Guides"/>
          <xsd:enumeration value="Forms and Templates"/>
          <xsd:enumeration value="CEPN"/>
          <xsd:enumeration value="Admin"/>
          <xsd:enumeration value="Business Structure and Legal"/>
          <xsd:enumeration value="Services/Projects"/>
          <xsd:enumeration value="CCG"/>
          <xsd:enumeration value="Clinical Governance"/>
          <xsd:enumeration value="Communications"/>
          <xsd:enumeration value="Corporate"/>
          <xsd:enumeration value="CQC"/>
          <xsd:enumeration value="IT/IG/GDPR"/>
          <xsd:enumeration value="HR"/>
          <xsd:enumeration value="Facilities"/>
          <xsd:enumeration value="Legal"/>
          <xsd:enumeration value="NHS111"/>
          <xsd:enumeration value="Operations"/>
          <xsd:enumeration value="Strategy"/>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Policies_x0020_for_x0020_Acknowledgement" ma:index="11" nillable="true" ma:displayName="Policies for Acknowledgement" ma:default="0" ma:indexed="true" ma:internalName="Policies_x0020_for_x0020_Acknowledgement">
      <xsd:simpleType>
        <xsd:restriction base="dms:Boolea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Location" ma:index="17" nillable="true" ma:displayName="MediaServiceLocation" ma:internalName="MediaServiceLocation"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a96389a-96fe-481b-98ba-dadf302f895b"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f78451-638c-45ee-adad-916a7234816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50e45f9-ddcb-4a55-a017-0e64c5b64fe9"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5DF8A28-BFD6-4B64-9933-A46401DFE2D1}" ma:internalName="TaxCatchAll" ma:showField="CatchAllData" ma:web="{7abea521-6ab5-4285-a9f1-e65c5b12b8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B9AE35-8A31-4380-94A6-86E5DFCDD123}">
  <ds:schemaRefs>
    <ds:schemaRef ds:uri="http://schemas.microsoft.com/sharepoint/v3/contenttype/forms"/>
  </ds:schemaRefs>
</ds:datastoreItem>
</file>

<file path=customXml/itemProps2.xml><?xml version="1.0" encoding="utf-8"?>
<ds:datastoreItem xmlns:ds="http://schemas.openxmlformats.org/officeDocument/2006/customXml" ds:itemID="{F983CA34-C6E2-49BA-ACFF-78ADEC0C28FA}">
  <ds:schemaRefs>
    <ds:schemaRef ds:uri="http://www.w3.org/XML/1998/namespace"/>
    <ds:schemaRef ds:uri="http://schemas.openxmlformats.org/package/2006/metadata/core-properties"/>
    <ds:schemaRef ds:uri="http://purl.org/dc/dcmitype/"/>
    <ds:schemaRef ds:uri="71af3243-3dd4-4a8d-8c0d-dd76da1f02a5"/>
    <ds:schemaRef ds:uri="http://schemas.microsoft.com/office/2006/documentManagement/types"/>
    <ds:schemaRef ds:uri="http://schemas.microsoft.com/office/infopath/2007/PartnerControls"/>
    <ds:schemaRef ds:uri="16c05727-aa75-4e4a-9b5f-8a80a1165891"/>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28A12F01-EDC0-4B1B-8149-5DD8D00F864A}"/>
</file>

<file path=docProps/app.xml><?xml version="1.0" encoding="utf-8"?>
<Properties xmlns="http://schemas.openxmlformats.org/officeDocument/2006/extended-properties" xmlns:vt="http://schemas.openxmlformats.org/officeDocument/2006/docPropsVTypes">
  <Template>Beginning of the year procedures</Template>
  <TotalTime>12835</TotalTime>
  <Words>2513</Words>
  <Application>Microsoft Office PowerPoint</Application>
  <PresentationFormat>Widescreen</PresentationFormat>
  <Paragraphs>296</Paragraphs>
  <Slides>24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Century Gothic</vt:lpstr>
      <vt:lpstr>Courier New</vt:lpstr>
      <vt:lpstr>Wingdings</vt:lpstr>
      <vt:lpstr>Wingdings 3</vt:lpstr>
      <vt:lpstr>Ion Boardroom</vt:lpstr>
      <vt:lpstr>CQC Support Programme Webinar Series | Session 1: Introduction to CQC</vt:lpstr>
      <vt:lpstr>Agenda</vt:lpstr>
      <vt:lpstr>Introduction</vt:lpstr>
      <vt:lpstr>The basis for CQC inspections</vt:lpstr>
      <vt:lpstr>Regulation 12 &amp; Regulation 17 </vt:lpstr>
      <vt:lpstr>12.—(1) Care and treatment must be provided in a safe way for service users. (2) Without limiting paragraph (1), the things which a registered person must do to comply with that paragraph include— (a)assessing the risks to the health and safety of service users of receiving the care or treatment; (b)doing all that is reasonably practicable to mitigate any such risks; (c)ensuring that persons providing care or treatment to service users have the qualifications, competence, skills and experience to do so safely; (d)ensuring that the premises used by the service provider are safe to use for their intended purpose and are used in a safe way; (e)ensuring that the equipment used by the service provider for providing care or treatment to a service user is safe for such use and is used in a safe way; (f)where equipment or medicines are supplied by the service provider, ensuring that there are sufficient quantities of these to ensure the safety of service users and to meet their needs; (g)the proper and safe management of medicines; (h)assessing the risk of, and preventing, detecting and controlling the spread of, infections, including those that are health care associated; (i)where responsibility for the care and treatment of service users is shared with, or transferred to, other persons, working with such other persons, service users and other appropriate persons to ensure that timely care planning takes place to ensure the health, safety and welfare of the service users.   </vt:lpstr>
      <vt:lpstr>17.—(1) Systems or processes must be established and operated effectively to ensure compliance with the requirements in this Part.  (2) Without limiting paragraph (1), such systems or processes must enable the registered person, in particular, to—  (a)assess, monitor and improve the quality and safety of the services provided in the carrying on of the regulated activity (including the quality of the experience of service users in receiving those services); (b)assess, monitor and mitigate the risks relating to the health, safety and welfare of service users and others who may be at risk which arise from the carrying on of the regulated activity; (c)maintain securely an accurate, complete and contemporaneous record in respect of each service user, including a record of the care and treatment provided to the service user and of decisions taken in relation to the care and treatment provided; (d)maintain securely such other records as are necessary to be kept in relation to— (i)persons employed in the carrying on of the regulated activity, and (ii)the management of the regulated activity; (e)seek and act on feedback from relevant persons and other persons on the services provided in the carrying on of the regulated activity, for the purposes of continually evaluating and improving such services; (    </vt:lpstr>
      <vt:lpstr>Changes at CQC – A Timeline</vt:lpstr>
      <vt:lpstr>Draft Assessment Framework for Primary care and community services  Draft Assessment Framework</vt:lpstr>
      <vt:lpstr>Current Inspection Formats </vt:lpstr>
      <vt:lpstr>Return to Good and Outstanding</vt:lpstr>
      <vt:lpstr>Return to Good and Outstanding  Quality Statements Assessed</vt:lpstr>
      <vt:lpstr>“Enhanced” Return to Good and Outstanding Inspections</vt:lpstr>
      <vt:lpstr>The way CQC currently Inspects Primary Care </vt:lpstr>
      <vt:lpstr>Mock CQC Assessment Overview </vt:lpstr>
      <vt:lpstr>Information requested in advance of a mock inspection </vt:lpstr>
      <vt:lpstr> </vt:lpstr>
      <vt:lpstr> </vt:lpstr>
      <vt:lpstr> </vt:lpstr>
      <vt:lpstr> </vt:lpstr>
      <vt:lpstr> </vt:lpstr>
      <vt:lpstr> </vt:lpstr>
      <vt:lpstr> </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 O'Donnell</dc:creator>
  <cp:lastModifiedBy>Adam O'Donnell</cp:lastModifiedBy>
  <cp:revision>2</cp:revision>
  <dcterms:created xsi:type="dcterms:W3CDTF">2026-02-13T12:11:33Z</dcterms:created>
  <dcterms:modified xsi:type="dcterms:W3CDTF">2026-09-03T13:51:49Z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0x01010090D0BDDED680624394F9A9EA94C6770B</vt:lpwstr>
  </property>
</Properties>
</file>